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0"/>
  </p:notesMasterIdLst>
  <p:sldIdLst>
    <p:sldId id="276" r:id="rId2"/>
    <p:sldId id="277" r:id="rId3"/>
    <p:sldId id="278" r:id="rId4"/>
    <p:sldId id="279" r:id="rId5"/>
    <p:sldId id="280" r:id="rId6"/>
    <p:sldId id="284" r:id="rId7"/>
    <p:sldId id="285" r:id="rId8"/>
    <p:sldId id="281" r:id="rId9"/>
    <p:sldId id="282" r:id="rId10"/>
    <p:sldId id="283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</p:sldIdLst>
  <p:sldSz cx="9144000" cy="6858000" type="screen4x3"/>
  <p:notesSz cx="6873875" cy="10063163"/>
  <p:defaultTextStyle>
    <a:defPPr>
      <a:defRPr lang="de-DE"/>
    </a:defPPr>
    <a:lvl1pPr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23E004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54063"/>
            <a:ext cx="5033963" cy="377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79963"/>
            <a:ext cx="5499100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>
              <a:spcBef>
                <a:spcPct val="0"/>
              </a:spcBef>
              <a:buClrTx/>
              <a:buSzTx/>
              <a:buFontTx/>
              <a:buNone/>
              <a:defRPr sz="1300">
                <a:latin typeface="Arial" pitchFamily="34" charset="0"/>
              </a:defRPr>
            </a:lvl1pPr>
          </a:lstStyle>
          <a:p>
            <a:fld id="{AA218094-ADE0-49BC-BE56-84D6C85E4501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2485C9-7365-4CEB-A221-5B40AB97D6F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ADE562-7A5A-4CD2-9AA6-AD0A135C9A2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23075" y="214313"/>
            <a:ext cx="2120900" cy="5911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14313"/>
            <a:ext cx="6213475" cy="591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268D76-9497-4BFB-831F-A9D5B653049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8D06BE-D553-40B1-B98F-371E3701464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ADEF65-E996-4FE5-8082-4B6A8721F15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22C55F-ACEA-453D-9492-AD974918993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8CA651-3848-41B9-B1C5-A29F790C31C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029DA7-B602-4C15-83C1-9558F843B5A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7D6461-0882-4702-98EC-0534D48E883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985B66-F2D5-4D50-9C32-CE8FFF276FA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8F6FE5-3B09-4306-9780-40FEE2F91F0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6" name="Rectangle 8"/>
          <p:cNvSpPr>
            <a:spLocks noChangeArrowheads="1"/>
          </p:cNvSpPr>
          <p:nvPr userDrawn="1"/>
        </p:nvSpPr>
        <p:spPr bwMode="gray">
          <a:xfrm>
            <a:off x="442913" y="8350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de-DE" sz="2400"/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14313"/>
            <a:ext cx="768508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Elektronentransfer</a:t>
            </a:r>
          </a:p>
        </p:txBody>
      </p:sp>
      <p:sp>
        <p:nvSpPr>
          <p:cNvPr id="686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3638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686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243638"/>
            <a:ext cx="120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fld id="{BC8DB9AE-9F24-47F1-8C4B-6391569C3EBC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1</a:t>
            </a:fld>
            <a:endParaRPr lang="de-DE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 dirty="0" err="1" smtClean="0"/>
              <a:t>Photoelektrochemie</a:t>
            </a:r>
            <a:endParaRPr lang="de-DE" sz="4000" dirty="0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8313" y="979766"/>
            <a:ext cx="741420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u="sng" dirty="0" smtClean="0"/>
              <a:t>Grenzfläche Halbleiter-Lösung: Was passiert bei Beleuchtung?</a:t>
            </a:r>
            <a:endParaRPr lang="de-DE" dirty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35" name="Grafik1"/>
          <p:cNvPicPr>
            <a:picLocks noRot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4447" y="2279972"/>
            <a:ext cx="375602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Linie1"/>
          <p:cNvSpPr>
            <a:spLocks noChangeShapeType="1"/>
          </p:cNvSpPr>
          <p:nvPr/>
        </p:nvSpPr>
        <p:spPr bwMode="auto">
          <a:xfrm flipH="1" flipV="1">
            <a:off x="3227140" y="2206947"/>
            <a:ext cx="1587" cy="3228975"/>
          </a:xfrm>
          <a:prstGeom prst="line">
            <a:avLst/>
          </a:prstGeom>
          <a:noFill/>
          <a:ln w="12700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rot="10800000"/>
          <a:lstStyle/>
          <a:p>
            <a:endParaRPr lang="de-DE"/>
          </a:p>
        </p:txBody>
      </p:sp>
      <p:sp>
        <p:nvSpPr>
          <p:cNvPr id="37" name="Linie2"/>
          <p:cNvSpPr>
            <a:spLocks noChangeShapeType="1"/>
          </p:cNvSpPr>
          <p:nvPr/>
        </p:nvSpPr>
        <p:spPr bwMode="auto">
          <a:xfrm flipH="1" flipV="1">
            <a:off x="572840" y="5148585"/>
            <a:ext cx="2798762" cy="1587"/>
          </a:xfrm>
          <a:prstGeom prst="line">
            <a:avLst/>
          </a:prstGeom>
          <a:noFill/>
          <a:ln w="12700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rot="10800000"/>
          <a:lstStyle/>
          <a:p>
            <a:endParaRPr lang="de-DE"/>
          </a:p>
        </p:txBody>
      </p:sp>
      <p:sp>
        <p:nvSpPr>
          <p:cNvPr id="38" name="Kurve1"/>
          <p:cNvSpPr>
            <a:spLocks noChangeArrowheads="1"/>
          </p:cNvSpPr>
          <p:nvPr/>
        </p:nvSpPr>
        <p:spPr bwMode="auto">
          <a:xfrm>
            <a:off x="2266702" y="2708920"/>
            <a:ext cx="917575" cy="2727325"/>
          </a:xfrm>
          <a:custGeom>
            <a:avLst/>
            <a:gdLst/>
            <a:ahLst/>
            <a:cxnLst>
              <a:cxn ang="0">
                <a:pos x="19377" y="0"/>
              </a:cxn>
              <a:cxn ang="0">
                <a:pos x="19377" y="6314"/>
              </a:cxn>
              <a:cxn ang="0">
                <a:pos x="16251" y="8947"/>
              </a:cxn>
              <a:cxn ang="0">
                <a:pos x="3747" y="10000"/>
              </a:cxn>
              <a:cxn ang="0">
                <a:pos x="622" y="11578"/>
              </a:cxn>
              <a:cxn ang="0">
                <a:pos x="622" y="20000"/>
              </a:cxn>
            </a:cxnLst>
            <a:rect l="0" t="0" r="r" b="b"/>
            <a:pathLst>
              <a:path w="20000" h="20000">
                <a:moveTo>
                  <a:pt x="19377" y="0"/>
                </a:moveTo>
                <a:cubicBezTo>
                  <a:pt x="19377" y="1261"/>
                  <a:pt x="20000" y="4527"/>
                  <a:pt x="19377" y="6314"/>
                </a:cubicBezTo>
                <a:cubicBezTo>
                  <a:pt x="18824" y="7907"/>
                  <a:pt x="17800" y="8579"/>
                  <a:pt x="16251" y="8947"/>
                </a:cubicBezTo>
                <a:cubicBezTo>
                  <a:pt x="13125" y="9683"/>
                  <a:pt x="6874" y="9473"/>
                  <a:pt x="3747" y="10000"/>
                </a:cubicBezTo>
                <a:cubicBezTo>
                  <a:pt x="2378" y="10228"/>
                  <a:pt x="1065" y="10176"/>
                  <a:pt x="622" y="11578"/>
                </a:cubicBezTo>
                <a:cubicBezTo>
                  <a:pt x="0" y="13576"/>
                  <a:pt x="622" y="18313"/>
                  <a:pt x="622" y="20000"/>
                </a:cubicBezTo>
              </a:path>
            </a:pathLst>
          </a:custGeom>
          <a:noFill/>
          <a:ln w="38100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9" name="Linie3"/>
          <p:cNvSpPr>
            <a:spLocks noChangeShapeType="1"/>
          </p:cNvSpPr>
          <p:nvPr/>
        </p:nvSpPr>
        <p:spPr bwMode="auto">
          <a:xfrm>
            <a:off x="1863477" y="3933056"/>
            <a:ext cx="1866900" cy="1587"/>
          </a:xfrm>
          <a:prstGeom prst="line">
            <a:avLst/>
          </a:prstGeom>
          <a:noFill/>
          <a:ln w="9525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1" name="Textbox2"/>
          <p:cNvSpPr txBox="1">
            <a:spLocks noChangeArrowheads="1"/>
          </p:cNvSpPr>
          <p:nvPr/>
        </p:nvSpPr>
        <p:spPr bwMode="auto">
          <a:xfrm>
            <a:off x="6858322" y="2710185"/>
            <a:ext cx="17938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42900"/>
            <a:r>
              <a:rPr lang="de-DE" sz="1600">
                <a:latin typeface="Tahoma" pitchFamily="66" charset="0"/>
              </a:rPr>
              <a:t>unbesetzt</a:t>
            </a:r>
          </a:p>
        </p:txBody>
      </p:sp>
      <p:sp>
        <p:nvSpPr>
          <p:cNvPr id="42" name="Linie4"/>
          <p:cNvSpPr>
            <a:spLocks noChangeShapeType="1"/>
          </p:cNvSpPr>
          <p:nvPr/>
        </p:nvSpPr>
        <p:spPr bwMode="auto">
          <a:xfrm flipH="1">
            <a:off x="6428110" y="2997522"/>
            <a:ext cx="788987" cy="501650"/>
          </a:xfrm>
          <a:prstGeom prst="line">
            <a:avLst/>
          </a:prstGeom>
          <a:noFill/>
          <a:ln w="9525" cmpd="sng">
            <a:solidFill>
              <a:srgbClr val="0000FF"/>
            </a:solidFill>
            <a:prstDash val="sysDash"/>
            <a:round/>
            <a:headEnd type="none" w="med" len="med"/>
            <a:tailEnd type="stealth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" name="Linie5"/>
          <p:cNvSpPr>
            <a:spLocks noChangeShapeType="1"/>
          </p:cNvSpPr>
          <p:nvPr/>
        </p:nvSpPr>
        <p:spPr bwMode="auto">
          <a:xfrm flipV="1">
            <a:off x="3123952" y="3499172"/>
            <a:ext cx="2327275" cy="7938"/>
          </a:xfrm>
          <a:prstGeom prst="line">
            <a:avLst/>
          </a:prstGeom>
          <a:noFill/>
          <a:ln w="19050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/>
          <a:lstStyle/>
          <a:p>
            <a:endParaRPr lang="de-DE"/>
          </a:p>
        </p:txBody>
      </p:sp>
      <p:sp>
        <p:nvSpPr>
          <p:cNvPr id="44" name="Textbox3"/>
          <p:cNvSpPr txBox="1">
            <a:spLocks noChangeArrowheads="1"/>
          </p:cNvSpPr>
          <p:nvPr/>
        </p:nvSpPr>
        <p:spPr bwMode="auto">
          <a:xfrm>
            <a:off x="3131840" y="3068960"/>
            <a:ext cx="22322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342900"/>
            <a:r>
              <a:rPr lang="de-DE" sz="1600" b="1" dirty="0" smtClean="0">
                <a:solidFill>
                  <a:srgbClr val="FF0000"/>
                </a:solidFill>
                <a:latin typeface="Tahoma" pitchFamily="66" charset="0"/>
              </a:rPr>
              <a:t>ET, Reduktion</a:t>
            </a:r>
            <a:endParaRPr lang="de-DE" sz="1600" b="1" dirty="0">
              <a:solidFill>
                <a:srgbClr val="FF0000"/>
              </a:solidFill>
              <a:latin typeface="Tahoma" pitchFamily="66" charset="0"/>
            </a:endParaRPr>
          </a:p>
        </p:txBody>
      </p:sp>
      <p:sp>
        <p:nvSpPr>
          <p:cNvPr id="45" name="Textbox4"/>
          <p:cNvSpPr txBox="1">
            <a:spLocks noChangeArrowheads="1"/>
          </p:cNvSpPr>
          <p:nvPr/>
        </p:nvSpPr>
        <p:spPr bwMode="auto">
          <a:xfrm>
            <a:off x="539552" y="4149080"/>
            <a:ext cx="15779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42900"/>
            <a:r>
              <a:rPr lang="de-DE" sz="1600" dirty="0">
                <a:latin typeface="Tahoma" pitchFamily="66" charset="0"/>
              </a:rPr>
              <a:t>Metall: Fermi-Dirac</a:t>
            </a:r>
          </a:p>
        </p:txBody>
      </p:sp>
      <p:sp>
        <p:nvSpPr>
          <p:cNvPr id="46" name="Linie5"/>
          <p:cNvSpPr>
            <a:spLocks noChangeShapeType="1"/>
          </p:cNvSpPr>
          <p:nvPr/>
        </p:nvSpPr>
        <p:spPr bwMode="auto">
          <a:xfrm flipV="1">
            <a:off x="2771800" y="4567088"/>
            <a:ext cx="2327275" cy="7938"/>
          </a:xfrm>
          <a:prstGeom prst="line">
            <a:avLst/>
          </a:prstGeom>
          <a:noFill/>
          <a:ln w="19050" cmpd="sng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rot="10800000"/>
          <a:lstStyle/>
          <a:p>
            <a:endParaRPr lang="de-DE"/>
          </a:p>
        </p:txBody>
      </p:sp>
      <p:sp>
        <p:nvSpPr>
          <p:cNvPr id="47" name="Textbox3"/>
          <p:cNvSpPr txBox="1">
            <a:spLocks noChangeArrowheads="1"/>
          </p:cNvSpPr>
          <p:nvPr/>
        </p:nvSpPr>
        <p:spPr bwMode="auto">
          <a:xfrm>
            <a:off x="2699792" y="4639096"/>
            <a:ext cx="22322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342900"/>
            <a:r>
              <a:rPr lang="de-DE" sz="1600" b="1" dirty="0" smtClean="0">
                <a:solidFill>
                  <a:srgbClr val="0070C0"/>
                </a:solidFill>
                <a:latin typeface="Tahoma" pitchFamily="66" charset="0"/>
              </a:rPr>
              <a:t>ET, Oxidation</a:t>
            </a:r>
            <a:endParaRPr lang="de-DE" sz="1600" b="1" dirty="0">
              <a:solidFill>
                <a:srgbClr val="0070C0"/>
              </a:solidFill>
              <a:latin typeface="Tahoma" pitchFamily="66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539552" y="1484784"/>
            <a:ext cx="532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Nichtgleichgewicht (Stromfluss): </a:t>
            </a:r>
            <a:r>
              <a:rPr lang="de-DE" dirty="0" err="1" smtClean="0"/>
              <a:t>Gerischer</a:t>
            </a:r>
            <a:r>
              <a:rPr lang="de-DE" dirty="0" smtClean="0"/>
              <a:t>-Modell:</a:t>
            </a:r>
            <a:endParaRPr lang="de-DE" dirty="0"/>
          </a:p>
        </p:txBody>
      </p:sp>
      <p:sp>
        <p:nvSpPr>
          <p:cNvPr id="50" name="Freihandform 49"/>
          <p:cNvSpPr/>
          <p:nvPr/>
        </p:nvSpPr>
        <p:spPr bwMode="auto">
          <a:xfrm>
            <a:off x="3203848" y="4365104"/>
            <a:ext cx="933450" cy="1123950"/>
          </a:xfrm>
          <a:custGeom>
            <a:avLst/>
            <a:gdLst>
              <a:gd name="connsiteX0" fmla="*/ 0 w 933450"/>
              <a:gd name="connsiteY0" fmla="*/ 0 h 1123950"/>
              <a:gd name="connsiteX1" fmla="*/ 371475 w 933450"/>
              <a:gd name="connsiteY1" fmla="*/ 123825 h 1123950"/>
              <a:gd name="connsiteX2" fmla="*/ 638175 w 933450"/>
              <a:gd name="connsiteY2" fmla="*/ 352425 h 1123950"/>
              <a:gd name="connsiteX3" fmla="*/ 847725 w 933450"/>
              <a:gd name="connsiteY3" fmla="*/ 781050 h 1123950"/>
              <a:gd name="connsiteX4" fmla="*/ 933450 w 933450"/>
              <a:gd name="connsiteY4" fmla="*/ 1123950 h 1123950"/>
              <a:gd name="connsiteX5" fmla="*/ 933450 w 933450"/>
              <a:gd name="connsiteY5" fmla="*/ 1123950 h 112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3450" h="1123950">
                <a:moveTo>
                  <a:pt x="0" y="0"/>
                </a:moveTo>
                <a:cubicBezTo>
                  <a:pt x="132556" y="32544"/>
                  <a:pt x="265113" y="65088"/>
                  <a:pt x="371475" y="123825"/>
                </a:cubicBezTo>
                <a:cubicBezTo>
                  <a:pt x="477838" y="182563"/>
                  <a:pt x="558800" y="242888"/>
                  <a:pt x="638175" y="352425"/>
                </a:cubicBezTo>
                <a:cubicBezTo>
                  <a:pt x="717550" y="461962"/>
                  <a:pt x="798513" y="652463"/>
                  <a:pt x="847725" y="781050"/>
                </a:cubicBezTo>
                <a:cubicBezTo>
                  <a:pt x="896937" y="909637"/>
                  <a:pt x="933450" y="1123950"/>
                  <a:pt x="933450" y="1123950"/>
                </a:cubicBezTo>
                <a:lnTo>
                  <a:pt x="933450" y="112395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1" name="Freihandform 50"/>
          <p:cNvSpPr/>
          <p:nvPr/>
        </p:nvSpPr>
        <p:spPr bwMode="auto">
          <a:xfrm flipV="1">
            <a:off x="3203848" y="2708920"/>
            <a:ext cx="933450" cy="1123950"/>
          </a:xfrm>
          <a:custGeom>
            <a:avLst/>
            <a:gdLst>
              <a:gd name="connsiteX0" fmla="*/ 0 w 933450"/>
              <a:gd name="connsiteY0" fmla="*/ 0 h 1123950"/>
              <a:gd name="connsiteX1" fmla="*/ 371475 w 933450"/>
              <a:gd name="connsiteY1" fmla="*/ 123825 h 1123950"/>
              <a:gd name="connsiteX2" fmla="*/ 638175 w 933450"/>
              <a:gd name="connsiteY2" fmla="*/ 352425 h 1123950"/>
              <a:gd name="connsiteX3" fmla="*/ 847725 w 933450"/>
              <a:gd name="connsiteY3" fmla="*/ 781050 h 1123950"/>
              <a:gd name="connsiteX4" fmla="*/ 933450 w 933450"/>
              <a:gd name="connsiteY4" fmla="*/ 1123950 h 1123950"/>
              <a:gd name="connsiteX5" fmla="*/ 933450 w 933450"/>
              <a:gd name="connsiteY5" fmla="*/ 1123950 h 112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3450" h="1123950">
                <a:moveTo>
                  <a:pt x="0" y="0"/>
                </a:moveTo>
                <a:cubicBezTo>
                  <a:pt x="132556" y="32544"/>
                  <a:pt x="265113" y="65088"/>
                  <a:pt x="371475" y="123825"/>
                </a:cubicBezTo>
                <a:cubicBezTo>
                  <a:pt x="477838" y="182563"/>
                  <a:pt x="558800" y="242888"/>
                  <a:pt x="638175" y="352425"/>
                </a:cubicBezTo>
                <a:cubicBezTo>
                  <a:pt x="717550" y="461962"/>
                  <a:pt x="798513" y="652463"/>
                  <a:pt x="847725" y="781050"/>
                </a:cubicBezTo>
                <a:cubicBezTo>
                  <a:pt x="896937" y="909637"/>
                  <a:pt x="933450" y="1123950"/>
                  <a:pt x="933450" y="1123950"/>
                </a:cubicBezTo>
                <a:lnTo>
                  <a:pt x="933450" y="112395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0" name="Freihandform 39"/>
          <p:cNvSpPr/>
          <p:nvPr/>
        </p:nvSpPr>
        <p:spPr bwMode="auto">
          <a:xfrm rot="3720000">
            <a:off x="2000261" y="3087794"/>
            <a:ext cx="1080121" cy="369332"/>
          </a:xfrm>
          <a:custGeom>
            <a:avLst/>
            <a:gdLst>
              <a:gd name="connsiteX0" fmla="*/ 0 w 1476375"/>
              <a:gd name="connsiteY0" fmla="*/ 588962 h 588962"/>
              <a:gd name="connsiteX1" fmla="*/ 95250 w 1476375"/>
              <a:gd name="connsiteY1" fmla="*/ 407987 h 588962"/>
              <a:gd name="connsiteX2" fmla="*/ 295275 w 1476375"/>
              <a:gd name="connsiteY2" fmla="*/ 503237 h 588962"/>
              <a:gd name="connsiteX3" fmla="*/ 504825 w 1476375"/>
              <a:gd name="connsiteY3" fmla="*/ 503237 h 588962"/>
              <a:gd name="connsiteX4" fmla="*/ 666750 w 1476375"/>
              <a:gd name="connsiteY4" fmla="*/ 274637 h 588962"/>
              <a:gd name="connsiteX5" fmla="*/ 952500 w 1476375"/>
              <a:gd name="connsiteY5" fmla="*/ 198437 h 588962"/>
              <a:gd name="connsiteX6" fmla="*/ 1200150 w 1476375"/>
              <a:gd name="connsiteY6" fmla="*/ 350837 h 588962"/>
              <a:gd name="connsiteX7" fmla="*/ 1428750 w 1476375"/>
              <a:gd name="connsiteY7" fmla="*/ 55562 h 588962"/>
              <a:gd name="connsiteX8" fmla="*/ 1476375 w 1476375"/>
              <a:gd name="connsiteY8" fmla="*/ 17462 h 588962"/>
              <a:gd name="connsiteX0" fmla="*/ 0 w 1476375"/>
              <a:gd name="connsiteY0" fmla="*/ 588962 h 588962"/>
              <a:gd name="connsiteX1" fmla="*/ 95250 w 1476375"/>
              <a:gd name="connsiteY1" fmla="*/ 407987 h 588962"/>
              <a:gd name="connsiteX2" fmla="*/ 295275 w 1476375"/>
              <a:gd name="connsiteY2" fmla="*/ 503237 h 588962"/>
              <a:gd name="connsiteX3" fmla="*/ 465634 w 1476375"/>
              <a:gd name="connsiteY3" fmla="*/ 513134 h 588962"/>
              <a:gd name="connsiteX4" fmla="*/ 666750 w 1476375"/>
              <a:gd name="connsiteY4" fmla="*/ 274637 h 588962"/>
              <a:gd name="connsiteX5" fmla="*/ 952500 w 1476375"/>
              <a:gd name="connsiteY5" fmla="*/ 198437 h 588962"/>
              <a:gd name="connsiteX6" fmla="*/ 1200150 w 1476375"/>
              <a:gd name="connsiteY6" fmla="*/ 350837 h 588962"/>
              <a:gd name="connsiteX7" fmla="*/ 1428750 w 1476375"/>
              <a:gd name="connsiteY7" fmla="*/ 55562 h 588962"/>
              <a:gd name="connsiteX8" fmla="*/ 1476375 w 1476375"/>
              <a:gd name="connsiteY8" fmla="*/ 17462 h 588962"/>
              <a:gd name="connsiteX0" fmla="*/ 0 w 1476375"/>
              <a:gd name="connsiteY0" fmla="*/ 588962 h 588962"/>
              <a:gd name="connsiteX1" fmla="*/ 105594 w 1476375"/>
              <a:gd name="connsiteY1" fmla="*/ 441126 h 588962"/>
              <a:gd name="connsiteX2" fmla="*/ 295275 w 1476375"/>
              <a:gd name="connsiteY2" fmla="*/ 503237 h 588962"/>
              <a:gd name="connsiteX3" fmla="*/ 465634 w 1476375"/>
              <a:gd name="connsiteY3" fmla="*/ 513134 h 588962"/>
              <a:gd name="connsiteX4" fmla="*/ 666750 w 1476375"/>
              <a:gd name="connsiteY4" fmla="*/ 274637 h 588962"/>
              <a:gd name="connsiteX5" fmla="*/ 952500 w 1476375"/>
              <a:gd name="connsiteY5" fmla="*/ 198437 h 588962"/>
              <a:gd name="connsiteX6" fmla="*/ 1200150 w 1476375"/>
              <a:gd name="connsiteY6" fmla="*/ 350837 h 588962"/>
              <a:gd name="connsiteX7" fmla="*/ 1428750 w 1476375"/>
              <a:gd name="connsiteY7" fmla="*/ 55562 h 588962"/>
              <a:gd name="connsiteX8" fmla="*/ 1476375 w 1476375"/>
              <a:gd name="connsiteY8" fmla="*/ 17462 h 588962"/>
              <a:gd name="connsiteX0" fmla="*/ 0 w 1476375"/>
              <a:gd name="connsiteY0" fmla="*/ 580231 h 580231"/>
              <a:gd name="connsiteX1" fmla="*/ 105594 w 1476375"/>
              <a:gd name="connsiteY1" fmla="*/ 432395 h 580231"/>
              <a:gd name="connsiteX2" fmla="*/ 295275 w 1476375"/>
              <a:gd name="connsiteY2" fmla="*/ 494506 h 580231"/>
              <a:gd name="connsiteX3" fmla="*/ 465634 w 1476375"/>
              <a:gd name="connsiteY3" fmla="*/ 504403 h 580231"/>
              <a:gd name="connsiteX4" fmla="*/ 666750 w 1476375"/>
              <a:gd name="connsiteY4" fmla="*/ 265906 h 580231"/>
              <a:gd name="connsiteX5" fmla="*/ 952500 w 1476375"/>
              <a:gd name="connsiteY5" fmla="*/ 189706 h 580231"/>
              <a:gd name="connsiteX6" fmla="*/ 1257722 w 1476375"/>
              <a:gd name="connsiteY6" fmla="*/ 288379 h 580231"/>
              <a:gd name="connsiteX7" fmla="*/ 1428750 w 1476375"/>
              <a:gd name="connsiteY7" fmla="*/ 46831 h 580231"/>
              <a:gd name="connsiteX8" fmla="*/ 1476375 w 1476375"/>
              <a:gd name="connsiteY8" fmla="*/ 8731 h 580231"/>
              <a:gd name="connsiteX0" fmla="*/ 0 w 1476375"/>
              <a:gd name="connsiteY0" fmla="*/ 580231 h 580231"/>
              <a:gd name="connsiteX1" fmla="*/ 105594 w 1476375"/>
              <a:gd name="connsiteY1" fmla="*/ 432395 h 580231"/>
              <a:gd name="connsiteX2" fmla="*/ 295275 w 1476375"/>
              <a:gd name="connsiteY2" fmla="*/ 494506 h 580231"/>
              <a:gd name="connsiteX3" fmla="*/ 465634 w 1476375"/>
              <a:gd name="connsiteY3" fmla="*/ 504403 h 580231"/>
              <a:gd name="connsiteX4" fmla="*/ 666750 w 1476375"/>
              <a:gd name="connsiteY4" fmla="*/ 265906 h 580231"/>
              <a:gd name="connsiteX5" fmla="*/ 969690 w 1476375"/>
              <a:gd name="connsiteY5" fmla="*/ 360387 h 580231"/>
              <a:gd name="connsiteX6" fmla="*/ 1257722 w 1476375"/>
              <a:gd name="connsiteY6" fmla="*/ 288379 h 580231"/>
              <a:gd name="connsiteX7" fmla="*/ 1428750 w 1476375"/>
              <a:gd name="connsiteY7" fmla="*/ 46831 h 580231"/>
              <a:gd name="connsiteX8" fmla="*/ 1476375 w 1476375"/>
              <a:gd name="connsiteY8" fmla="*/ 8731 h 580231"/>
              <a:gd name="connsiteX0" fmla="*/ 0 w 1476375"/>
              <a:gd name="connsiteY0" fmla="*/ 580231 h 580231"/>
              <a:gd name="connsiteX1" fmla="*/ 105594 w 1476375"/>
              <a:gd name="connsiteY1" fmla="*/ 432395 h 580231"/>
              <a:gd name="connsiteX2" fmla="*/ 295275 w 1476375"/>
              <a:gd name="connsiteY2" fmla="*/ 494506 h 580231"/>
              <a:gd name="connsiteX3" fmla="*/ 465634 w 1476375"/>
              <a:gd name="connsiteY3" fmla="*/ 504403 h 580231"/>
              <a:gd name="connsiteX4" fmla="*/ 666750 w 1476375"/>
              <a:gd name="connsiteY4" fmla="*/ 265906 h 580231"/>
              <a:gd name="connsiteX5" fmla="*/ 969690 w 1476375"/>
              <a:gd name="connsiteY5" fmla="*/ 360387 h 580231"/>
              <a:gd name="connsiteX6" fmla="*/ 1257722 w 1476375"/>
              <a:gd name="connsiteY6" fmla="*/ 288379 h 580231"/>
              <a:gd name="connsiteX7" fmla="*/ 1428750 w 1476375"/>
              <a:gd name="connsiteY7" fmla="*/ 46831 h 580231"/>
              <a:gd name="connsiteX8" fmla="*/ 1476375 w 1476375"/>
              <a:gd name="connsiteY8" fmla="*/ 8731 h 580231"/>
              <a:gd name="connsiteX0" fmla="*/ 0 w 1476375"/>
              <a:gd name="connsiteY0" fmla="*/ 580231 h 580231"/>
              <a:gd name="connsiteX1" fmla="*/ 105594 w 1476375"/>
              <a:gd name="connsiteY1" fmla="*/ 432395 h 580231"/>
              <a:gd name="connsiteX2" fmla="*/ 295275 w 1476375"/>
              <a:gd name="connsiteY2" fmla="*/ 494506 h 580231"/>
              <a:gd name="connsiteX3" fmla="*/ 465634 w 1476375"/>
              <a:gd name="connsiteY3" fmla="*/ 504403 h 580231"/>
              <a:gd name="connsiteX4" fmla="*/ 666750 w 1476375"/>
              <a:gd name="connsiteY4" fmla="*/ 265906 h 580231"/>
              <a:gd name="connsiteX5" fmla="*/ 969690 w 1476375"/>
              <a:gd name="connsiteY5" fmla="*/ 360387 h 580231"/>
              <a:gd name="connsiteX6" fmla="*/ 1257722 w 1476375"/>
              <a:gd name="connsiteY6" fmla="*/ 144363 h 580231"/>
              <a:gd name="connsiteX7" fmla="*/ 1428750 w 1476375"/>
              <a:gd name="connsiteY7" fmla="*/ 46831 h 580231"/>
              <a:gd name="connsiteX8" fmla="*/ 1476375 w 1476375"/>
              <a:gd name="connsiteY8" fmla="*/ 8731 h 580231"/>
              <a:gd name="connsiteX0" fmla="*/ 0 w 1476375"/>
              <a:gd name="connsiteY0" fmla="*/ 580231 h 580231"/>
              <a:gd name="connsiteX1" fmla="*/ 105594 w 1476375"/>
              <a:gd name="connsiteY1" fmla="*/ 432395 h 580231"/>
              <a:gd name="connsiteX2" fmla="*/ 295275 w 1476375"/>
              <a:gd name="connsiteY2" fmla="*/ 494506 h 580231"/>
              <a:gd name="connsiteX3" fmla="*/ 465634 w 1476375"/>
              <a:gd name="connsiteY3" fmla="*/ 504403 h 580231"/>
              <a:gd name="connsiteX4" fmla="*/ 666750 w 1476375"/>
              <a:gd name="connsiteY4" fmla="*/ 265906 h 580231"/>
              <a:gd name="connsiteX5" fmla="*/ 969690 w 1476375"/>
              <a:gd name="connsiteY5" fmla="*/ 360387 h 580231"/>
              <a:gd name="connsiteX6" fmla="*/ 1257722 w 1476375"/>
              <a:gd name="connsiteY6" fmla="*/ 144363 h 580231"/>
              <a:gd name="connsiteX7" fmla="*/ 1428750 w 1476375"/>
              <a:gd name="connsiteY7" fmla="*/ 46831 h 580231"/>
              <a:gd name="connsiteX8" fmla="*/ 1476375 w 1476375"/>
              <a:gd name="connsiteY8" fmla="*/ 8731 h 580231"/>
              <a:gd name="connsiteX0" fmla="*/ 0 w 1476375"/>
              <a:gd name="connsiteY0" fmla="*/ 580231 h 580231"/>
              <a:gd name="connsiteX1" fmla="*/ 105594 w 1476375"/>
              <a:gd name="connsiteY1" fmla="*/ 432395 h 580231"/>
              <a:gd name="connsiteX2" fmla="*/ 295275 w 1476375"/>
              <a:gd name="connsiteY2" fmla="*/ 494506 h 580231"/>
              <a:gd name="connsiteX3" fmla="*/ 465634 w 1476375"/>
              <a:gd name="connsiteY3" fmla="*/ 504403 h 580231"/>
              <a:gd name="connsiteX4" fmla="*/ 666750 w 1476375"/>
              <a:gd name="connsiteY4" fmla="*/ 265906 h 580231"/>
              <a:gd name="connsiteX5" fmla="*/ 969690 w 1476375"/>
              <a:gd name="connsiteY5" fmla="*/ 360387 h 580231"/>
              <a:gd name="connsiteX6" fmla="*/ 1257722 w 1476375"/>
              <a:gd name="connsiteY6" fmla="*/ 72355 h 580231"/>
              <a:gd name="connsiteX7" fmla="*/ 1428750 w 1476375"/>
              <a:gd name="connsiteY7" fmla="*/ 46831 h 580231"/>
              <a:gd name="connsiteX8" fmla="*/ 1476375 w 1476375"/>
              <a:gd name="connsiteY8" fmla="*/ 8731 h 580231"/>
              <a:gd name="connsiteX0" fmla="*/ 0 w 1480877"/>
              <a:gd name="connsiteY0" fmla="*/ 580231 h 580231"/>
              <a:gd name="connsiteX1" fmla="*/ 105594 w 1480877"/>
              <a:gd name="connsiteY1" fmla="*/ 432395 h 580231"/>
              <a:gd name="connsiteX2" fmla="*/ 295275 w 1480877"/>
              <a:gd name="connsiteY2" fmla="*/ 494506 h 580231"/>
              <a:gd name="connsiteX3" fmla="*/ 465634 w 1480877"/>
              <a:gd name="connsiteY3" fmla="*/ 504403 h 580231"/>
              <a:gd name="connsiteX4" fmla="*/ 666750 w 1480877"/>
              <a:gd name="connsiteY4" fmla="*/ 265906 h 580231"/>
              <a:gd name="connsiteX5" fmla="*/ 969690 w 1480877"/>
              <a:gd name="connsiteY5" fmla="*/ 360387 h 580231"/>
              <a:gd name="connsiteX6" fmla="*/ 1257722 w 1480877"/>
              <a:gd name="connsiteY6" fmla="*/ 72355 h 580231"/>
              <a:gd name="connsiteX7" fmla="*/ 1428750 w 1480877"/>
              <a:gd name="connsiteY7" fmla="*/ 46831 h 580231"/>
              <a:gd name="connsiteX8" fmla="*/ 1476375 w 1480877"/>
              <a:gd name="connsiteY8" fmla="*/ 8731 h 580231"/>
              <a:gd name="connsiteX0" fmla="*/ 0 w 1721631"/>
              <a:gd name="connsiteY0" fmla="*/ 580231 h 580231"/>
              <a:gd name="connsiteX1" fmla="*/ 105594 w 1721631"/>
              <a:gd name="connsiteY1" fmla="*/ 432395 h 580231"/>
              <a:gd name="connsiteX2" fmla="*/ 295275 w 1721631"/>
              <a:gd name="connsiteY2" fmla="*/ 494506 h 580231"/>
              <a:gd name="connsiteX3" fmla="*/ 465634 w 1721631"/>
              <a:gd name="connsiteY3" fmla="*/ 504403 h 580231"/>
              <a:gd name="connsiteX4" fmla="*/ 666750 w 1721631"/>
              <a:gd name="connsiteY4" fmla="*/ 265906 h 580231"/>
              <a:gd name="connsiteX5" fmla="*/ 969690 w 1721631"/>
              <a:gd name="connsiteY5" fmla="*/ 360387 h 580231"/>
              <a:gd name="connsiteX6" fmla="*/ 1257722 w 1721631"/>
              <a:gd name="connsiteY6" fmla="*/ 72355 h 580231"/>
              <a:gd name="connsiteX7" fmla="*/ 1428750 w 1721631"/>
              <a:gd name="connsiteY7" fmla="*/ 46831 h 580231"/>
              <a:gd name="connsiteX8" fmla="*/ 1476375 w 1721631"/>
              <a:gd name="connsiteY8" fmla="*/ 8731 h 580231"/>
              <a:gd name="connsiteX0" fmla="*/ 0 w 1721631"/>
              <a:gd name="connsiteY0" fmla="*/ 660623 h 660623"/>
              <a:gd name="connsiteX1" fmla="*/ 105594 w 1721631"/>
              <a:gd name="connsiteY1" fmla="*/ 512787 h 660623"/>
              <a:gd name="connsiteX2" fmla="*/ 295275 w 1721631"/>
              <a:gd name="connsiteY2" fmla="*/ 574898 h 660623"/>
              <a:gd name="connsiteX3" fmla="*/ 465634 w 1721631"/>
              <a:gd name="connsiteY3" fmla="*/ 584795 h 660623"/>
              <a:gd name="connsiteX4" fmla="*/ 666750 w 1721631"/>
              <a:gd name="connsiteY4" fmla="*/ 346298 h 660623"/>
              <a:gd name="connsiteX5" fmla="*/ 969690 w 1721631"/>
              <a:gd name="connsiteY5" fmla="*/ 440779 h 660623"/>
              <a:gd name="connsiteX6" fmla="*/ 1257722 w 1721631"/>
              <a:gd name="connsiteY6" fmla="*/ 152747 h 660623"/>
              <a:gd name="connsiteX7" fmla="*/ 1428750 w 1721631"/>
              <a:gd name="connsiteY7" fmla="*/ 127223 h 660623"/>
              <a:gd name="connsiteX8" fmla="*/ 1473746 w 1721631"/>
              <a:gd name="connsiteY8" fmla="*/ 8731 h 660623"/>
              <a:gd name="connsiteX0" fmla="*/ 0 w 1721631"/>
              <a:gd name="connsiteY0" fmla="*/ 660623 h 694903"/>
              <a:gd name="connsiteX1" fmla="*/ 105594 w 1721631"/>
              <a:gd name="connsiteY1" fmla="*/ 512787 h 694903"/>
              <a:gd name="connsiteX2" fmla="*/ 295275 w 1721631"/>
              <a:gd name="connsiteY2" fmla="*/ 574898 h 694903"/>
              <a:gd name="connsiteX3" fmla="*/ 393626 w 1721631"/>
              <a:gd name="connsiteY3" fmla="*/ 656803 h 694903"/>
              <a:gd name="connsiteX4" fmla="*/ 666750 w 1721631"/>
              <a:gd name="connsiteY4" fmla="*/ 346298 h 694903"/>
              <a:gd name="connsiteX5" fmla="*/ 969690 w 1721631"/>
              <a:gd name="connsiteY5" fmla="*/ 440779 h 694903"/>
              <a:gd name="connsiteX6" fmla="*/ 1257722 w 1721631"/>
              <a:gd name="connsiteY6" fmla="*/ 152747 h 694903"/>
              <a:gd name="connsiteX7" fmla="*/ 1428750 w 1721631"/>
              <a:gd name="connsiteY7" fmla="*/ 127223 h 694903"/>
              <a:gd name="connsiteX8" fmla="*/ 1473746 w 1721631"/>
              <a:gd name="connsiteY8" fmla="*/ 8731 h 694903"/>
              <a:gd name="connsiteX0" fmla="*/ 0 w 1721631"/>
              <a:gd name="connsiteY0" fmla="*/ 660623 h 660623"/>
              <a:gd name="connsiteX1" fmla="*/ 105594 w 1721631"/>
              <a:gd name="connsiteY1" fmla="*/ 512787 h 660623"/>
              <a:gd name="connsiteX2" fmla="*/ 295275 w 1721631"/>
              <a:gd name="connsiteY2" fmla="*/ 574898 h 660623"/>
              <a:gd name="connsiteX3" fmla="*/ 465634 w 1721631"/>
              <a:gd name="connsiteY3" fmla="*/ 584795 h 660623"/>
              <a:gd name="connsiteX4" fmla="*/ 666750 w 1721631"/>
              <a:gd name="connsiteY4" fmla="*/ 346298 h 660623"/>
              <a:gd name="connsiteX5" fmla="*/ 969690 w 1721631"/>
              <a:gd name="connsiteY5" fmla="*/ 440779 h 660623"/>
              <a:gd name="connsiteX6" fmla="*/ 1257722 w 1721631"/>
              <a:gd name="connsiteY6" fmla="*/ 152747 h 660623"/>
              <a:gd name="connsiteX7" fmla="*/ 1428750 w 1721631"/>
              <a:gd name="connsiteY7" fmla="*/ 127223 h 660623"/>
              <a:gd name="connsiteX8" fmla="*/ 1473746 w 1721631"/>
              <a:gd name="connsiteY8" fmla="*/ 8731 h 660623"/>
              <a:gd name="connsiteX0" fmla="*/ 0 w 1721631"/>
              <a:gd name="connsiteY0" fmla="*/ 660623 h 660623"/>
              <a:gd name="connsiteX1" fmla="*/ 105594 w 1721631"/>
              <a:gd name="connsiteY1" fmla="*/ 512787 h 660623"/>
              <a:gd name="connsiteX2" fmla="*/ 295275 w 1721631"/>
              <a:gd name="connsiteY2" fmla="*/ 574898 h 660623"/>
              <a:gd name="connsiteX3" fmla="*/ 465634 w 1721631"/>
              <a:gd name="connsiteY3" fmla="*/ 584795 h 660623"/>
              <a:gd name="connsiteX4" fmla="*/ 666750 w 1721631"/>
              <a:gd name="connsiteY4" fmla="*/ 346298 h 660623"/>
              <a:gd name="connsiteX5" fmla="*/ 969690 w 1721631"/>
              <a:gd name="connsiteY5" fmla="*/ 440779 h 660623"/>
              <a:gd name="connsiteX6" fmla="*/ 1257722 w 1721631"/>
              <a:gd name="connsiteY6" fmla="*/ 152747 h 660623"/>
              <a:gd name="connsiteX7" fmla="*/ 1617762 w 1721631"/>
              <a:gd name="connsiteY7" fmla="*/ 224755 h 660623"/>
              <a:gd name="connsiteX8" fmla="*/ 1473746 w 1721631"/>
              <a:gd name="connsiteY8" fmla="*/ 8731 h 660623"/>
              <a:gd name="connsiteX0" fmla="*/ 0 w 1721631"/>
              <a:gd name="connsiteY0" fmla="*/ 660623 h 660623"/>
              <a:gd name="connsiteX1" fmla="*/ 105594 w 1721631"/>
              <a:gd name="connsiteY1" fmla="*/ 512787 h 660623"/>
              <a:gd name="connsiteX2" fmla="*/ 295275 w 1721631"/>
              <a:gd name="connsiteY2" fmla="*/ 574898 h 660623"/>
              <a:gd name="connsiteX3" fmla="*/ 465634 w 1721631"/>
              <a:gd name="connsiteY3" fmla="*/ 584795 h 660623"/>
              <a:gd name="connsiteX4" fmla="*/ 666750 w 1721631"/>
              <a:gd name="connsiteY4" fmla="*/ 346298 h 660623"/>
              <a:gd name="connsiteX5" fmla="*/ 969690 w 1721631"/>
              <a:gd name="connsiteY5" fmla="*/ 440779 h 660623"/>
              <a:gd name="connsiteX6" fmla="*/ 1257722 w 1721631"/>
              <a:gd name="connsiteY6" fmla="*/ 152747 h 660623"/>
              <a:gd name="connsiteX7" fmla="*/ 1473746 w 1721631"/>
              <a:gd name="connsiteY7" fmla="*/ 224755 h 660623"/>
              <a:gd name="connsiteX8" fmla="*/ 1473746 w 1721631"/>
              <a:gd name="connsiteY8" fmla="*/ 8731 h 660623"/>
              <a:gd name="connsiteX0" fmla="*/ 0 w 1721631"/>
              <a:gd name="connsiteY0" fmla="*/ 660623 h 660623"/>
              <a:gd name="connsiteX1" fmla="*/ 105594 w 1721631"/>
              <a:gd name="connsiteY1" fmla="*/ 512787 h 660623"/>
              <a:gd name="connsiteX2" fmla="*/ 295275 w 1721631"/>
              <a:gd name="connsiteY2" fmla="*/ 574898 h 660623"/>
              <a:gd name="connsiteX3" fmla="*/ 465634 w 1721631"/>
              <a:gd name="connsiteY3" fmla="*/ 584795 h 660623"/>
              <a:gd name="connsiteX4" fmla="*/ 666750 w 1721631"/>
              <a:gd name="connsiteY4" fmla="*/ 346298 h 660623"/>
              <a:gd name="connsiteX5" fmla="*/ 969690 w 1721631"/>
              <a:gd name="connsiteY5" fmla="*/ 440779 h 660623"/>
              <a:gd name="connsiteX6" fmla="*/ 1257722 w 1721631"/>
              <a:gd name="connsiteY6" fmla="*/ 224755 h 660623"/>
              <a:gd name="connsiteX7" fmla="*/ 1473746 w 1721631"/>
              <a:gd name="connsiteY7" fmla="*/ 224755 h 660623"/>
              <a:gd name="connsiteX8" fmla="*/ 1473746 w 1721631"/>
              <a:gd name="connsiteY8" fmla="*/ 8731 h 660623"/>
              <a:gd name="connsiteX0" fmla="*/ 0 w 1797782"/>
              <a:gd name="connsiteY0" fmla="*/ 660623 h 660623"/>
              <a:gd name="connsiteX1" fmla="*/ 105594 w 1797782"/>
              <a:gd name="connsiteY1" fmla="*/ 512787 h 660623"/>
              <a:gd name="connsiteX2" fmla="*/ 295275 w 1797782"/>
              <a:gd name="connsiteY2" fmla="*/ 574898 h 660623"/>
              <a:gd name="connsiteX3" fmla="*/ 465634 w 1797782"/>
              <a:gd name="connsiteY3" fmla="*/ 584795 h 660623"/>
              <a:gd name="connsiteX4" fmla="*/ 666750 w 1797782"/>
              <a:gd name="connsiteY4" fmla="*/ 346298 h 660623"/>
              <a:gd name="connsiteX5" fmla="*/ 969690 w 1797782"/>
              <a:gd name="connsiteY5" fmla="*/ 440779 h 660623"/>
              <a:gd name="connsiteX6" fmla="*/ 1257722 w 1797782"/>
              <a:gd name="connsiteY6" fmla="*/ 224755 h 660623"/>
              <a:gd name="connsiteX7" fmla="*/ 1761778 w 1797782"/>
              <a:gd name="connsiteY7" fmla="*/ 80739 h 660623"/>
              <a:gd name="connsiteX8" fmla="*/ 1473746 w 1797782"/>
              <a:gd name="connsiteY8" fmla="*/ 8731 h 660623"/>
              <a:gd name="connsiteX0" fmla="*/ 0 w 1721631"/>
              <a:gd name="connsiteY0" fmla="*/ 660623 h 660623"/>
              <a:gd name="connsiteX1" fmla="*/ 105594 w 1721631"/>
              <a:gd name="connsiteY1" fmla="*/ 512787 h 660623"/>
              <a:gd name="connsiteX2" fmla="*/ 295275 w 1721631"/>
              <a:gd name="connsiteY2" fmla="*/ 574898 h 660623"/>
              <a:gd name="connsiteX3" fmla="*/ 465634 w 1721631"/>
              <a:gd name="connsiteY3" fmla="*/ 584795 h 660623"/>
              <a:gd name="connsiteX4" fmla="*/ 666750 w 1721631"/>
              <a:gd name="connsiteY4" fmla="*/ 346298 h 660623"/>
              <a:gd name="connsiteX5" fmla="*/ 969690 w 1721631"/>
              <a:gd name="connsiteY5" fmla="*/ 440779 h 660623"/>
              <a:gd name="connsiteX6" fmla="*/ 1257722 w 1721631"/>
              <a:gd name="connsiteY6" fmla="*/ 224755 h 660623"/>
              <a:gd name="connsiteX7" fmla="*/ 1617761 w 1721631"/>
              <a:gd name="connsiteY7" fmla="*/ 224755 h 660623"/>
              <a:gd name="connsiteX8" fmla="*/ 1473746 w 1721631"/>
              <a:gd name="connsiteY8" fmla="*/ 8731 h 660623"/>
              <a:gd name="connsiteX0" fmla="*/ 0 w 1721631"/>
              <a:gd name="connsiteY0" fmla="*/ 660623 h 660623"/>
              <a:gd name="connsiteX1" fmla="*/ 105594 w 1721631"/>
              <a:gd name="connsiteY1" fmla="*/ 512787 h 660623"/>
              <a:gd name="connsiteX2" fmla="*/ 295275 w 1721631"/>
              <a:gd name="connsiteY2" fmla="*/ 574898 h 660623"/>
              <a:gd name="connsiteX3" fmla="*/ 465634 w 1721631"/>
              <a:gd name="connsiteY3" fmla="*/ 584795 h 660623"/>
              <a:gd name="connsiteX4" fmla="*/ 666750 w 1721631"/>
              <a:gd name="connsiteY4" fmla="*/ 346298 h 660623"/>
              <a:gd name="connsiteX5" fmla="*/ 969690 w 1721631"/>
              <a:gd name="connsiteY5" fmla="*/ 440779 h 660623"/>
              <a:gd name="connsiteX6" fmla="*/ 1257722 w 1721631"/>
              <a:gd name="connsiteY6" fmla="*/ 224755 h 660623"/>
              <a:gd name="connsiteX7" fmla="*/ 1617761 w 1721631"/>
              <a:gd name="connsiteY7" fmla="*/ 224755 h 660623"/>
              <a:gd name="connsiteX8" fmla="*/ 1473746 w 1721631"/>
              <a:gd name="connsiteY8" fmla="*/ 8731 h 660623"/>
              <a:gd name="connsiteX0" fmla="*/ 0 w 1653765"/>
              <a:gd name="connsiteY0" fmla="*/ 660623 h 660623"/>
              <a:gd name="connsiteX1" fmla="*/ 105594 w 1653765"/>
              <a:gd name="connsiteY1" fmla="*/ 512787 h 660623"/>
              <a:gd name="connsiteX2" fmla="*/ 295275 w 1653765"/>
              <a:gd name="connsiteY2" fmla="*/ 574898 h 660623"/>
              <a:gd name="connsiteX3" fmla="*/ 465634 w 1653765"/>
              <a:gd name="connsiteY3" fmla="*/ 584795 h 660623"/>
              <a:gd name="connsiteX4" fmla="*/ 666750 w 1653765"/>
              <a:gd name="connsiteY4" fmla="*/ 346298 h 660623"/>
              <a:gd name="connsiteX5" fmla="*/ 969690 w 1653765"/>
              <a:gd name="connsiteY5" fmla="*/ 440779 h 660623"/>
              <a:gd name="connsiteX6" fmla="*/ 1113706 w 1653765"/>
              <a:gd name="connsiteY6" fmla="*/ 224755 h 660623"/>
              <a:gd name="connsiteX7" fmla="*/ 1617761 w 1653765"/>
              <a:gd name="connsiteY7" fmla="*/ 224755 h 660623"/>
              <a:gd name="connsiteX8" fmla="*/ 1473746 w 1653765"/>
              <a:gd name="connsiteY8" fmla="*/ 8731 h 660623"/>
              <a:gd name="connsiteX0" fmla="*/ 0 w 1653765"/>
              <a:gd name="connsiteY0" fmla="*/ 660623 h 660623"/>
              <a:gd name="connsiteX1" fmla="*/ 105594 w 1653765"/>
              <a:gd name="connsiteY1" fmla="*/ 512787 h 660623"/>
              <a:gd name="connsiteX2" fmla="*/ 295275 w 1653765"/>
              <a:gd name="connsiteY2" fmla="*/ 574898 h 660623"/>
              <a:gd name="connsiteX3" fmla="*/ 465634 w 1653765"/>
              <a:gd name="connsiteY3" fmla="*/ 584795 h 660623"/>
              <a:gd name="connsiteX4" fmla="*/ 666750 w 1653765"/>
              <a:gd name="connsiteY4" fmla="*/ 346298 h 660623"/>
              <a:gd name="connsiteX5" fmla="*/ 969690 w 1653765"/>
              <a:gd name="connsiteY5" fmla="*/ 440779 h 660623"/>
              <a:gd name="connsiteX6" fmla="*/ 1185714 w 1653765"/>
              <a:gd name="connsiteY6" fmla="*/ 224755 h 660623"/>
              <a:gd name="connsiteX7" fmla="*/ 1617761 w 1653765"/>
              <a:gd name="connsiteY7" fmla="*/ 224755 h 660623"/>
              <a:gd name="connsiteX8" fmla="*/ 1473746 w 1653765"/>
              <a:gd name="connsiteY8" fmla="*/ 8731 h 660623"/>
              <a:gd name="connsiteX0" fmla="*/ 0 w 1653765"/>
              <a:gd name="connsiteY0" fmla="*/ 660623 h 660623"/>
              <a:gd name="connsiteX1" fmla="*/ 105594 w 1653765"/>
              <a:gd name="connsiteY1" fmla="*/ 512787 h 660623"/>
              <a:gd name="connsiteX2" fmla="*/ 295275 w 1653765"/>
              <a:gd name="connsiteY2" fmla="*/ 574898 h 660623"/>
              <a:gd name="connsiteX3" fmla="*/ 465634 w 1653765"/>
              <a:gd name="connsiteY3" fmla="*/ 584795 h 660623"/>
              <a:gd name="connsiteX4" fmla="*/ 666750 w 1653765"/>
              <a:gd name="connsiteY4" fmla="*/ 346298 h 660623"/>
              <a:gd name="connsiteX5" fmla="*/ 969690 w 1653765"/>
              <a:gd name="connsiteY5" fmla="*/ 440779 h 660623"/>
              <a:gd name="connsiteX6" fmla="*/ 1185714 w 1653765"/>
              <a:gd name="connsiteY6" fmla="*/ 224755 h 660623"/>
              <a:gd name="connsiteX7" fmla="*/ 1617761 w 1653765"/>
              <a:gd name="connsiteY7" fmla="*/ 224755 h 660623"/>
              <a:gd name="connsiteX8" fmla="*/ 1473746 w 1653765"/>
              <a:gd name="connsiteY8" fmla="*/ 8731 h 660623"/>
              <a:gd name="connsiteX0" fmla="*/ 0 w 1636253"/>
              <a:gd name="connsiteY0" fmla="*/ 660623 h 660623"/>
              <a:gd name="connsiteX1" fmla="*/ 105594 w 1636253"/>
              <a:gd name="connsiteY1" fmla="*/ 512787 h 660623"/>
              <a:gd name="connsiteX2" fmla="*/ 295275 w 1636253"/>
              <a:gd name="connsiteY2" fmla="*/ 574898 h 660623"/>
              <a:gd name="connsiteX3" fmla="*/ 465634 w 1636253"/>
              <a:gd name="connsiteY3" fmla="*/ 584795 h 660623"/>
              <a:gd name="connsiteX4" fmla="*/ 666750 w 1636253"/>
              <a:gd name="connsiteY4" fmla="*/ 346298 h 660623"/>
              <a:gd name="connsiteX5" fmla="*/ 969690 w 1636253"/>
              <a:gd name="connsiteY5" fmla="*/ 440779 h 660623"/>
              <a:gd name="connsiteX6" fmla="*/ 1185714 w 1636253"/>
              <a:gd name="connsiteY6" fmla="*/ 224755 h 660623"/>
              <a:gd name="connsiteX7" fmla="*/ 1545754 w 1636253"/>
              <a:gd name="connsiteY7" fmla="*/ 224755 h 660623"/>
              <a:gd name="connsiteX8" fmla="*/ 1473746 w 1636253"/>
              <a:gd name="connsiteY8" fmla="*/ 8731 h 660623"/>
              <a:gd name="connsiteX0" fmla="*/ 0 w 1636253"/>
              <a:gd name="connsiteY0" fmla="*/ 660623 h 660623"/>
              <a:gd name="connsiteX1" fmla="*/ 105594 w 1636253"/>
              <a:gd name="connsiteY1" fmla="*/ 512787 h 660623"/>
              <a:gd name="connsiteX2" fmla="*/ 295275 w 1636253"/>
              <a:gd name="connsiteY2" fmla="*/ 574898 h 660623"/>
              <a:gd name="connsiteX3" fmla="*/ 465634 w 1636253"/>
              <a:gd name="connsiteY3" fmla="*/ 584795 h 660623"/>
              <a:gd name="connsiteX4" fmla="*/ 666750 w 1636253"/>
              <a:gd name="connsiteY4" fmla="*/ 346298 h 660623"/>
              <a:gd name="connsiteX5" fmla="*/ 969690 w 1636253"/>
              <a:gd name="connsiteY5" fmla="*/ 440779 h 660623"/>
              <a:gd name="connsiteX6" fmla="*/ 1185714 w 1636253"/>
              <a:gd name="connsiteY6" fmla="*/ 224755 h 660623"/>
              <a:gd name="connsiteX7" fmla="*/ 1545754 w 1636253"/>
              <a:gd name="connsiteY7" fmla="*/ 224755 h 660623"/>
              <a:gd name="connsiteX8" fmla="*/ 1473746 w 1636253"/>
              <a:gd name="connsiteY8" fmla="*/ 8731 h 660623"/>
              <a:gd name="connsiteX0" fmla="*/ 0 w 1636253"/>
              <a:gd name="connsiteY0" fmla="*/ 660623 h 660623"/>
              <a:gd name="connsiteX1" fmla="*/ 105594 w 1636253"/>
              <a:gd name="connsiteY1" fmla="*/ 512787 h 660623"/>
              <a:gd name="connsiteX2" fmla="*/ 295275 w 1636253"/>
              <a:gd name="connsiteY2" fmla="*/ 574898 h 660623"/>
              <a:gd name="connsiteX3" fmla="*/ 465634 w 1636253"/>
              <a:gd name="connsiteY3" fmla="*/ 584795 h 660623"/>
              <a:gd name="connsiteX4" fmla="*/ 666750 w 1636253"/>
              <a:gd name="connsiteY4" fmla="*/ 346298 h 660623"/>
              <a:gd name="connsiteX5" fmla="*/ 969690 w 1636253"/>
              <a:gd name="connsiteY5" fmla="*/ 440779 h 660623"/>
              <a:gd name="connsiteX6" fmla="*/ 1185714 w 1636253"/>
              <a:gd name="connsiteY6" fmla="*/ 224755 h 660623"/>
              <a:gd name="connsiteX7" fmla="*/ 1545754 w 1636253"/>
              <a:gd name="connsiteY7" fmla="*/ 224755 h 660623"/>
              <a:gd name="connsiteX8" fmla="*/ 1473746 w 1636253"/>
              <a:gd name="connsiteY8" fmla="*/ 8731 h 660623"/>
              <a:gd name="connsiteX0" fmla="*/ 0 w 1636253"/>
              <a:gd name="connsiteY0" fmla="*/ 660623 h 660623"/>
              <a:gd name="connsiteX1" fmla="*/ 105594 w 1636253"/>
              <a:gd name="connsiteY1" fmla="*/ 512787 h 660623"/>
              <a:gd name="connsiteX2" fmla="*/ 295275 w 1636253"/>
              <a:gd name="connsiteY2" fmla="*/ 574898 h 660623"/>
              <a:gd name="connsiteX3" fmla="*/ 465634 w 1636253"/>
              <a:gd name="connsiteY3" fmla="*/ 584795 h 660623"/>
              <a:gd name="connsiteX4" fmla="*/ 666750 w 1636253"/>
              <a:gd name="connsiteY4" fmla="*/ 346298 h 660623"/>
              <a:gd name="connsiteX5" fmla="*/ 969690 w 1636253"/>
              <a:gd name="connsiteY5" fmla="*/ 440779 h 660623"/>
              <a:gd name="connsiteX6" fmla="*/ 1185714 w 1636253"/>
              <a:gd name="connsiteY6" fmla="*/ 224755 h 660623"/>
              <a:gd name="connsiteX7" fmla="*/ 1545754 w 1636253"/>
              <a:gd name="connsiteY7" fmla="*/ 224755 h 660623"/>
              <a:gd name="connsiteX8" fmla="*/ 1617762 w 1636253"/>
              <a:gd name="connsiteY8" fmla="*/ 8731 h 66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6253" h="660623">
                <a:moveTo>
                  <a:pt x="0" y="660623"/>
                </a:moveTo>
                <a:cubicBezTo>
                  <a:pt x="23019" y="577279"/>
                  <a:pt x="56382" y="527075"/>
                  <a:pt x="105594" y="512787"/>
                </a:cubicBezTo>
                <a:cubicBezTo>
                  <a:pt x="154807" y="498500"/>
                  <a:pt x="235268" y="562897"/>
                  <a:pt x="295275" y="574898"/>
                </a:cubicBezTo>
                <a:cubicBezTo>
                  <a:pt x="355282" y="586899"/>
                  <a:pt x="403721" y="622895"/>
                  <a:pt x="465634" y="584795"/>
                </a:cubicBezTo>
                <a:cubicBezTo>
                  <a:pt x="527547" y="546695"/>
                  <a:pt x="582741" y="370301"/>
                  <a:pt x="666750" y="346298"/>
                </a:cubicBezTo>
                <a:cubicBezTo>
                  <a:pt x="750759" y="322295"/>
                  <a:pt x="871195" y="437034"/>
                  <a:pt x="969690" y="440779"/>
                </a:cubicBezTo>
                <a:cubicBezTo>
                  <a:pt x="1116529" y="407193"/>
                  <a:pt x="1114115" y="255682"/>
                  <a:pt x="1185714" y="224755"/>
                </a:cubicBezTo>
                <a:cubicBezTo>
                  <a:pt x="1636253" y="252516"/>
                  <a:pt x="1328278" y="304589"/>
                  <a:pt x="1545754" y="224755"/>
                </a:cubicBezTo>
                <a:cubicBezTo>
                  <a:pt x="1581758" y="188751"/>
                  <a:pt x="1616968" y="0"/>
                  <a:pt x="1617762" y="873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2555776" y="278092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?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10</a:t>
            </a:fld>
            <a:endParaRPr lang="de-DE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 dirty="0" err="1" smtClean="0"/>
              <a:t>Photoelektrochemie</a:t>
            </a:r>
            <a:endParaRPr lang="de-DE" sz="4000" dirty="0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8313" y="979766"/>
            <a:ext cx="768716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/>
              <a:t>Analog mit p-Halbleitern: Spannungsquelle auf Basis der </a:t>
            </a:r>
            <a:r>
              <a:rPr lang="de-DE" dirty="0" err="1" smtClean="0"/>
              <a:t>Photoreduktion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4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6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9" name="Bogen 58"/>
          <p:cNvSpPr/>
          <p:nvPr/>
        </p:nvSpPr>
        <p:spPr bwMode="auto">
          <a:xfrm>
            <a:off x="2123728" y="5517232"/>
            <a:ext cx="504056" cy="733663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959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2" name="Textfeld 101"/>
          <p:cNvSpPr txBox="1"/>
          <p:nvPr/>
        </p:nvSpPr>
        <p:spPr>
          <a:xfrm>
            <a:off x="6300192" y="1844824"/>
            <a:ext cx="26642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de-DE" dirty="0" smtClean="0"/>
              <a:t>Beispiel: </a:t>
            </a:r>
          </a:p>
          <a:p>
            <a:pPr hangingPunct="0"/>
            <a:r>
              <a:rPr lang="de-DE" dirty="0" smtClean="0"/>
              <a:t>p-MoS</a:t>
            </a:r>
            <a:r>
              <a:rPr lang="de-DE" baseline="-25000" dirty="0" smtClean="0"/>
              <a:t>2</a:t>
            </a:r>
            <a:r>
              <a:rPr lang="de-DE" dirty="0" smtClean="0"/>
              <a:t>/ Fe</a:t>
            </a:r>
            <a:r>
              <a:rPr lang="de-DE" baseline="30000" dirty="0" smtClean="0"/>
              <a:t>3+</a:t>
            </a:r>
            <a:r>
              <a:rPr lang="de-DE" dirty="0" smtClean="0"/>
              <a:t> / Fe</a:t>
            </a:r>
            <a:r>
              <a:rPr lang="de-DE" baseline="30000" dirty="0" smtClean="0"/>
              <a:t>2+</a:t>
            </a:r>
            <a:r>
              <a:rPr lang="de-DE" dirty="0" smtClean="0"/>
              <a:t> / </a:t>
            </a:r>
            <a:r>
              <a:rPr lang="de-DE" dirty="0" err="1" smtClean="0"/>
              <a:t>Pt</a:t>
            </a:r>
            <a:endParaRPr lang="de-DE" dirty="0"/>
          </a:p>
        </p:txBody>
      </p:sp>
      <p:pic>
        <p:nvPicPr>
          <p:cNvPr id="279606" name="Picture 54" descr="C:\Users\Luigi\AppData\Local\Microsoft\Windows\Temporary Internet Files\Content.IE5\LDPL30HZ\MC90044149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645024"/>
            <a:ext cx="482238" cy="482238"/>
          </a:xfrm>
          <a:prstGeom prst="rect">
            <a:avLst/>
          </a:prstGeom>
          <a:noFill/>
        </p:spPr>
      </p:pic>
      <p:sp>
        <p:nvSpPr>
          <p:cNvPr id="105" name="Textfeld 104"/>
          <p:cNvSpPr txBox="1"/>
          <p:nvPr/>
        </p:nvSpPr>
        <p:spPr>
          <a:xfrm>
            <a:off x="1475656" y="5517232"/>
            <a:ext cx="1712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Photoelektrode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4283968" y="5517232"/>
            <a:ext cx="1784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Gegenelektrode</a:t>
            </a:r>
            <a:endParaRPr lang="de-DE" dirty="0"/>
          </a:p>
        </p:txBody>
      </p:sp>
      <p:sp>
        <p:nvSpPr>
          <p:cNvPr id="28061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pSp>
        <p:nvGrpSpPr>
          <p:cNvPr id="280577" name="Group 1"/>
          <p:cNvGrpSpPr>
            <a:grpSpLocks noChangeAspect="1"/>
          </p:cNvGrpSpPr>
          <p:nvPr/>
        </p:nvGrpSpPr>
        <p:grpSpPr bwMode="auto">
          <a:xfrm>
            <a:off x="395536" y="1340768"/>
            <a:ext cx="5414963" cy="4057650"/>
            <a:chOff x="1418" y="6979"/>
            <a:chExt cx="8527" cy="6390"/>
          </a:xfrm>
        </p:grpSpPr>
        <p:sp>
          <p:nvSpPr>
            <p:cNvPr id="28061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1418" y="6979"/>
              <a:ext cx="8527" cy="639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612" name="Text Box 36"/>
            <p:cNvSpPr txBox="1">
              <a:spLocks noChangeArrowheads="1"/>
            </p:cNvSpPr>
            <p:nvPr/>
          </p:nvSpPr>
          <p:spPr bwMode="auto">
            <a:xfrm>
              <a:off x="8580" y="11325"/>
              <a:ext cx="67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r>
                <a:rPr kumimoji="0" lang="de-DE" sz="16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611" name="Freeform 35"/>
            <p:cNvSpPr>
              <a:spLocks/>
            </p:cNvSpPr>
            <p:nvPr/>
          </p:nvSpPr>
          <p:spPr bwMode="auto">
            <a:xfrm flipV="1">
              <a:off x="2220" y="9945"/>
              <a:ext cx="3301" cy="632"/>
            </a:xfrm>
            <a:custGeom>
              <a:avLst/>
              <a:gdLst/>
              <a:ahLst/>
              <a:cxnLst>
                <a:cxn ang="0">
                  <a:pos x="0" y="630"/>
                </a:cxn>
                <a:cxn ang="0">
                  <a:pos x="510" y="630"/>
                </a:cxn>
                <a:cxn ang="0">
                  <a:pos x="1335" y="615"/>
                </a:cxn>
                <a:cxn ang="0">
                  <a:pos x="1785" y="540"/>
                </a:cxn>
                <a:cxn ang="0">
                  <a:pos x="2295" y="255"/>
                </a:cxn>
                <a:cxn ang="0">
                  <a:pos x="2580" y="0"/>
                </a:cxn>
              </a:cxnLst>
              <a:rect l="0" t="0" r="r" b="b"/>
              <a:pathLst>
                <a:path w="2580" h="632">
                  <a:moveTo>
                    <a:pt x="0" y="630"/>
                  </a:moveTo>
                  <a:cubicBezTo>
                    <a:pt x="144" y="631"/>
                    <a:pt x="288" y="632"/>
                    <a:pt x="510" y="630"/>
                  </a:cubicBezTo>
                  <a:cubicBezTo>
                    <a:pt x="732" y="628"/>
                    <a:pt x="1123" y="630"/>
                    <a:pt x="1335" y="615"/>
                  </a:cubicBezTo>
                  <a:cubicBezTo>
                    <a:pt x="1547" y="600"/>
                    <a:pt x="1625" y="600"/>
                    <a:pt x="1785" y="540"/>
                  </a:cubicBezTo>
                  <a:cubicBezTo>
                    <a:pt x="1945" y="480"/>
                    <a:pt x="2163" y="345"/>
                    <a:pt x="2295" y="255"/>
                  </a:cubicBezTo>
                  <a:cubicBezTo>
                    <a:pt x="2427" y="165"/>
                    <a:pt x="2503" y="82"/>
                    <a:pt x="25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610" name="Freeform 34"/>
            <p:cNvSpPr>
              <a:spLocks/>
            </p:cNvSpPr>
            <p:nvPr/>
          </p:nvSpPr>
          <p:spPr bwMode="auto">
            <a:xfrm flipV="1">
              <a:off x="2250" y="11789"/>
              <a:ext cx="3241" cy="632"/>
            </a:xfrm>
            <a:custGeom>
              <a:avLst/>
              <a:gdLst/>
              <a:ahLst/>
              <a:cxnLst>
                <a:cxn ang="0">
                  <a:pos x="0" y="630"/>
                </a:cxn>
                <a:cxn ang="0">
                  <a:pos x="510" y="630"/>
                </a:cxn>
                <a:cxn ang="0">
                  <a:pos x="1335" y="615"/>
                </a:cxn>
                <a:cxn ang="0">
                  <a:pos x="1785" y="540"/>
                </a:cxn>
                <a:cxn ang="0">
                  <a:pos x="2295" y="255"/>
                </a:cxn>
                <a:cxn ang="0">
                  <a:pos x="2580" y="0"/>
                </a:cxn>
              </a:cxnLst>
              <a:rect l="0" t="0" r="r" b="b"/>
              <a:pathLst>
                <a:path w="2580" h="632">
                  <a:moveTo>
                    <a:pt x="0" y="630"/>
                  </a:moveTo>
                  <a:cubicBezTo>
                    <a:pt x="144" y="631"/>
                    <a:pt x="288" y="632"/>
                    <a:pt x="510" y="630"/>
                  </a:cubicBezTo>
                  <a:cubicBezTo>
                    <a:pt x="732" y="628"/>
                    <a:pt x="1123" y="630"/>
                    <a:pt x="1335" y="615"/>
                  </a:cubicBezTo>
                  <a:cubicBezTo>
                    <a:pt x="1547" y="600"/>
                    <a:pt x="1625" y="600"/>
                    <a:pt x="1785" y="540"/>
                  </a:cubicBezTo>
                  <a:cubicBezTo>
                    <a:pt x="1945" y="480"/>
                    <a:pt x="2163" y="345"/>
                    <a:pt x="2295" y="255"/>
                  </a:cubicBezTo>
                  <a:cubicBezTo>
                    <a:pt x="2427" y="165"/>
                    <a:pt x="2503" y="82"/>
                    <a:pt x="25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609" name="Line 33"/>
            <p:cNvSpPr>
              <a:spLocks noChangeShapeType="1"/>
            </p:cNvSpPr>
            <p:nvPr/>
          </p:nvSpPr>
          <p:spPr bwMode="auto">
            <a:xfrm>
              <a:off x="5535" y="9645"/>
              <a:ext cx="1" cy="33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608" name="Text Box 32"/>
            <p:cNvSpPr txBox="1">
              <a:spLocks noChangeArrowheads="1"/>
            </p:cNvSpPr>
            <p:nvPr/>
          </p:nvSpPr>
          <p:spPr bwMode="auto">
            <a:xfrm>
              <a:off x="6030" y="10320"/>
              <a:ext cx="82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Ox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607" name="Text Box 31"/>
            <p:cNvSpPr txBox="1">
              <a:spLocks noChangeArrowheads="1"/>
            </p:cNvSpPr>
            <p:nvPr/>
          </p:nvSpPr>
          <p:spPr bwMode="auto">
            <a:xfrm>
              <a:off x="5955" y="11550"/>
              <a:ext cx="103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Red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606" name="Line 30"/>
            <p:cNvSpPr>
              <a:spLocks noChangeShapeType="1"/>
            </p:cNvSpPr>
            <p:nvPr/>
          </p:nvSpPr>
          <p:spPr bwMode="auto">
            <a:xfrm>
              <a:off x="2910" y="9960"/>
              <a:ext cx="1" cy="18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605" name="Text Box 29"/>
            <p:cNvSpPr txBox="1">
              <a:spLocks noChangeArrowheads="1"/>
            </p:cNvSpPr>
            <p:nvPr/>
          </p:nvSpPr>
          <p:spPr bwMode="auto">
            <a:xfrm>
              <a:off x="2985" y="10620"/>
              <a:ext cx="70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r>
                <a:rPr kumimoji="0" lang="de-DE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604" name="Oval 28"/>
            <p:cNvSpPr>
              <a:spLocks noChangeArrowheads="1"/>
            </p:cNvSpPr>
            <p:nvPr/>
          </p:nvSpPr>
          <p:spPr bwMode="auto">
            <a:xfrm>
              <a:off x="4560" y="12066"/>
              <a:ext cx="330" cy="33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603" name="Line 27"/>
            <p:cNvSpPr>
              <a:spLocks noChangeShapeType="1"/>
            </p:cNvSpPr>
            <p:nvPr/>
          </p:nvSpPr>
          <p:spPr bwMode="auto">
            <a:xfrm>
              <a:off x="4725" y="12126"/>
              <a:ext cx="1" cy="2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602" name="Line 26"/>
            <p:cNvSpPr>
              <a:spLocks noChangeShapeType="1"/>
            </p:cNvSpPr>
            <p:nvPr/>
          </p:nvSpPr>
          <p:spPr bwMode="auto">
            <a:xfrm rot="-5400000">
              <a:off x="4725" y="12126"/>
              <a:ext cx="1" cy="2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601" name="Oval 25"/>
            <p:cNvSpPr>
              <a:spLocks noChangeArrowheads="1"/>
            </p:cNvSpPr>
            <p:nvPr/>
          </p:nvSpPr>
          <p:spPr bwMode="auto">
            <a:xfrm>
              <a:off x="4485" y="9546"/>
              <a:ext cx="330" cy="33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600" name="Line 24"/>
            <p:cNvSpPr>
              <a:spLocks noChangeShapeType="1"/>
            </p:cNvSpPr>
            <p:nvPr/>
          </p:nvSpPr>
          <p:spPr bwMode="auto">
            <a:xfrm rot="-5400000">
              <a:off x="4650" y="9606"/>
              <a:ext cx="1" cy="2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599" name="Line 23"/>
            <p:cNvSpPr>
              <a:spLocks noChangeShapeType="1"/>
            </p:cNvSpPr>
            <p:nvPr/>
          </p:nvSpPr>
          <p:spPr bwMode="auto">
            <a:xfrm>
              <a:off x="4890" y="9936"/>
              <a:ext cx="450" cy="33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598" name="Line 22"/>
            <p:cNvSpPr>
              <a:spLocks noChangeShapeType="1"/>
            </p:cNvSpPr>
            <p:nvPr/>
          </p:nvSpPr>
          <p:spPr bwMode="auto">
            <a:xfrm>
              <a:off x="3960" y="12066"/>
              <a:ext cx="480" cy="15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597" name="Line 21"/>
            <p:cNvSpPr>
              <a:spLocks noChangeShapeType="1"/>
            </p:cNvSpPr>
            <p:nvPr/>
          </p:nvSpPr>
          <p:spPr bwMode="auto">
            <a:xfrm flipV="1">
              <a:off x="4695" y="9902"/>
              <a:ext cx="1" cy="213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596" name="Text Box 20"/>
            <p:cNvSpPr txBox="1">
              <a:spLocks noChangeArrowheads="1"/>
            </p:cNvSpPr>
            <p:nvPr/>
          </p:nvSpPr>
          <p:spPr bwMode="auto">
            <a:xfrm>
              <a:off x="4785" y="10635"/>
              <a:ext cx="735" cy="5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</a:t>
              </a: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</a:t>
              </a:r>
            </a:p>
          </p:txBody>
        </p:sp>
        <p:sp>
          <p:nvSpPr>
            <p:cNvPr id="280595" name="Line 19"/>
            <p:cNvSpPr>
              <a:spLocks noChangeShapeType="1"/>
            </p:cNvSpPr>
            <p:nvPr/>
          </p:nvSpPr>
          <p:spPr bwMode="auto">
            <a:xfrm flipV="1">
              <a:off x="6330" y="10972"/>
              <a:ext cx="1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594" name="Text Box 18"/>
            <p:cNvSpPr txBox="1">
              <a:spLocks noChangeArrowheads="1"/>
            </p:cNvSpPr>
            <p:nvPr/>
          </p:nvSpPr>
          <p:spPr bwMode="auto">
            <a:xfrm>
              <a:off x="5730" y="9615"/>
              <a:ext cx="67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r>
                <a:rPr kumimoji="0" lang="de-DE" sz="16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593" name="Line 17"/>
            <p:cNvSpPr>
              <a:spLocks noChangeShapeType="1"/>
            </p:cNvSpPr>
            <p:nvPr/>
          </p:nvSpPr>
          <p:spPr bwMode="auto">
            <a:xfrm flipH="1">
              <a:off x="1860" y="11332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592" name="Line 16"/>
            <p:cNvSpPr>
              <a:spLocks noChangeShapeType="1"/>
            </p:cNvSpPr>
            <p:nvPr/>
          </p:nvSpPr>
          <p:spPr bwMode="auto">
            <a:xfrm flipV="1">
              <a:off x="1860" y="7852"/>
              <a:ext cx="0" cy="3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591" name="Line 15"/>
            <p:cNvSpPr>
              <a:spLocks noChangeShapeType="1"/>
            </p:cNvSpPr>
            <p:nvPr/>
          </p:nvSpPr>
          <p:spPr bwMode="auto">
            <a:xfrm>
              <a:off x="1860" y="7852"/>
              <a:ext cx="7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590" name="Line 14"/>
            <p:cNvSpPr>
              <a:spLocks noChangeShapeType="1"/>
            </p:cNvSpPr>
            <p:nvPr/>
          </p:nvSpPr>
          <p:spPr bwMode="auto">
            <a:xfrm>
              <a:off x="9300" y="7852"/>
              <a:ext cx="0" cy="1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589" name="Rectangle 13"/>
            <p:cNvSpPr>
              <a:spLocks noChangeArrowheads="1"/>
            </p:cNvSpPr>
            <p:nvPr/>
          </p:nvSpPr>
          <p:spPr bwMode="auto">
            <a:xfrm>
              <a:off x="8970" y="9352"/>
              <a:ext cx="630" cy="38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588" name="Line 12"/>
            <p:cNvSpPr>
              <a:spLocks noChangeShapeType="1"/>
            </p:cNvSpPr>
            <p:nvPr/>
          </p:nvSpPr>
          <p:spPr bwMode="auto">
            <a:xfrm flipH="1">
              <a:off x="6900" y="8212"/>
              <a:ext cx="153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587" name="Text Box 11"/>
            <p:cNvSpPr txBox="1">
              <a:spLocks noChangeArrowheads="1"/>
            </p:cNvSpPr>
            <p:nvPr/>
          </p:nvSpPr>
          <p:spPr bwMode="auto">
            <a:xfrm>
              <a:off x="7290" y="8295"/>
              <a:ext cx="67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r>
                <a:rPr kumimoji="0" lang="de-DE" sz="16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586" name="Rectangle 10"/>
            <p:cNvSpPr>
              <a:spLocks noChangeArrowheads="1"/>
            </p:cNvSpPr>
            <p:nvPr/>
          </p:nvSpPr>
          <p:spPr bwMode="auto">
            <a:xfrm>
              <a:off x="4890" y="7672"/>
              <a:ext cx="117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585" name="Text Box 9"/>
            <p:cNvSpPr txBox="1">
              <a:spLocks noChangeArrowheads="1"/>
            </p:cNvSpPr>
            <p:nvPr/>
          </p:nvSpPr>
          <p:spPr bwMode="auto">
            <a:xfrm>
              <a:off x="5310" y="7095"/>
              <a:ext cx="525" cy="4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584" name="Text Box 8"/>
            <p:cNvSpPr txBox="1">
              <a:spLocks noChangeArrowheads="1"/>
            </p:cNvSpPr>
            <p:nvPr/>
          </p:nvSpPr>
          <p:spPr bwMode="auto">
            <a:xfrm>
              <a:off x="7770" y="10305"/>
              <a:ext cx="82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Ox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583" name="Text Box 7"/>
            <p:cNvSpPr txBox="1">
              <a:spLocks noChangeArrowheads="1"/>
            </p:cNvSpPr>
            <p:nvPr/>
          </p:nvSpPr>
          <p:spPr bwMode="auto">
            <a:xfrm>
              <a:off x="7695" y="11535"/>
              <a:ext cx="97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Red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582" name="Line 6"/>
            <p:cNvSpPr>
              <a:spLocks noChangeShapeType="1"/>
            </p:cNvSpPr>
            <p:nvPr/>
          </p:nvSpPr>
          <p:spPr bwMode="auto">
            <a:xfrm flipV="1">
              <a:off x="8070" y="11002"/>
              <a:ext cx="1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581" name="Line 5"/>
            <p:cNvSpPr>
              <a:spLocks noChangeShapeType="1"/>
            </p:cNvSpPr>
            <p:nvPr/>
          </p:nvSpPr>
          <p:spPr bwMode="auto">
            <a:xfrm flipH="1">
              <a:off x="8430" y="11242"/>
              <a:ext cx="450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580" name="Line 4"/>
            <p:cNvSpPr>
              <a:spLocks noChangeShapeType="1"/>
            </p:cNvSpPr>
            <p:nvPr/>
          </p:nvSpPr>
          <p:spPr bwMode="auto">
            <a:xfrm>
              <a:off x="6930" y="10567"/>
              <a:ext cx="7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579" name="Line 3"/>
            <p:cNvSpPr>
              <a:spLocks noChangeShapeType="1"/>
            </p:cNvSpPr>
            <p:nvPr/>
          </p:nvSpPr>
          <p:spPr bwMode="auto">
            <a:xfrm>
              <a:off x="6938" y="11815"/>
              <a:ext cx="7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0578" name="Line 2"/>
            <p:cNvSpPr>
              <a:spLocks noChangeShapeType="1"/>
            </p:cNvSpPr>
            <p:nvPr/>
          </p:nvSpPr>
          <p:spPr bwMode="auto">
            <a:xfrm>
              <a:off x="5595" y="10421"/>
              <a:ext cx="45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1" name="Textfeld 100"/>
          <p:cNvSpPr txBox="1"/>
          <p:nvPr/>
        </p:nvSpPr>
        <p:spPr>
          <a:xfrm>
            <a:off x="6372200" y="3861048"/>
            <a:ext cx="2304256" cy="10618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Direkt:</a:t>
            </a:r>
          </a:p>
          <a:p>
            <a:r>
              <a:rPr lang="de-DE" dirty="0" smtClean="0"/>
              <a:t>Lichtenergie </a:t>
            </a:r>
            <a:r>
              <a:rPr lang="de-DE" dirty="0" smtClean="0">
                <a:sym typeface="Wingdings" pitchFamily="2" charset="2"/>
              </a:rPr>
              <a:t> elektrische Energie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11</a:t>
            </a:fld>
            <a:endParaRPr lang="de-DE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 dirty="0" err="1" smtClean="0"/>
              <a:t>Photoelektrochemie</a:t>
            </a:r>
            <a:endParaRPr lang="de-DE" sz="4000" dirty="0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8313" y="979766"/>
            <a:ext cx="448097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/>
              <a:t>Alternative: die </a:t>
            </a:r>
            <a:r>
              <a:rPr lang="de-DE" b="1" dirty="0" err="1" smtClean="0"/>
              <a:t>Photogenerationszelle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4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6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9" name="Bogen 58"/>
          <p:cNvSpPr/>
          <p:nvPr/>
        </p:nvSpPr>
        <p:spPr bwMode="auto">
          <a:xfrm>
            <a:off x="2123728" y="5517232"/>
            <a:ext cx="504056" cy="733663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959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8061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62" name="Grafik 61" descr="Fotoc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6341562" cy="4896544"/>
          </a:xfrm>
          <a:prstGeom prst="rect">
            <a:avLst/>
          </a:prstGeom>
        </p:spPr>
      </p:pic>
      <p:sp>
        <p:nvSpPr>
          <p:cNvPr id="63" name="Rectangle 39"/>
          <p:cNvSpPr>
            <a:spLocks noChangeArrowheads="1"/>
          </p:cNvSpPr>
          <p:nvPr/>
        </p:nvSpPr>
        <p:spPr bwMode="auto">
          <a:xfrm>
            <a:off x="6948264" y="5661248"/>
            <a:ext cx="2016224" cy="55399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sz="1000" dirty="0" smtClean="0"/>
              <a:t>Bildquelle: </a:t>
            </a:r>
            <a:r>
              <a:rPr lang="de-DE" sz="1000" dirty="0" err="1" smtClean="0"/>
              <a:t>Wikimedia</a:t>
            </a:r>
            <a:r>
              <a:rPr lang="de-DE" sz="1000" dirty="0" smtClean="0"/>
              <a:t> </a:t>
            </a:r>
            <a:r>
              <a:rPr lang="de-DE" sz="1000" dirty="0" err="1" smtClean="0"/>
              <a:t>Commons</a:t>
            </a:r>
            <a:r>
              <a:rPr lang="de-DE" sz="1000" dirty="0" smtClean="0"/>
              <a:t>: Autor: </a:t>
            </a:r>
            <a:r>
              <a:rPr lang="de-DE" sz="1000" dirty="0" err="1" smtClean="0"/>
              <a:t>Jcwf</a:t>
            </a:r>
            <a:endParaRPr lang="de-DE" sz="1000" dirty="0"/>
          </a:p>
        </p:txBody>
      </p:sp>
      <p:sp>
        <p:nvSpPr>
          <p:cNvPr id="64" name="Textfeld 63"/>
          <p:cNvSpPr txBox="1"/>
          <p:nvPr/>
        </p:nvSpPr>
        <p:spPr>
          <a:xfrm>
            <a:off x="6516216" y="2564904"/>
            <a:ext cx="2448272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Direkt:</a:t>
            </a:r>
          </a:p>
          <a:p>
            <a:r>
              <a:rPr lang="de-DE" dirty="0" smtClean="0"/>
              <a:t>Lichtenergie </a:t>
            </a:r>
            <a:r>
              <a:rPr lang="de-DE" dirty="0" smtClean="0">
                <a:sym typeface="Wingdings" pitchFamily="2" charset="2"/>
              </a:rPr>
              <a:t> Wasserzerlegung in H</a:t>
            </a:r>
            <a:r>
              <a:rPr lang="de-DE" baseline="-25000" dirty="0" smtClean="0">
                <a:sym typeface="Wingdings" pitchFamily="2" charset="2"/>
              </a:rPr>
              <a:t>2</a:t>
            </a:r>
            <a:r>
              <a:rPr lang="de-DE" dirty="0" smtClean="0">
                <a:sym typeface="Wingdings" pitchFamily="2" charset="2"/>
              </a:rPr>
              <a:t> und O</a:t>
            </a:r>
            <a:r>
              <a:rPr lang="de-DE" baseline="-25000" dirty="0" smtClean="0">
                <a:sym typeface="Wingdings" pitchFamily="2" charset="2"/>
              </a:rPr>
              <a:t>2</a:t>
            </a:r>
          </a:p>
          <a:p>
            <a:r>
              <a:rPr lang="de-DE" dirty="0" smtClean="0">
                <a:sym typeface="Wingdings" pitchFamily="2" charset="2"/>
              </a:rPr>
              <a:t>(chemische Energie)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6588224" y="4653136"/>
            <a:ext cx="220053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Wirkungsgrad 10%</a:t>
            </a:r>
          </a:p>
          <a:p>
            <a:r>
              <a:rPr lang="de-DE" dirty="0" smtClean="0"/>
              <a:t>Problem: Korrosion!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12</a:t>
            </a:fld>
            <a:endParaRPr lang="de-DE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 dirty="0" err="1" smtClean="0"/>
              <a:t>Photoelektrochemie</a:t>
            </a:r>
            <a:endParaRPr lang="de-DE" sz="4000" dirty="0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7544" y="980728"/>
            <a:ext cx="748806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u="sng" dirty="0" smtClean="0"/>
              <a:t>Die Farbstoffsolarzelle – der Weg zur praktischen Anwendung </a:t>
            </a:r>
            <a:r>
              <a:rPr lang="de-DE" b="1" u="sng" dirty="0" err="1" smtClean="0"/>
              <a:t>photoelektrochemischer</a:t>
            </a:r>
            <a:r>
              <a:rPr lang="de-DE" b="1" u="sng" dirty="0" smtClean="0"/>
              <a:t> Solarzellen</a:t>
            </a:r>
            <a:endParaRPr lang="de-DE" dirty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4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6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9" name="Bogen 58"/>
          <p:cNvSpPr/>
          <p:nvPr/>
        </p:nvSpPr>
        <p:spPr bwMode="auto">
          <a:xfrm>
            <a:off x="2123728" y="5517232"/>
            <a:ext cx="504056" cy="733663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959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8061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2" name="Rechteck 61"/>
          <p:cNvSpPr/>
          <p:nvPr/>
        </p:nvSpPr>
        <p:spPr>
          <a:xfrm>
            <a:off x="539552" y="1772816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de-DE" dirty="0" smtClean="0"/>
              <a:t>„</a:t>
            </a:r>
            <a:r>
              <a:rPr lang="de-DE" dirty="0" err="1" smtClean="0"/>
              <a:t>Grätzel</a:t>
            </a:r>
            <a:r>
              <a:rPr lang="de-DE" dirty="0" smtClean="0"/>
              <a:t>-Zelle“ </a:t>
            </a:r>
            <a:r>
              <a:rPr lang="de-DE" dirty="0" smtClean="0"/>
              <a:t>: Prof</a:t>
            </a:r>
            <a:r>
              <a:rPr lang="de-DE" dirty="0" smtClean="0"/>
              <a:t>. </a:t>
            </a:r>
            <a:r>
              <a:rPr lang="de-DE" dirty="0" smtClean="0">
                <a:solidFill>
                  <a:srgbClr val="0070C0"/>
                </a:solidFill>
              </a:rPr>
              <a:t>Michael </a:t>
            </a:r>
            <a:r>
              <a:rPr lang="de-DE" dirty="0" err="1" smtClean="0">
                <a:solidFill>
                  <a:srgbClr val="0070C0"/>
                </a:solidFill>
              </a:rPr>
              <a:t>Grätzel</a:t>
            </a:r>
            <a:r>
              <a:rPr lang="de-DE" dirty="0" smtClean="0"/>
              <a:t>, </a:t>
            </a:r>
            <a:r>
              <a:rPr lang="de-DE" dirty="0" smtClean="0"/>
              <a:t>Doktorand von </a:t>
            </a:r>
            <a:r>
              <a:rPr lang="de-DE" dirty="0" err="1" smtClean="0"/>
              <a:t>Gerischer</a:t>
            </a:r>
            <a:r>
              <a:rPr lang="de-DE" dirty="0" smtClean="0"/>
              <a:t>, </a:t>
            </a:r>
          </a:p>
          <a:p>
            <a:pPr hangingPunct="0"/>
            <a:r>
              <a:rPr lang="de-DE" dirty="0" smtClean="0"/>
              <a:t>Prof. in Lausanne:</a:t>
            </a:r>
          </a:p>
          <a:p>
            <a:pPr hangingPunct="0"/>
            <a:r>
              <a:rPr lang="en-US" dirty="0" smtClean="0"/>
              <a:t>Brian </a:t>
            </a:r>
            <a:r>
              <a:rPr lang="en-US" dirty="0" err="1" smtClean="0"/>
              <a:t>O'Regan</a:t>
            </a:r>
            <a:r>
              <a:rPr lang="en-US" dirty="0" smtClean="0"/>
              <a:t> und Michael </a:t>
            </a:r>
            <a:r>
              <a:rPr lang="en-US" dirty="0" err="1" smtClean="0"/>
              <a:t>Grätzel</a:t>
            </a:r>
            <a:r>
              <a:rPr lang="en-US" dirty="0" smtClean="0"/>
              <a:t>: </a:t>
            </a:r>
            <a:r>
              <a:rPr lang="en-US" i="1" dirty="0" smtClean="0"/>
              <a:t>A low-cost, high-efficiency solar cell based on dye-sensitized colloidal TiO</a:t>
            </a:r>
            <a:r>
              <a:rPr lang="en-US" i="1" baseline="-25000" dirty="0" smtClean="0"/>
              <a:t>2</a:t>
            </a:r>
            <a:r>
              <a:rPr lang="en-US" i="1" dirty="0" smtClean="0"/>
              <a:t> films</a:t>
            </a:r>
            <a:r>
              <a:rPr lang="en-US" dirty="0" smtClean="0"/>
              <a:t>. In: </a:t>
            </a:r>
            <a:r>
              <a:rPr lang="en-US" i="1" dirty="0" smtClean="0"/>
              <a:t>Nature</a:t>
            </a:r>
            <a:r>
              <a:rPr lang="en-US" dirty="0" smtClean="0"/>
              <a:t>. 353, Nr. 6346, 1991</a:t>
            </a:r>
            <a:endParaRPr lang="de-DE" dirty="0"/>
          </a:p>
        </p:txBody>
      </p:sp>
      <p:sp>
        <p:nvSpPr>
          <p:cNvPr id="63" name="Rechteck 62"/>
          <p:cNvSpPr/>
          <p:nvPr/>
        </p:nvSpPr>
        <p:spPr>
          <a:xfrm>
            <a:off x="611560" y="3429000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de-DE" u="sng" dirty="0" smtClean="0"/>
              <a:t>Hauptidee (geht auf </a:t>
            </a:r>
            <a:r>
              <a:rPr lang="de-DE" u="sng" dirty="0" err="1" smtClean="0"/>
              <a:t>Gerischer</a:t>
            </a:r>
            <a:r>
              <a:rPr lang="de-DE" u="sng" dirty="0" smtClean="0"/>
              <a:t> zurück)</a:t>
            </a:r>
            <a:r>
              <a:rPr lang="de-DE" dirty="0" smtClean="0"/>
              <a:t>: </a:t>
            </a:r>
            <a:r>
              <a:rPr lang="de-DE" dirty="0" smtClean="0">
                <a:solidFill>
                  <a:srgbClr val="C00000"/>
                </a:solidFill>
              </a:rPr>
              <a:t>Aufteilung der Aufgaben einer elektrochemischen Halbleitersolarzelle auf verschiedene Materialien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683568" y="414908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1. Halbleiter mit 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großer Bandlücke</a:t>
            </a:r>
            <a:r>
              <a:rPr lang="de-DE" dirty="0" smtClean="0"/>
              <a:t>: hohe </a:t>
            </a:r>
            <a:r>
              <a:rPr lang="de-DE" dirty="0" err="1" smtClean="0"/>
              <a:t>Photospannungen</a:t>
            </a:r>
            <a:r>
              <a:rPr lang="de-DE" dirty="0" smtClean="0"/>
              <a:t> können erreicht werden – aber UV-Anregung nötig!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683568" y="508518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</a:t>
            </a:r>
            <a:r>
              <a:rPr lang="de-DE" dirty="0" smtClean="0"/>
              <a:t>. 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Sensibilisierung</a:t>
            </a:r>
            <a:r>
              <a:rPr lang="de-DE" dirty="0" smtClean="0"/>
              <a:t> mit einem </a:t>
            </a:r>
            <a:r>
              <a:rPr lang="de-DE" dirty="0" err="1" smtClean="0"/>
              <a:t>photoanregbaren</a:t>
            </a:r>
            <a:r>
              <a:rPr lang="de-DE" dirty="0" smtClean="0"/>
              <a:t> Farbstoff: kann breiten Bereich des Sonnenspektrums nutzen und injiziert die angeregten Elektronen in den Halbleiter!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13</a:t>
            </a:fld>
            <a:endParaRPr lang="de-DE" dirty="0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 dirty="0" err="1" smtClean="0"/>
              <a:t>Photoelektrochemie</a:t>
            </a:r>
            <a:endParaRPr lang="de-DE" sz="4000" dirty="0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7544" y="1119227"/>
            <a:ext cx="748806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u="sng" dirty="0" smtClean="0"/>
              <a:t>Die </a:t>
            </a:r>
            <a:r>
              <a:rPr lang="de-DE" b="1" u="sng" dirty="0" err="1" smtClean="0"/>
              <a:t>Grätzel</a:t>
            </a:r>
            <a:r>
              <a:rPr lang="de-DE" b="1" u="sng" dirty="0" smtClean="0"/>
              <a:t>-Zelle</a:t>
            </a:r>
            <a:r>
              <a:rPr lang="de-DE" b="1" dirty="0" smtClean="0"/>
              <a:t>  </a:t>
            </a:r>
            <a:r>
              <a:rPr lang="de-DE" u="sng" dirty="0" smtClean="0"/>
              <a:t>(„</a:t>
            </a:r>
            <a:r>
              <a:rPr lang="de-DE" dirty="0" err="1" smtClean="0"/>
              <a:t>dye-sensitized</a:t>
            </a:r>
            <a:r>
              <a:rPr lang="de-DE" dirty="0" smtClean="0"/>
              <a:t> </a:t>
            </a:r>
            <a:r>
              <a:rPr lang="de-DE" dirty="0" smtClean="0"/>
              <a:t>solar </a:t>
            </a:r>
            <a:r>
              <a:rPr lang="de-DE" dirty="0" err="1" smtClean="0"/>
              <a:t>cell</a:t>
            </a:r>
            <a:r>
              <a:rPr lang="de-DE" dirty="0" smtClean="0"/>
              <a:t>“)</a:t>
            </a:r>
            <a:endParaRPr lang="de-DE" dirty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4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6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9" name="Bogen 58"/>
          <p:cNvSpPr/>
          <p:nvPr/>
        </p:nvSpPr>
        <p:spPr bwMode="auto">
          <a:xfrm>
            <a:off x="2123728" y="5517232"/>
            <a:ext cx="504056" cy="733663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959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8061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539552" y="1916832"/>
            <a:ext cx="5485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Idee: nanoporöses (10 – 20 </a:t>
            </a:r>
            <a:r>
              <a:rPr lang="de-DE" dirty="0" err="1" smtClean="0"/>
              <a:t>nm</a:t>
            </a:r>
            <a:r>
              <a:rPr lang="de-DE" dirty="0" smtClean="0"/>
              <a:t>) TiO</a:t>
            </a:r>
            <a:r>
              <a:rPr lang="de-DE" baseline="-25000" dirty="0" smtClean="0"/>
              <a:t>2</a:t>
            </a:r>
            <a:r>
              <a:rPr lang="de-DE" dirty="0" smtClean="0"/>
              <a:t> als Halbleiter: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1403648" y="2492896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00000"/>
              <a:buFont typeface="+mj-lt"/>
              <a:buAutoNum type="arabicPeriod"/>
            </a:pPr>
            <a:r>
              <a:rPr lang="de-DE" dirty="0" smtClean="0"/>
              <a:t>Sehr große Bandlücke (3.2 eV) </a:t>
            </a:r>
            <a:r>
              <a:rPr lang="de-DE" dirty="0" smtClean="0">
                <a:sym typeface="Wingdings" pitchFamily="2" charset="2"/>
              </a:rPr>
              <a:t> &lt; 400 </a:t>
            </a:r>
            <a:r>
              <a:rPr lang="de-DE" dirty="0" err="1" smtClean="0">
                <a:sym typeface="Wingdings" pitchFamily="2" charset="2"/>
              </a:rPr>
              <a:t>nm</a:t>
            </a:r>
            <a:r>
              <a:rPr lang="de-DE" dirty="0" smtClean="0">
                <a:sym typeface="Wingdings" pitchFamily="2" charset="2"/>
              </a:rPr>
              <a:t> nötig!</a:t>
            </a:r>
            <a:endParaRPr lang="de-DE" dirty="0" smtClean="0"/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de-DE" dirty="0" smtClean="0"/>
              <a:t>Sehr große Oberfläche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de-DE" dirty="0" smtClean="0"/>
              <a:t>Billig, leicht zu produzieren, umweltfreundlich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611561" y="4149080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Plus monomolekulare Farbstoffschicht, z.B. Ruthenium-</a:t>
            </a:r>
            <a:r>
              <a:rPr lang="de-DE" dirty="0" err="1" smtClean="0"/>
              <a:t>Bipyridyl</a:t>
            </a:r>
            <a:r>
              <a:rPr lang="de-DE" dirty="0" smtClean="0"/>
              <a:t> oder Anthocyane (Brombeersaft!)</a:t>
            </a:r>
            <a:endParaRPr lang="de-DE" dirty="0"/>
          </a:p>
        </p:txBody>
      </p:sp>
      <p:sp>
        <p:nvSpPr>
          <p:cNvPr id="27" name="Rechteck 26"/>
          <p:cNvSpPr/>
          <p:nvPr/>
        </p:nvSpPr>
        <p:spPr>
          <a:xfrm>
            <a:off x="611560" y="5229200"/>
            <a:ext cx="3703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/>
            <a:r>
              <a:rPr lang="de-DE" dirty="0" smtClean="0"/>
              <a:t>Plus </a:t>
            </a:r>
            <a:r>
              <a:rPr lang="de-DE" dirty="0" smtClean="0"/>
              <a:t>Iodid-</a:t>
            </a:r>
            <a:r>
              <a:rPr lang="de-DE" dirty="0" err="1" smtClean="0"/>
              <a:t>Triiodid</a:t>
            </a:r>
            <a:r>
              <a:rPr lang="de-DE" dirty="0" smtClean="0"/>
              <a:t>-Elektrolyt: I</a:t>
            </a:r>
            <a:r>
              <a:rPr lang="de-DE" baseline="30000" dirty="0" smtClean="0"/>
              <a:t>-</a:t>
            </a:r>
            <a:r>
              <a:rPr lang="de-DE" dirty="0" smtClean="0"/>
              <a:t>/I</a:t>
            </a:r>
            <a:r>
              <a:rPr lang="de-DE" baseline="-25000" dirty="0" smtClean="0"/>
              <a:t>3</a:t>
            </a:r>
            <a:r>
              <a:rPr lang="de-DE" baseline="30000" dirty="0" smtClean="0"/>
              <a:t>-</a:t>
            </a:r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14</a:t>
            </a:fld>
            <a:endParaRPr lang="de-DE" dirty="0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 dirty="0" err="1" smtClean="0"/>
              <a:t>Photoelektrochemie</a:t>
            </a:r>
            <a:endParaRPr lang="de-DE" sz="4000" dirty="0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7544" y="1119227"/>
            <a:ext cx="748806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u="sng" dirty="0" smtClean="0"/>
              <a:t>Die </a:t>
            </a:r>
            <a:r>
              <a:rPr lang="de-DE" b="1" u="sng" dirty="0" err="1" smtClean="0"/>
              <a:t>Grätzel</a:t>
            </a:r>
            <a:r>
              <a:rPr lang="de-DE" b="1" u="sng" dirty="0" smtClean="0"/>
              <a:t>-Zelle: Aufbau</a:t>
            </a:r>
            <a:endParaRPr lang="de-DE" dirty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4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6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9" name="Bogen 58"/>
          <p:cNvSpPr/>
          <p:nvPr/>
        </p:nvSpPr>
        <p:spPr bwMode="auto">
          <a:xfrm>
            <a:off x="2123728" y="5517232"/>
            <a:ext cx="504056" cy="733663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959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8061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95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060848"/>
            <a:ext cx="46482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15</a:t>
            </a:fld>
            <a:endParaRPr lang="de-DE" dirty="0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 dirty="0" err="1" smtClean="0"/>
              <a:t>Photoelektrochemie</a:t>
            </a:r>
            <a:endParaRPr lang="de-DE" sz="4000" dirty="0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7545" y="1119227"/>
            <a:ext cx="34563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hangingPunct="0"/>
            <a:r>
              <a:rPr lang="de-DE" u="sng" dirty="0" smtClean="0"/>
              <a:t>Funktionsweise (nach </a:t>
            </a:r>
            <a:r>
              <a:rPr lang="de-DE" u="sng" dirty="0" err="1" smtClean="0"/>
              <a:t>Grätzel</a:t>
            </a:r>
            <a:r>
              <a:rPr lang="de-DE" u="sng" dirty="0" smtClean="0"/>
              <a:t>):</a:t>
            </a:r>
            <a:endParaRPr lang="de-DE" dirty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4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6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9" name="Bogen 58"/>
          <p:cNvSpPr/>
          <p:nvPr/>
        </p:nvSpPr>
        <p:spPr bwMode="auto">
          <a:xfrm>
            <a:off x="2123728" y="5517232"/>
            <a:ext cx="504056" cy="733663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959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8061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96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44824"/>
            <a:ext cx="56388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feld 21"/>
          <p:cNvSpPr txBox="1"/>
          <p:nvPr/>
        </p:nvSpPr>
        <p:spPr>
          <a:xfrm>
            <a:off x="6228184" y="1196752"/>
            <a:ext cx="28083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de-DE" dirty="0" smtClean="0"/>
              <a:t>Photonen werden im Farbstoff S absorbiert und die angeregten Elektronen vom Zustand S* in das TiO</a:t>
            </a:r>
            <a:r>
              <a:rPr lang="de-DE" baseline="-25000" dirty="0" smtClean="0"/>
              <a:t>2</a:t>
            </a:r>
            <a:r>
              <a:rPr lang="de-DE" dirty="0" smtClean="0"/>
              <a:t>-Leitungsband injiziert. </a:t>
            </a:r>
            <a:endParaRPr lang="de-DE" dirty="0" smtClean="0"/>
          </a:p>
          <a:p>
            <a:pPr hangingPunct="0"/>
            <a:r>
              <a:rPr lang="de-DE" dirty="0" smtClean="0"/>
              <a:t>Das </a:t>
            </a:r>
            <a:r>
              <a:rPr lang="de-DE" dirty="0" smtClean="0"/>
              <a:t>Iodid I</a:t>
            </a:r>
            <a:r>
              <a:rPr lang="de-DE" baseline="30000" dirty="0" smtClean="0"/>
              <a:t>-</a:t>
            </a:r>
            <a:r>
              <a:rPr lang="de-DE" dirty="0" smtClean="0"/>
              <a:t> reduziert das im Farbstoff verbleibende Loch und diffundiert als </a:t>
            </a:r>
            <a:r>
              <a:rPr lang="de-DE" dirty="0" err="1" smtClean="0"/>
              <a:t>Triiodid</a:t>
            </a:r>
            <a:r>
              <a:rPr lang="de-DE" dirty="0" smtClean="0"/>
              <a:t> I</a:t>
            </a:r>
            <a:r>
              <a:rPr lang="de-DE" baseline="-25000" dirty="0" smtClean="0"/>
              <a:t>3</a:t>
            </a:r>
            <a:r>
              <a:rPr lang="de-DE" baseline="30000" dirty="0" smtClean="0"/>
              <a:t>-</a:t>
            </a:r>
            <a:r>
              <a:rPr lang="de-DE" dirty="0" smtClean="0"/>
              <a:t> zur </a:t>
            </a:r>
            <a:r>
              <a:rPr lang="de-DE" dirty="0" err="1" smtClean="0"/>
              <a:t>Pt</a:t>
            </a:r>
            <a:r>
              <a:rPr lang="de-DE" dirty="0" smtClean="0"/>
              <a:t>-Gegenelektrode.</a:t>
            </a:r>
          </a:p>
          <a:p>
            <a:pPr hangingPunct="0"/>
            <a:r>
              <a:rPr lang="de-DE" dirty="0" smtClean="0"/>
              <a:t>Bruttoreaktion des </a:t>
            </a:r>
            <a:r>
              <a:rPr lang="de-DE" dirty="0" err="1" smtClean="0"/>
              <a:t>Redoxpaares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296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296963" name="Object 3"/>
          <p:cNvGraphicFramePr>
            <a:graphicFrameLocks noChangeAspect="1"/>
          </p:cNvGraphicFramePr>
          <p:nvPr/>
        </p:nvGraphicFramePr>
        <p:xfrm>
          <a:off x="6300192" y="5229200"/>
          <a:ext cx="2088232" cy="478553"/>
        </p:xfrm>
        <a:graphic>
          <a:graphicData uri="http://schemas.openxmlformats.org/presentationml/2006/ole">
            <p:oleObj spid="_x0000_s296963" name="Formel" r:id="rId4" imgW="1371600" imgH="317500" progId="Equation.3">
              <p:embed/>
            </p:oleObj>
          </a:graphicData>
        </a:graphic>
      </p:graphicFrame>
      <p:sp>
        <p:nvSpPr>
          <p:cNvPr id="296965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16</a:t>
            </a:fld>
            <a:endParaRPr lang="de-DE" dirty="0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 dirty="0" err="1" smtClean="0"/>
              <a:t>Photoelektrochemie</a:t>
            </a:r>
            <a:endParaRPr lang="de-DE" sz="4000" dirty="0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7544" y="1119227"/>
            <a:ext cx="748806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u="sng" dirty="0" smtClean="0"/>
              <a:t>Die </a:t>
            </a:r>
            <a:r>
              <a:rPr lang="de-DE" b="1" u="sng" dirty="0" err="1" smtClean="0"/>
              <a:t>Grätzel</a:t>
            </a:r>
            <a:r>
              <a:rPr lang="de-DE" b="1" u="sng" dirty="0" smtClean="0"/>
              <a:t>-Zelle: Probleme:</a:t>
            </a:r>
            <a:endParaRPr lang="de-DE" dirty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4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6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9" name="Bogen 58"/>
          <p:cNvSpPr/>
          <p:nvPr/>
        </p:nvSpPr>
        <p:spPr bwMode="auto">
          <a:xfrm>
            <a:off x="2123728" y="5517232"/>
            <a:ext cx="504056" cy="733663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959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8061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5" name="Textfeld 24"/>
          <p:cNvSpPr txBox="1"/>
          <p:nvPr/>
        </p:nvSpPr>
        <p:spPr>
          <a:xfrm>
            <a:off x="1187624" y="1772816"/>
            <a:ext cx="56886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00000"/>
              <a:buFont typeface="+mj-lt"/>
              <a:buAutoNum type="arabicPeriod"/>
            </a:pPr>
            <a:r>
              <a:rPr lang="de-DE" dirty="0" smtClean="0"/>
              <a:t>Flüssiger Elektrolyt: </a:t>
            </a:r>
          </a:p>
          <a:p>
            <a:pPr marL="800100" lvl="1" indent="-342900">
              <a:buSzPct val="100000"/>
              <a:buFont typeface="+mj-lt"/>
              <a:buAutoNum type="alphaLcPeriod"/>
            </a:pPr>
            <a:r>
              <a:rPr lang="de-DE" dirty="0" smtClean="0"/>
              <a:t>absolute Versiegelung ist notwendig</a:t>
            </a:r>
          </a:p>
          <a:p>
            <a:pPr marL="800100" lvl="1" indent="-342900">
              <a:buSzPct val="100000"/>
              <a:buFont typeface="+mj-lt"/>
              <a:buAutoNum type="alphaLcPeriod"/>
            </a:pPr>
            <a:r>
              <a:rPr lang="de-DE" dirty="0" smtClean="0"/>
              <a:t>Feste oder gelartige Elektrolyte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de-DE" dirty="0" err="1" smtClean="0"/>
              <a:t>Photoanregbare</a:t>
            </a:r>
            <a:r>
              <a:rPr lang="de-DE" dirty="0" smtClean="0"/>
              <a:t> Farbstoffe können auch leicht oxidiert werden</a:t>
            </a:r>
          </a:p>
          <a:p>
            <a:pPr marL="800100" lvl="1" indent="-342900">
              <a:buSzPct val="100000"/>
              <a:buFont typeface="+mj-lt"/>
              <a:buAutoNum type="alphaLcPeriod"/>
            </a:pPr>
            <a:r>
              <a:rPr lang="de-DE" dirty="0" smtClean="0"/>
              <a:t>UV-Filter</a:t>
            </a:r>
          </a:p>
          <a:p>
            <a:pPr marL="800100" lvl="1" indent="-342900">
              <a:buSzPct val="100000"/>
              <a:buFont typeface="+mj-lt"/>
              <a:buAutoNum type="alphaLcPeriod"/>
            </a:pPr>
            <a:r>
              <a:rPr lang="de-DE" dirty="0" smtClean="0"/>
              <a:t>UV-Stabilisatoren</a:t>
            </a:r>
          </a:p>
          <a:p>
            <a:pPr marL="800100" lvl="1" indent="-342900">
              <a:buSzPct val="100000"/>
              <a:buFont typeface="+mj-lt"/>
              <a:buAutoNum type="alphaLcPeriod"/>
            </a:pPr>
            <a:r>
              <a:rPr lang="de-DE" dirty="0" smtClean="0"/>
              <a:t>Antioxidantien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17</a:t>
            </a:fld>
            <a:endParaRPr lang="de-DE" dirty="0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 dirty="0" err="1" smtClean="0"/>
              <a:t>Photoelektrochemie</a:t>
            </a:r>
            <a:endParaRPr lang="de-DE" sz="4000" dirty="0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7544" y="1119227"/>
            <a:ext cx="748806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u="sng" dirty="0" smtClean="0"/>
              <a:t>Die </a:t>
            </a:r>
            <a:r>
              <a:rPr lang="de-DE" b="1" u="sng" dirty="0" err="1" smtClean="0"/>
              <a:t>Grätzel</a:t>
            </a:r>
            <a:r>
              <a:rPr lang="de-DE" b="1" u="sng" dirty="0" smtClean="0"/>
              <a:t>-Zelle: neuere Ergebnisse:</a:t>
            </a:r>
            <a:endParaRPr lang="de-DE" dirty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4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6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9" name="Bogen 58"/>
          <p:cNvSpPr/>
          <p:nvPr/>
        </p:nvSpPr>
        <p:spPr bwMode="auto">
          <a:xfrm>
            <a:off x="2123728" y="5517232"/>
            <a:ext cx="504056" cy="733663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959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8061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5" name="Textfeld 24"/>
          <p:cNvSpPr txBox="1"/>
          <p:nvPr/>
        </p:nvSpPr>
        <p:spPr>
          <a:xfrm>
            <a:off x="5508104" y="1556792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00000"/>
              <a:buFont typeface="+mj-lt"/>
              <a:buAutoNum type="arabicPeriod"/>
            </a:pPr>
            <a:r>
              <a:rPr lang="de-DE" dirty="0" smtClean="0"/>
              <a:t>Injektionsprozess: &lt; 25 </a:t>
            </a:r>
            <a:r>
              <a:rPr lang="de-DE" dirty="0" err="1" smtClean="0"/>
              <a:t>ns</a:t>
            </a:r>
            <a:endParaRPr lang="de-DE" dirty="0" smtClean="0"/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de-DE" dirty="0" smtClean="0"/>
              <a:t>Regeneration des Farbstoffs ohne Elektrolyt: einige </a:t>
            </a:r>
            <a:r>
              <a:rPr lang="de-DE" dirty="0" err="1" smtClean="0"/>
              <a:t>ms</a:t>
            </a:r>
            <a:endParaRPr lang="de-DE" dirty="0" smtClean="0"/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de-DE" dirty="0" smtClean="0"/>
              <a:t>Regeneration im Jodid-System: 100 </a:t>
            </a:r>
            <a:r>
              <a:rPr lang="de-DE" dirty="0" err="1" smtClean="0"/>
              <a:t>ns</a:t>
            </a:r>
            <a:endParaRPr lang="de-DE" dirty="0" smtClean="0"/>
          </a:p>
        </p:txBody>
      </p:sp>
      <p:pic>
        <p:nvPicPr>
          <p:cNvPr id="22" name="Grafik 21" descr="Grätzelzellewikip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7" y="1700808"/>
            <a:ext cx="4746491" cy="3096344"/>
          </a:xfrm>
          <a:prstGeom prst="rect">
            <a:avLst/>
          </a:prstGeom>
        </p:spPr>
      </p:pic>
      <p:sp>
        <p:nvSpPr>
          <p:cNvPr id="23" name="Rectangle 39"/>
          <p:cNvSpPr>
            <a:spLocks noChangeArrowheads="1"/>
          </p:cNvSpPr>
          <p:nvPr/>
        </p:nvSpPr>
        <p:spPr bwMode="auto">
          <a:xfrm>
            <a:off x="6948264" y="5589240"/>
            <a:ext cx="2016224" cy="78483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sz="1000" dirty="0" smtClean="0"/>
              <a:t>Bildquelle: </a:t>
            </a:r>
            <a:r>
              <a:rPr lang="de-DE" sz="1000" dirty="0" err="1" smtClean="0"/>
              <a:t>Wikimedia</a:t>
            </a:r>
            <a:r>
              <a:rPr lang="de-DE" sz="1000" dirty="0" smtClean="0"/>
              <a:t> </a:t>
            </a:r>
            <a:r>
              <a:rPr lang="de-DE" sz="1000" dirty="0" err="1" smtClean="0"/>
              <a:t>Commons</a:t>
            </a:r>
            <a:r>
              <a:rPr lang="de-DE" sz="1000" dirty="0" smtClean="0"/>
              <a:t>: Autor: </a:t>
            </a:r>
            <a:r>
              <a:rPr lang="de-DE" sz="1000" dirty="0" smtClean="0"/>
              <a:t>Sebastian </a:t>
            </a:r>
            <a:r>
              <a:rPr lang="de-DE" sz="1000" dirty="0" err="1" smtClean="0"/>
              <a:t>Spohner</a:t>
            </a:r>
            <a:r>
              <a:rPr lang="de-DE" sz="1000" dirty="0" smtClean="0"/>
              <a:t>, Dr. Dietmar Scher</a:t>
            </a:r>
            <a:endParaRPr lang="de-DE" sz="1000" dirty="0"/>
          </a:p>
        </p:txBody>
      </p:sp>
      <p:sp>
        <p:nvSpPr>
          <p:cNvPr id="24" name="Textfeld 23"/>
          <p:cNvSpPr txBox="1"/>
          <p:nvPr/>
        </p:nvSpPr>
        <p:spPr>
          <a:xfrm>
            <a:off x="6084168" y="3861048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Leistungssteigerung durch Beschichtung mit leitfähigem </a:t>
            </a:r>
            <a:r>
              <a:rPr lang="de-DE" dirty="0" err="1" smtClean="0"/>
              <a:t>Polypyrrol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18</a:t>
            </a:fld>
            <a:endParaRPr lang="de-DE" dirty="0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 dirty="0" err="1" smtClean="0"/>
              <a:t>Photoelektrochemie</a:t>
            </a:r>
            <a:endParaRPr lang="de-DE" sz="4000" dirty="0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7544" y="1119227"/>
            <a:ext cx="748806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b="1" u="sng" dirty="0" smtClean="0"/>
              <a:t>Die </a:t>
            </a:r>
            <a:r>
              <a:rPr lang="de-DE" b="1" u="sng" dirty="0" err="1" smtClean="0"/>
              <a:t>Grätzel</a:t>
            </a:r>
            <a:r>
              <a:rPr lang="de-DE" b="1" u="sng" dirty="0" smtClean="0"/>
              <a:t>-Zelle: Anfänge industrieller Nutzung</a:t>
            </a:r>
            <a:endParaRPr lang="de-DE" dirty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4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6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9" name="Bogen 58"/>
          <p:cNvSpPr/>
          <p:nvPr/>
        </p:nvSpPr>
        <p:spPr bwMode="auto">
          <a:xfrm>
            <a:off x="2123728" y="5517232"/>
            <a:ext cx="504056" cy="733663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959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8061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5" name="Textfeld 24"/>
          <p:cNvSpPr txBox="1"/>
          <p:nvPr/>
        </p:nvSpPr>
        <p:spPr>
          <a:xfrm>
            <a:off x="1187624" y="1772816"/>
            <a:ext cx="712879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00000"/>
              <a:buFont typeface="+mj-lt"/>
              <a:buAutoNum type="arabicPeriod"/>
            </a:pPr>
            <a:r>
              <a:rPr lang="de-DE" dirty="0" err="1" smtClean="0"/>
              <a:t>Dyesol</a:t>
            </a:r>
            <a:r>
              <a:rPr lang="de-DE" dirty="0" smtClean="0"/>
              <a:t> und </a:t>
            </a:r>
            <a:r>
              <a:rPr lang="de-DE" dirty="0" err="1" smtClean="0"/>
              <a:t>Tata</a:t>
            </a:r>
            <a:r>
              <a:rPr lang="de-DE" dirty="0" smtClean="0"/>
              <a:t> </a:t>
            </a:r>
            <a:r>
              <a:rPr lang="de-DE" dirty="0" smtClean="0"/>
              <a:t>S</a:t>
            </a:r>
            <a:r>
              <a:rPr lang="de-DE" dirty="0" smtClean="0"/>
              <a:t>teel Europe in </a:t>
            </a:r>
            <a:r>
              <a:rPr lang="de-DE" dirty="0" err="1" smtClean="0"/>
              <a:t>Queanbeyan</a:t>
            </a:r>
            <a:r>
              <a:rPr lang="de-DE" dirty="0" smtClean="0"/>
              <a:t> (Australien) 2008: </a:t>
            </a:r>
          </a:p>
          <a:p>
            <a:pPr marL="800100" lvl="1" indent="-342900">
              <a:buSzPct val="100000"/>
              <a:buFont typeface="+mj-lt"/>
              <a:buAutoNum type="alphaLcPeriod"/>
            </a:pPr>
            <a:r>
              <a:rPr lang="de-DE" dirty="0" smtClean="0"/>
              <a:t>Zusammenarbeit mit Merck, Japan, Singapur, Südkorea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de-DE" dirty="0" err="1" smtClean="0"/>
              <a:t>Solaronix</a:t>
            </a:r>
            <a:r>
              <a:rPr lang="de-DE" dirty="0" smtClean="0"/>
              <a:t>, Schweiz (1993)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de-DE" dirty="0" smtClean="0"/>
              <a:t>Solarprint, Irland (2008)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de-DE" dirty="0" smtClean="0"/>
              <a:t>G24innovations in </a:t>
            </a:r>
            <a:r>
              <a:rPr lang="de-DE" dirty="0" smtClean="0"/>
              <a:t>Cardiff, South </a:t>
            </a:r>
            <a:r>
              <a:rPr lang="de-DE" dirty="0" smtClean="0"/>
              <a:t>Wales (2007)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de-DE" dirty="0" smtClean="0"/>
              <a:t>Sony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2</a:t>
            </a:fld>
            <a:endParaRPr lang="de-DE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 dirty="0" err="1" smtClean="0"/>
              <a:t>Photoelektrochemie</a:t>
            </a:r>
            <a:endParaRPr lang="de-DE" sz="4000" dirty="0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8313" y="979766"/>
            <a:ext cx="656551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/>
              <a:t> n-Halbleiter als Elektrode: Bandverbiegung, </a:t>
            </a:r>
            <a:r>
              <a:rPr lang="de-DE" dirty="0" err="1" smtClean="0"/>
              <a:t>Schottky</a:t>
            </a:r>
            <a:r>
              <a:rPr lang="de-DE" dirty="0" smtClean="0"/>
              <a:t>-Kontakt:</a:t>
            </a:r>
            <a:endParaRPr lang="de-DE" dirty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4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pSp>
        <p:nvGrpSpPr>
          <p:cNvPr id="274433" name="Group 1"/>
          <p:cNvGrpSpPr>
            <a:grpSpLocks noChangeAspect="1"/>
          </p:cNvGrpSpPr>
          <p:nvPr/>
        </p:nvGrpSpPr>
        <p:grpSpPr bwMode="auto">
          <a:xfrm>
            <a:off x="899592" y="1772816"/>
            <a:ext cx="5213350" cy="2863850"/>
            <a:chOff x="1418" y="8815"/>
            <a:chExt cx="8210" cy="4509"/>
          </a:xfrm>
        </p:grpSpPr>
        <p:sp>
          <p:nvSpPr>
            <p:cNvPr id="274452" name="AutoShape 20"/>
            <p:cNvSpPr>
              <a:spLocks noChangeAspect="1" noChangeArrowheads="1" noTextEdit="1"/>
            </p:cNvSpPr>
            <p:nvPr/>
          </p:nvSpPr>
          <p:spPr bwMode="auto">
            <a:xfrm>
              <a:off x="1418" y="8815"/>
              <a:ext cx="8210" cy="450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4451" name="Freeform 19"/>
            <p:cNvSpPr>
              <a:spLocks/>
            </p:cNvSpPr>
            <p:nvPr/>
          </p:nvSpPr>
          <p:spPr bwMode="auto">
            <a:xfrm>
              <a:off x="2640" y="9945"/>
              <a:ext cx="3301" cy="632"/>
            </a:xfrm>
            <a:custGeom>
              <a:avLst/>
              <a:gdLst/>
              <a:ahLst/>
              <a:cxnLst>
                <a:cxn ang="0">
                  <a:pos x="0" y="630"/>
                </a:cxn>
                <a:cxn ang="0">
                  <a:pos x="510" y="630"/>
                </a:cxn>
                <a:cxn ang="0">
                  <a:pos x="1335" y="615"/>
                </a:cxn>
                <a:cxn ang="0">
                  <a:pos x="1785" y="540"/>
                </a:cxn>
                <a:cxn ang="0">
                  <a:pos x="2295" y="255"/>
                </a:cxn>
                <a:cxn ang="0">
                  <a:pos x="2580" y="0"/>
                </a:cxn>
              </a:cxnLst>
              <a:rect l="0" t="0" r="r" b="b"/>
              <a:pathLst>
                <a:path w="2580" h="632">
                  <a:moveTo>
                    <a:pt x="0" y="630"/>
                  </a:moveTo>
                  <a:cubicBezTo>
                    <a:pt x="144" y="631"/>
                    <a:pt x="288" y="632"/>
                    <a:pt x="510" y="630"/>
                  </a:cubicBezTo>
                  <a:cubicBezTo>
                    <a:pt x="732" y="628"/>
                    <a:pt x="1123" y="630"/>
                    <a:pt x="1335" y="615"/>
                  </a:cubicBezTo>
                  <a:cubicBezTo>
                    <a:pt x="1547" y="600"/>
                    <a:pt x="1625" y="600"/>
                    <a:pt x="1785" y="540"/>
                  </a:cubicBezTo>
                  <a:cubicBezTo>
                    <a:pt x="1945" y="480"/>
                    <a:pt x="2163" y="345"/>
                    <a:pt x="2295" y="255"/>
                  </a:cubicBezTo>
                  <a:cubicBezTo>
                    <a:pt x="2427" y="165"/>
                    <a:pt x="2503" y="82"/>
                    <a:pt x="25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450" name="Freeform 18"/>
            <p:cNvSpPr>
              <a:spLocks/>
            </p:cNvSpPr>
            <p:nvPr/>
          </p:nvSpPr>
          <p:spPr bwMode="auto">
            <a:xfrm>
              <a:off x="2670" y="11789"/>
              <a:ext cx="3241" cy="632"/>
            </a:xfrm>
            <a:custGeom>
              <a:avLst/>
              <a:gdLst/>
              <a:ahLst/>
              <a:cxnLst>
                <a:cxn ang="0">
                  <a:pos x="0" y="630"/>
                </a:cxn>
                <a:cxn ang="0">
                  <a:pos x="510" y="630"/>
                </a:cxn>
                <a:cxn ang="0">
                  <a:pos x="1335" y="615"/>
                </a:cxn>
                <a:cxn ang="0">
                  <a:pos x="1785" y="540"/>
                </a:cxn>
                <a:cxn ang="0">
                  <a:pos x="2295" y="255"/>
                </a:cxn>
                <a:cxn ang="0">
                  <a:pos x="2580" y="0"/>
                </a:cxn>
              </a:cxnLst>
              <a:rect l="0" t="0" r="r" b="b"/>
              <a:pathLst>
                <a:path w="2580" h="632">
                  <a:moveTo>
                    <a:pt x="0" y="630"/>
                  </a:moveTo>
                  <a:cubicBezTo>
                    <a:pt x="144" y="631"/>
                    <a:pt x="288" y="632"/>
                    <a:pt x="510" y="630"/>
                  </a:cubicBezTo>
                  <a:cubicBezTo>
                    <a:pt x="732" y="628"/>
                    <a:pt x="1123" y="630"/>
                    <a:pt x="1335" y="615"/>
                  </a:cubicBezTo>
                  <a:cubicBezTo>
                    <a:pt x="1547" y="600"/>
                    <a:pt x="1625" y="600"/>
                    <a:pt x="1785" y="540"/>
                  </a:cubicBezTo>
                  <a:cubicBezTo>
                    <a:pt x="1945" y="480"/>
                    <a:pt x="2163" y="345"/>
                    <a:pt x="2295" y="255"/>
                  </a:cubicBezTo>
                  <a:cubicBezTo>
                    <a:pt x="2427" y="165"/>
                    <a:pt x="2503" y="82"/>
                    <a:pt x="25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449" name="Line 17"/>
            <p:cNvSpPr>
              <a:spLocks noChangeShapeType="1"/>
            </p:cNvSpPr>
            <p:nvPr/>
          </p:nvSpPr>
          <p:spPr bwMode="auto">
            <a:xfrm>
              <a:off x="2655" y="10740"/>
              <a:ext cx="58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448" name="Line 16"/>
            <p:cNvSpPr>
              <a:spLocks noChangeShapeType="1"/>
            </p:cNvSpPr>
            <p:nvPr/>
          </p:nvSpPr>
          <p:spPr bwMode="auto">
            <a:xfrm>
              <a:off x="5955" y="9630"/>
              <a:ext cx="1" cy="33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447" name="Text Box 15"/>
            <p:cNvSpPr txBox="1">
              <a:spLocks noChangeArrowheads="1"/>
            </p:cNvSpPr>
            <p:nvPr/>
          </p:nvSpPr>
          <p:spPr bwMode="auto">
            <a:xfrm>
              <a:off x="6450" y="10035"/>
              <a:ext cx="82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Ox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4446" name="Text Box 14"/>
            <p:cNvSpPr txBox="1">
              <a:spLocks noChangeArrowheads="1"/>
            </p:cNvSpPr>
            <p:nvPr/>
          </p:nvSpPr>
          <p:spPr bwMode="auto">
            <a:xfrm>
              <a:off x="6375" y="10935"/>
              <a:ext cx="103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Red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4445" name="Text Box 13"/>
            <p:cNvSpPr txBox="1">
              <a:spLocks noChangeArrowheads="1"/>
            </p:cNvSpPr>
            <p:nvPr/>
          </p:nvSpPr>
          <p:spPr bwMode="auto">
            <a:xfrm>
              <a:off x="1815" y="10545"/>
              <a:ext cx="70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r>
                <a:rPr kumimoji="0" lang="de-DE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4444" name="Line 12"/>
            <p:cNvSpPr>
              <a:spLocks noChangeShapeType="1"/>
            </p:cNvSpPr>
            <p:nvPr/>
          </p:nvSpPr>
          <p:spPr bwMode="auto">
            <a:xfrm>
              <a:off x="3330" y="10575"/>
              <a:ext cx="1" cy="18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443" name="Text Box 11"/>
            <p:cNvSpPr txBox="1">
              <a:spLocks noChangeArrowheads="1"/>
            </p:cNvSpPr>
            <p:nvPr/>
          </p:nvSpPr>
          <p:spPr bwMode="auto">
            <a:xfrm>
              <a:off x="3405" y="11235"/>
              <a:ext cx="70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r>
                <a:rPr kumimoji="0" lang="de-DE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4442" name="Line 10"/>
            <p:cNvSpPr>
              <a:spLocks noChangeShapeType="1"/>
            </p:cNvSpPr>
            <p:nvPr/>
          </p:nvSpPr>
          <p:spPr bwMode="auto">
            <a:xfrm>
              <a:off x="3690" y="10005"/>
              <a:ext cx="1" cy="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441" name="Text Box 9"/>
            <p:cNvSpPr txBox="1">
              <a:spLocks noChangeArrowheads="1"/>
            </p:cNvSpPr>
            <p:nvPr/>
          </p:nvSpPr>
          <p:spPr bwMode="auto">
            <a:xfrm>
              <a:off x="2835" y="9855"/>
              <a:ext cx="735" cy="5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</a:t>
              </a:r>
            </a:p>
          </p:txBody>
        </p:sp>
        <p:sp>
          <p:nvSpPr>
            <p:cNvPr id="274440" name="Oval 8"/>
            <p:cNvSpPr>
              <a:spLocks noChangeArrowheads="1"/>
            </p:cNvSpPr>
            <p:nvPr/>
          </p:nvSpPr>
          <p:spPr bwMode="auto">
            <a:xfrm>
              <a:off x="4980" y="12546"/>
              <a:ext cx="330" cy="33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439" name="Line 7"/>
            <p:cNvSpPr>
              <a:spLocks noChangeShapeType="1"/>
            </p:cNvSpPr>
            <p:nvPr/>
          </p:nvSpPr>
          <p:spPr bwMode="auto">
            <a:xfrm>
              <a:off x="5145" y="12606"/>
              <a:ext cx="1" cy="2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438" name="Line 6"/>
            <p:cNvSpPr>
              <a:spLocks noChangeShapeType="1"/>
            </p:cNvSpPr>
            <p:nvPr/>
          </p:nvSpPr>
          <p:spPr bwMode="auto">
            <a:xfrm rot="-5400000">
              <a:off x="5145" y="12606"/>
              <a:ext cx="1" cy="2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437" name="Oval 5"/>
            <p:cNvSpPr>
              <a:spLocks noChangeArrowheads="1"/>
            </p:cNvSpPr>
            <p:nvPr/>
          </p:nvSpPr>
          <p:spPr bwMode="auto">
            <a:xfrm>
              <a:off x="4905" y="10026"/>
              <a:ext cx="330" cy="33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436" name="Line 4"/>
            <p:cNvSpPr>
              <a:spLocks noChangeShapeType="1"/>
            </p:cNvSpPr>
            <p:nvPr/>
          </p:nvSpPr>
          <p:spPr bwMode="auto">
            <a:xfrm rot="-5400000">
              <a:off x="5070" y="10086"/>
              <a:ext cx="1" cy="2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435" name="Line 3"/>
            <p:cNvSpPr>
              <a:spLocks noChangeShapeType="1"/>
            </p:cNvSpPr>
            <p:nvPr/>
          </p:nvSpPr>
          <p:spPr bwMode="auto">
            <a:xfrm flipH="1">
              <a:off x="4350" y="10266"/>
              <a:ext cx="480" cy="1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4434" name="Line 2"/>
            <p:cNvSpPr>
              <a:spLocks noChangeShapeType="1"/>
            </p:cNvSpPr>
            <p:nvPr/>
          </p:nvSpPr>
          <p:spPr bwMode="auto">
            <a:xfrm flipH="1">
              <a:off x="5310" y="12366"/>
              <a:ext cx="450" cy="24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52" name="Textfeld 51"/>
          <p:cNvSpPr txBox="1"/>
          <p:nvPr/>
        </p:nvSpPr>
        <p:spPr>
          <a:xfrm>
            <a:off x="5652120" y="1844824"/>
            <a:ext cx="316835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de-DE" dirty="0" smtClean="0">
                <a:sym typeface="Wingdings"/>
              </a:rPr>
              <a:t></a:t>
            </a:r>
            <a:r>
              <a:rPr lang="de-DE" dirty="0" smtClean="0"/>
              <a:t> wenn zusätzlich Elektronen gebildet werden (Störung des thermodynamischen Gleichgewichtes!), dann wandern sie durch das elektrische Feld ins Innere des Halbleiters.</a:t>
            </a:r>
          </a:p>
          <a:p>
            <a:pPr hangingPunct="0"/>
            <a:r>
              <a:rPr lang="de-DE" dirty="0" smtClean="0">
                <a:sym typeface="Wingdings"/>
              </a:rPr>
              <a:t></a:t>
            </a:r>
            <a:r>
              <a:rPr lang="de-DE" dirty="0" smtClean="0"/>
              <a:t> werden überschüssige Löcher erzeugt, so wandern sie an die Oberfläche.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3</a:t>
            </a:fld>
            <a:endParaRPr lang="de-DE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 dirty="0" err="1" smtClean="0"/>
              <a:t>Photoelektrochemie</a:t>
            </a:r>
            <a:endParaRPr lang="de-DE" sz="4000" dirty="0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8313" y="979766"/>
            <a:ext cx="530972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/>
              <a:t> Wie können zusätzliche Ladungsträger entstehen?</a:t>
            </a:r>
            <a:endParaRPr lang="de-DE" dirty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4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2" name="Textfeld 51"/>
          <p:cNvSpPr txBox="1"/>
          <p:nvPr/>
        </p:nvSpPr>
        <p:spPr>
          <a:xfrm>
            <a:off x="5292080" y="1844824"/>
            <a:ext cx="352839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de-DE" dirty="0" smtClean="0"/>
              <a:t>Wenn die Halbleiteroberfläche mit Photonen bestrahlt wird, deren Energie größer als die Bandlücke E</a:t>
            </a:r>
            <a:r>
              <a:rPr lang="de-DE" baseline="-25000" dirty="0" smtClean="0"/>
              <a:t>g</a:t>
            </a:r>
            <a:r>
              <a:rPr lang="de-DE" dirty="0" smtClean="0"/>
              <a:t> ist: </a:t>
            </a:r>
          </a:p>
          <a:p>
            <a:pPr hangingPunct="0"/>
            <a:r>
              <a:rPr lang="de-DE" dirty="0" smtClean="0">
                <a:sym typeface="Wingdings" pitchFamily="2" charset="2"/>
              </a:rPr>
              <a:t></a:t>
            </a:r>
            <a:r>
              <a:rPr lang="de-DE" dirty="0" smtClean="0"/>
              <a:t>dann werden immer Paare von Ladungsträgern erzeugt:</a:t>
            </a:r>
          </a:p>
          <a:p>
            <a:pPr hangingPunct="0"/>
            <a:r>
              <a:rPr lang="de-DE" dirty="0" smtClean="0"/>
              <a:t>1) Elektronen im Leitfähigkeitsband</a:t>
            </a:r>
          </a:p>
          <a:p>
            <a:pPr hangingPunct="0"/>
            <a:r>
              <a:rPr lang="de-DE" dirty="0" smtClean="0"/>
              <a:t>2) Löcher im Valenzband</a:t>
            </a:r>
            <a:endParaRPr lang="de-DE" dirty="0"/>
          </a:p>
        </p:txBody>
      </p:sp>
      <p:sp>
        <p:nvSpPr>
          <p:cNvPr id="276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pSp>
        <p:nvGrpSpPr>
          <p:cNvPr id="276481" name="Group 1"/>
          <p:cNvGrpSpPr>
            <a:grpSpLocks noChangeAspect="1"/>
          </p:cNvGrpSpPr>
          <p:nvPr/>
        </p:nvGrpSpPr>
        <p:grpSpPr bwMode="auto">
          <a:xfrm>
            <a:off x="539552" y="1700808"/>
            <a:ext cx="4481513" cy="2863850"/>
            <a:chOff x="1418" y="8815"/>
            <a:chExt cx="7057" cy="4509"/>
          </a:xfrm>
        </p:grpSpPr>
        <p:sp>
          <p:nvSpPr>
            <p:cNvPr id="276502" name="AutoShape 22"/>
            <p:cNvSpPr>
              <a:spLocks noChangeAspect="1" noChangeArrowheads="1" noTextEdit="1"/>
            </p:cNvSpPr>
            <p:nvPr/>
          </p:nvSpPr>
          <p:spPr bwMode="auto">
            <a:xfrm>
              <a:off x="1418" y="8815"/>
              <a:ext cx="7057" cy="450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6501" name="Freeform 21"/>
            <p:cNvSpPr>
              <a:spLocks/>
            </p:cNvSpPr>
            <p:nvPr/>
          </p:nvSpPr>
          <p:spPr bwMode="auto">
            <a:xfrm>
              <a:off x="2640" y="9945"/>
              <a:ext cx="3301" cy="632"/>
            </a:xfrm>
            <a:custGeom>
              <a:avLst/>
              <a:gdLst/>
              <a:ahLst/>
              <a:cxnLst>
                <a:cxn ang="0">
                  <a:pos x="0" y="630"/>
                </a:cxn>
                <a:cxn ang="0">
                  <a:pos x="510" y="630"/>
                </a:cxn>
                <a:cxn ang="0">
                  <a:pos x="1335" y="615"/>
                </a:cxn>
                <a:cxn ang="0">
                  <a:pos x="1785" y="540"/>
                </a:cxn>
                <a:cxn ang="0">
                  <a:pos x="2295" y="255"/>
                </a:cxn>
                <a:cxn ang="0">
                  <a:pos x="2580" y="0"/>
                </a:cxn>
              </a:cxnLst>
              <a:rect l="0" t="0" r="r" b="b"/>
              <a:pathLst>
                <a:path w="2580" h="632">
                  <a:moveTo>
                    <a:pt x="0" y="630"/>
                  </a:moveTo>
                  <a:cubicBezTo>
                    <a:pt x="144" y="631"/>
                    <a:pt x="288" y="632"/>
                    <a:pt x="510" y="630"/>
                  </a:cubicBezTo>
                  <a:cubicBezTo>
                    <a:pt x="732" y="628"/>
                    <a:pt x="1123" y="630"/>
                    <a:pt x="1335" y="615"/>
                  </a:cubicBezTo>
                  <a:cubicBezTo>
                    <a:pt x="1547" y="600"/>
                    <a:pt x="1625" y="600"/>
                    <a:pt x="1785" y="540"/>
                  </a:cubicBezTo>
                  <a:cubicBezTo>
                    <a:pt x="1945" y="480"/>
                    <a:pt x="2163" y="345"/>
                    <a:pt x="2295" y="255"/>
                  </a:cubicBezTo>
                  <a:cubicBezTo>
                    <a:pt x="2427" y="165"/>
                    <a:pt x="2503" y="82"/>
                    <a:pt x="25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6500" name="Freeform 20"/>
            <p:cNvSpPr>
              <a:spLocks/>
            </p:cNvSpPr>
            <p:nvPr/>
          </p:nvSpPr>
          <p:spPr bwMode="auto">
            <a:xfrm>
              <a:off x="2670" y="11789"/>
              <a:ext cx="3241" cy="632"/>
            </a:xfrm>
            <a:custGeom>
              <a:avLst/>
              <a:gdLst/>
              <a:ahLst/>
              <a:cxnLst>
                <a:cxn ang="0">
                  <a:pos x="0" y="630"/>
                </a:cxn>
                <a:cxn ang="0">
                  <a:pos x="510" y="630"/>
                </a:cxn>
                <a:cxn ang="0">
                  <a:pos x="1335" y="615"/>
                </a:cxn>
                <a:cxn ang="0">
                  <a:pos x="1785" y="540"/>
                </a:cxn>
                <a:cxn ang="0">
                  <a:pos x="2295" y="255"/>
                </a:cxn>
                <a:cxn ang="0">
                  <a:pos x="2580" y="0"/>
                </a:cxn>
              </a:cxnLst>
              <a:rect l="0" t="0" r="r" b="b"/>
              <a:pathLst>
                <a:path w="2580" h="632">
                  <a:moveTo>
                    <a:pt x="0" y="630"/>
                  </a:moveTo>
                  <a:cubicBezTo>
                    <a:pt x="144" y="631"/>
                    <a:pt x="288" y="632"/>
                    <a:pt x="510" y="630"/>
                  </a:cubicBezTo>
                  <a:cubicBezTo>
                    <a:pt x="732" y="628"/>
                    <a:pt x="1123" y="630"/>
                    <a:pt x="1335" y="615"/>
                  </a:cubicBezTo>
                  <a:cubicBezTo>
                    <a:pt x="1547" y="600"/>
                    <a:pt x="1625" y="600"/>
                    <a:pt x="1785" y="540"/>
                  </a:cubicBezTo>
                  <a:cubicBezTo>
                    <a:pt x="1945" y="480"/>
                    <a:pt x="2163" y="345"/>
                    <a:pt x="2295" y="255"/>
                  </a:cubicBezTo>
                  <a:cubicBezTo>
                    <a:pt x="2427" y="165"/>
                    <a:pt x="2503" y="82"/>
                    <a:pt x="25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6499" name="Line 19"/>
            <p:cNvSpPr>
              <a:spLocks noChangeShapeType="1"/>
            </p:cNvSpPr>
            <p:nvPr/>
          </p:nvSpPr>
          <p:spPr bwMode="auto">
            <a:xfrm>
              <a:off x="2655" y="10740"/>
              <a:ext cx="58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6498" name="Line 18"/>
            <p:cNvSpPr>
              <a:spLocks noChangeShapeType="1"/>
            </p:cNvSpPr>
            <p:nvPr/>
          </p:nvSpPr>
          <p:spPr bwMode="auto">
            <a:xfrm>
              <a:off x="5955" y="9630"/>
              <a:ext cx="1" cy="33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6497" name="Text Box 17"/>
            <p:cNvSpPr txBox="1">
              <a:spLocks noChangeArrowheads="1"/>
            </p:cNvSpPr>
            <p:nvPr/>
          </p:nvSpPr>
          <p:spPr bwMode="auto">
            <a:xfrm>
              <a:off x="6450" y="10035"/>
              <a:ext cx="82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Ox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496" name="Text Box 16"/>
            <p:cNvSpPr txBox="1">
              <a:spLocks noChangeArrowheads="1"/>
            </p:cNvSpPr>
            <p:nvPr/>
          </p:nvSpPr>
          <p:spPr bwMode="auto">
            <a:xfrm>
              <a:off x="6375" y="10935"/>
              <a:ext cx="103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Red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495" name="Text Box 15"/>
            <p:cNvSpPr txBox="1">
              <a:spLocks noChangeArrowheads="1"/>
            </p:cNvSpPr>
            <p:nvPr/>
          </p:nvSpPr>
          <p:spPr bwMode="auto">
            <a:xfrm>
              <a:off x="1815" y="10545"/>
              <a:ext cx="70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r>
                <a:rPr kumimoji="0" lang="de-DE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494" name="Line 14"/>
            <p:cNvSpPr>
              <a:spLocks noChangeShapeType="1"/>
            </p:cNvSpPr>
            <p:nvPr/>
          </p:nvSpPr>
          <p:spPr bwMode="auto">
            <a:xfrm>
              <a:off x="3330" y="10575"/>
              <a:ext cx="1" cy="18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6493" name="Text Box 13"/>
            <p:cNvSpPr txBox="1">
              <a:spLocks noChangeArrowheads="1"/>
            </p:cNvSpPr>
            <p:nvPr/>
          </p:nvSpPr>
          <p:spPr bwMode="auto">
            <a:xfrm>
              <a:off x="3405" y="11235"/>
              <a:ext cx="70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r>
                <a:rPr kumimoji="0" lang="de-DE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492" name="Line 12"/>
            <p:cNvSpPr>
              <a:spLocks noChangeShapeType="1"/>
            </p:cNvSpPr>
            <p:nvPr/>
          </p:nvSpPr>
          <p:spPr bwMode="auto">
            <a:xfrm>
              <a:off x="3690" y="10005"/>
              <a:ext cx="1" cy="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6491" name="Text Box 11"/>
            <p:cNvSpPr txBox="1">
              <a:spLocks noChangeArrowheads="1"/>
            </p:cNvSpPr>
            <p:nvPr/>
          </p:nvSpPr>
          <p:spPr bwMode="auto">
            <a:xfrm>
              <a:off x="2835" y="9855"/>
              <a:ext cx="735" cy="5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</a:t>
              </a:r>
            </a:p>
          </p:txBody>
        </p:sp>
        <p:sp>
          <p:nvSpPr>
            <p:cNvPr id="276490" name="Oval 10"/>
            <p:cNvSpPr>
              <a:spLocks noChangeArrowheads="1"/>
            </p:cNvSpPr>
            <p:nvPr/>
          </p:nvSpPr>
          <p:spPr bwMode="auto">
            <a:xfrm>
              <a:off x="4980" y="12546"/>
              <a:ext cx="330" cy="33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6489" name="Line 9"/>
            <p:cNvSpPr>
              <a:spLocks noChangeShapeType="1"/>
            </p:cNvSpPr>
            <p:nvPr/>
          </p:nvSpPr>
          <p:spPr bwMode="auto">
            <a:xfrm>
              <a:off x="5145" y="12606"/>
              <a:ext cx="1" cy="2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6488" name="Line 8"/>
            <p:cNvSpPr>
              <a:spLocks noChangeShapeType="1"/>
            </p:cNvSpPr>
            <p:nvPr/>
          </p:nvSpPr>
          <p:spPr bwMode="auto">
            <a:xfrm rot="-5400000">
              <a:off x="5145" y="12606"/>
              <a:ext cx="1" cy="2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6487" name="Oval 7"/>
            <p:cNvSpPr>
              <a:spLocks noChangeArrowheads="1"/>
            </p:cNvSpPr>
            <p:nvPr/>
          </p:nvSpPr>
          <p:spPr bwMode="auto">
            <a:xfrm>
              <a:off x="4905" y="10026"/>
              <a:ext cx="330" cy="33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6486" name="Line 6"/>
            <p:cNvSpPr>
              <a:spLocks noChangeShapeType="1"/>
            </p:cNvSpPr>
            <p:nvPr/>
          </p:nvSpPr>
          <p:spPr bwMode="auto">
            <a:xfrm rot="-5400000">
              <a:off x="5070" y="10086"/>
              <a:ext cx="1" cy="2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6485" name="Line 5"/>
            <p:cNvSpPr>
              <a:spLocks noChangeShapeType="1"/>
            </p:cNvSpPr>
            <p:nvPr/>
          </p:nvSpPr>
          <p:spPr bwMode="auto">
            <a:xfrm flipH="1">
              <a:off x="4350" y="10266"/>
              <a:ext cx="480" cy="1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6484" name="Line 4"/>
            <p:cNvSpPr>
              <a:spLocks noChangeShapeType="1"/>
            </p:cNvSpPr>
            <p:nvPr/>
          </p:nvSpPr>
          <p:spPr bwMode="auto">
            <a:xfrm flipH="1">
              <a:off x="5310" y="12366"/>
              <a:ext cx="450" cy="24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6483" name="Line 3"/>
            <p:cNvSpPr>
              <a:spLocks noChangeShapeType="1"/>
            </p:cNvSpPr>
            <p:nvPr/>
          </p:nvSpPr>
          <p:spPr bwMode="auto">
            <a:xfrm flipV="1">
              <a:off x="5115" y="10382"/>
              <a:ext cx="0" cy="213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6482" name="Text Box 2"/>
            <p:cNvSpPr txBox="1">
              <a:spLocks noChangeArrowheads="1"/>
            </p:cNvSpPr>
            <p:nvPr/>
          </p:nvSpPr>
          <p:spPr bwMode="auto">
            <a:xfrm>
              <a:off x="5205" y="11115"/>
              <a:ext cx="735" cy="5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</a:t>
              </a: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</a:t>
              </a:r>
            </a:p>
          </p:txBody>
        </p:sp>
      </p:grpSp>
      <p:sp>
        <p:nvSpPr>
          <p:cNvPr id="59" name="Bogen 58"/>
          <p:cNvSpPr/>
          <p:nvPr/>
        </p:nvSpPr>
        <p:spPr bwMode="auto">
          <a:xfrm>
            <a:off x="2123728" y="5517232"/>
            <a:ext cx="504056" cy="733663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1" name="Freihandform 60"/>
          <p:cNvSpPr/>
          <p:nvPr/>
        </p:nvSpPr>
        <p:spPr bwMode="auto">
          <a:xfrm rot="-1200000">
            <a:off x="3078953" y="2731503"/>
            <a:ext cx="1460401" cy="369332"/>
          </a:xfrm>
          <a:custGeom>
            <a:avLst/>
            <a:gdLst>
              <a:gd name="connsiteX0" fmla="*/ 0 w 2295525"/>
              <a:gd name="connsiteY0" fmla="*/ 222250 h 355600"/>
              <a:gd name="connsiteX1" fmla="*/ 180975 w 2295525"/>
              <a:gd name="connsiteY1" fmla="*/ 22225 h 355600"/>
              <a:gd name="connsiteX2" fmla="*/ 409575 w 2295525"/>
              <a:gd name="connsiteY2" fmla="*/ 88900 h 355600"/>
              <a:gd name="connsiteX3" fmla="*/ 409575 w 2295525"/>
              <a:gd name="connsiteY3" fmla="*/ 88900 h 355600"/>
              <a:gd name="connsiteX4" fmla="*/ 466725 w 2295525"/>
              <a:gd name="connsiteY4" fmla="*/ 203200 h 355600"/>
              <a:gd name="connsiteX5" fmla="*/ 647700 w 2295525"/>
              <a:gd name="connsiteY5" fmla="*/ 288925 h 355600"/>
              <a:gd name="connsiteX6" fmla="*/ 762000 w 2295525"/>
              <a:gd name="connsiteY6" fmla="*/ 260350 h 355600"/>
              <a:gd name="connsiteX7" fmla="*/ 895350 w 2295525"/>
              <a:gd name="connsiteY7" fmla="*/ 155575 h 355600"/>
              <a:gd name="connsiteX8" fmla="*/ 1047750 w 2295525"/>
              <a:gd name="connsiteY8" fmla="*/ 41275 h 355600"/>
              <a:gd name="connsiteX9" fmla="*/ 1143000 w 2295525"/>
              <a:gd name="connsiteY9" fmla="*/ 31750 h 355600"/>
              <a:gd name="connsiteX10" fmla="*/ 1285875 w 2295525"/>
              <a:gd name="connsiteY10" fmla="*/ 79375 h 355600"/>
              <a:gd name="connsiteX11" fmla="*/ 1323975 w 2295525"/>
              <a:gd name="connsiteY11" fmla="*/ 136525 h 355600"/>
              <a:gd name="connsiteX12" fmla="*/ 1371600 w 2295525"/>
              <a:gd name="connsiteY12" fmla="*/ 222250 h 355600"/>
              <a:gd name="connsiteX13" fmla="*/ 1466850 w 2295525"/>
              <a:gd name="connsiteY13" fmla="*/ 260350 h 355600"/>
              <a:gd name="connsiteX14" fmla="*/ 1571625 w 2295525"/>
              <a:gd name="connsiteY14" fmla="*/ 269875 h 355600"/>
              <a:gd name="connsiteX15" fmla="*/ 1695450 w 2295525"/>
              <a:gd name="connsiteY15" fmla="*/ 231775 h 355600"/>
              <a:gd name="connsiteX16" fmla="*/ 1847850 w 2295525"/>
              <a:gd name="connsiteY16" fmla="*/ 117475 h 355600"/>
              <a:gd name="connsiteX17" fmla="*/ 1905000 w 2295525"/>
              <a:gd name="connsiteY17" fmla="*/ 88900 h 355600"/>
              <a:gd name="connsiteX18" fmla="*/ 2019300 w 2295525"/>
              <a:gd name="connsiteY18" fmla="*/ 117475 h 355600"/>
              <a:gd name="connsiteX19" fmla="*/ 2152650 w 2295525"/>
              <a:gd name="connsiteY19" fmla="*/ 260350 h 355600"/>
              <a:gd name="connsiteX20" fmla="*/ 2190750 w 2295525"/>
              <a:gd name="connsiteY20" fmla="*/ 317500 h 355600"/>
              <a:gd name="connsiteX21" fmla="*/ 2295525 w 2295525"/>
              <a:gd name="connsiteY21" fmla="*/ 355600 h 355600"/>
              <a:gd name="connsiteX22" fmla="*/ 2295525 w 2295525"/>
              <a:gd name="connsiteY22" fmla="*/ 355600 h 355600"/>
              <a:gd name="connsiteX0" fmla="*/ 0 w 2295525"/>
              <a:gd name="connsiteY0" fmla="*/ 222250 h 355600"/>
              <a:gd name="connsiteX1" fmla="*/ 180975 w 2295525"/>
              <a:gd name="connsiteY1" fmla="*/ 22225 h 355600"/>
              <a:gd name="connsiteX2" fmla="*/ 409575 w 2295525"/>
              <a:gd name="connsiteY2" fmla="*/ 88900 h 355600"/>
              <a:gd name="connsiteX3" fmla="*/ 452289 w 2295525"/>
              <a:gd name="connsiteY3" fmla="*/ 152499 h 355600"/>
              <a:gd name="connsiteX4" fmla="*/ 466725 w 2295525"/>
              <a:gd name="connsiteY4" fmla="*/ 203200 h 355600"/>
              <a:gd name="connsiteX5" fmla="*/ 647700 w 2295525"/>
              <a:gd name="connsiteY5" fmla="*/ 288925 h 355600"/>
              <a:gd name="connsiteX6" fmla="*/ 762000 w 2295525"/>
              <a:gd name="connsiteY6" fmla="*/ 260350 h 355600"/>
              <a:gd name="connsiteX7" fmla="*/ 895350 w 2295525"/>
              <a:gd name="connsiteY7" fmla="*/ 155575 h 355600"/>
              <a:gd name="connsiteX8" fmla="*/ 1047750 w 2295525"/>
              <a:gd name="connsiteY8" fmla="*/ 41275 h 355600"/>
              <a:gd name="connsiteX9" fmla="*/ 1143000 w 2295525"/>
              <a:gd name="connsiteY9" fmla="*/ 31750 h 355600"/>
              <a:gd name="connsiteX10" fmla="*/ 1285875 w 2295525"/>
              <a:gd name="connsiteY10" fmla="*/ 79375 h 355600"/>
              <a:gd name="connsiteX11" fmla="*/ 1323975 w 2295525"/>
              <a:gd name="connsiteY11" fmla="*/ 136525 h 355600"/>
              <a:gd name="connsiteX12" fmla="*/ 1371600 w 2295525"/>
              <a:gd name="connsiteY12" fmla="*/ 222250 h 355600"/>
              <a:gd name="connsiteX13" fmla="*/ 1466850 w 2295525"/>
              <a:gd name="connsiteY13" fmla="*/ 260350 h 355600"/>
              <a:gd name="connsiteX14" fmla="*/ 1571625 w 2295525"/>
              <a:gd name="connsiteY14" fmla="*/ 269875 h 355600"/>
              <a:gd name="connsiteX15" fmla="*/ 1695450 w 2295525"/>
              <a:gd name="connsiteY15" fmla="*/ 231775 h 355600"/>
              <a:gd name="connsiteX16" fmla="*/ 1847850 w 2295525"/>
              <a:gd name="connsiteY16" fmla="*/ 117475 h 355600"/>
              <a:gd name="connsiteX17" fmla="*/ 1905000 w 2295525"/>
              <a:gd name="connsiteY17" fmla="*/ 88900 h 355600"/>
              <a:gd name="connsiteX18" fmla="*/ 2019300 w 2295525"/>
              <a:gd name="connsiteY18" fmla="*/ 117475 h 355600"/>
              <a:gd name="connsiteX19" fmla="*/ 2152650 w 2295525"/>
              <a:gd name="connsiteY19" fmla="*/ 260350 h 355600"/>
              <a:gd name="connsiteX20" fmla="*/ 2190750 w 2295525"/>
              <a:gd name="connsiteY20" fmla="*/ 317500 h 355600"/>
              <a:gd name="connsiteX21" fmla="*/ 2295525 w 2295525"/>
              <a:gd name="connsiteY21" fmla="*/ 355600 h 355600"/>
              <a:gd name="connsiteX22" fmla="*/ 2295525 w 2295525"/>
              <a:gd name="connsiteY22" fmla="*/ 355600 h 355600"/>
              <a:gd name="connsiteX0" fmla="*/ 0 w 2295525"/>
              <a:gd name="connsiteY0" fmla="*/ 222250 h 355600"/>
              <a:gd name="connsiteX1" fmla="*/ 180975 w 2295525"/>
              <a:gd name="connsiteY1" fmla="*/ 22225 h 355600"/>
              <a:gd name="connsiteX2" fmla="*/ 409575 w 2295525"/>
              <a:gd name="connsiteY2" fmla="*/ 88900 h 355600"/>
              <a:gd name="connsiteX3" fmla="*/ 452289 w 2295525"/>
              <a:gd name="connsiteY3" fmla="*/ 152499 h 355600"/>
              <a:gd name="connsiteX4" fmla="*/ 524297 w 2295525"/>
              <a:gd name="connsiteY4" fmla="*/ 224507 h 355600"/>
              <a:gd name="connsiteX5" fmla="*/ 647700 w 2295525"/>
              <a:gd name="connsiteY5" fmla="*/ 288925 h 355600"/>
              <a:gd name="connsiteX6" fmla="*/ 762000 w 2295525"/>
              <a:gd name="connsiteY6" fmla="*/ 260350 h 355600"/>
              <a:gd name="connsiteX7" fmla="*/ 895350 w 2295525"/>
              <a:gd name="connsiteY7" fmla="*/ 155575 h 355600"/>
              <a:gd name="connsiteX8" fmla="*/ 1047750 w 2295525"/>
              <a:gd name="connsiteY8" fmla="*/ 41275 h 355600"/>
              <a:gd name="connsiteX9" fmla="*/ 1143000 w 2295525"/>
              <a:gd name="connsiteY9" fmla="*/ 31750 h 355600"/>
              <a:gd name="connsiteX10" fmla="*/ 1285875 w 2295525"/>
              <a:gd name="connsiteY10" fmla="*/ 79375 h 355600"/>
              <a:gd name="connsiteX11" fmla="*/ 1323975 w 2295525"/>
              <a:gd name="connsiteY11" fmla="*/ 136525 h 355600"/>
              <a:gd name="connsiteX12" fmla="*/ 1371600 w 2295525"/>
              <a:gd name="connsiteY12" fmla="*/ 222250 h 355600"/>
              <a:gd name="connsiteX13" fmla="*/ 1466850 w 2295525"/>
              <a:gd name="connsiteY13" fmla="*/ 260350 h 355600"/>
              <a:gd name="connsiteX14" fmla="*/ 1571625 w 2295525"/>
              <a:gd name="connsiteY14" fmla="*/ 269875 h 355600"/>
              <a:gd name="connsiteX15" fmla="*/ 1695450 w 2295525"/>
              <a:gd name="connsiteY15" fmla="*/ 231775 h 355600"/>
              <a:gd name="connsiteX16" fmla="*/ 1847850 w 2295525"/>
              <a:gd name="connsiteY16" fmla="*/ 117475 h 355600"/>
              <a:gd name="connsiteX17" fmla="*/ 1905000 w 2295525"/>
              <a:gd name="connsiteY17" fmla="*/ 88900 h 355600"/>
              <a:gd name="connsiteX18" fmla="*/ 2019300 w 2295525"/>
              <a:gd name="connsiteY18" fmla="*/ 117475 h 355600"/>
              <a:gd name="connsiteX19" fmla="*/ 2152650 w 2295525"/>
              <a:gd name="connsiteY19" fmla="*/ 260350 h 355600"/>
              <a:gd name="connsiteX20" fmla="*/ 2190750 w 2295525"/>
              <a:gd name="connsiteY20" fmla="*/ 317500 h 355600"/>
              <a:gd name="connsiteX21" fmla="*/ 2295525 w 2295525"/>
              <a:gd name="connsiteY21" fmla="*/ 355600 h 355600"/>
              <a:gd name="connsiteX22" fmla="*/ 2295525 w 2295525"/>
              <a:gd name="connsiteY22" fmla="*/ 355600 h 355600"/>
              <a:gd name="connsiteX0" fmla="*/ 0 w 2295525"/>
              <a:gd name="connsiteY0" fmla="*/ 223651 h 357001"/>
              <a:gd name="connsiteX1" fmla="*/ 180975 w 2295525"/>
              <a:gd name="connsiteY1" fmla="*/ 23626 h 357001"/>
              <a:gd name="connsiteX2" fmla="*/ 380281 w 2295525"/>
              <a:gd name="connsiteY2" fmla="*/ 81892 h 357001"/>
              <a:gd name="connsiteX3" fmla="*/ 452289 w 2295525"/>
              <a:gd name="connsiteY3" fmla="*/ 153900 h 357001"/>
              <a:gd name="connsiteX4" fmla="*/ 524297 w 2295525"/>
              <a:gd name="connsiteY4" fmla="*/ 225908 h 357001"/>
              <a:gd name="connsiteX5" fmla="*/ 647700 w 2295525"/>
              <a:gd name="connsiteY5" fmla="*/ 290326 h 357001"/>
              <a:gd name="connsiteX6" fmla="*/ 762000 w 2295525"/>
              <a:gd name="connsiteY6" fmla="*/ 261751 h 357001"/>
              <a:gd name="connsiteX7" fmla="*/ 895350 w 2295525"/>
              <a:gd name="connsiteY7" fmla="*/ 156976 h 357001"/>
              <a:gd name="connsiteX8" fmla="*/ 1047750 w 2295525"/>
              <a:gd name="connsiteY8" fmla="*/ 42676 h 357001"/>
              <a:gd name="connsiteX9" fmla="*/ 1143000 w 2295525"/>
              <a:gd name="connsiteY9" fmla="*/ 33151 h 357001"/>
              <a:gd name="connsiteX10" fmla="*/ 1285875 w 2295525"/>
              <a:gd name="connsiteY10" fmla="*/ 80776 h 357001"/>
              <a:gd name="connsiteX11" fmla="*/ 1323975 w 2295525"/>
              <a:gd name="connsiteY11" fmla="*/ 137926 h 357001"/>
              <a:gd name="connsiteX12" fmla="*/ 1371600 w 2295525"/>
              <a:gd name="connsiteY12" fmla="*/ 223651 h 357001"/>
              <a:gd name="connsiteX13" fmla="*/ 1466850 w 2295525"/>
              <a:gd name="connsiteY13" fmla="*/ 261751 h 357001"/>
              <a:gd name="connsiteX14" fmla="*/ 1571625 w 2295525"/>
              <a:gd name="connsiteY14" fmla="*/ 271276 h 357001"/>
              <a:gd name="connsiteX15" fmla="*/ 1695450 w 2295525"/>
              <a:gd name="connsiteY15" fmla="*/ 233176 h 357001"/>
              <a:gd name="connsiteX16" fmla="*/ 1847850 w 2295525"/>
              <a:gd name="connsiteY16" fmla="*/ 118876 h 357001"/>
              <a:gd name="connsiteX17" fmla="*/ 1905000 w 2295525"/>
              <a:gd name="connsiteY17" fmla="*/ 90301 h 357001"/>
              <a:gd name="connsiteX18" fmla="*/ 2019300 w 2295525"/>
              <a:gd name="connsiteY18" fmla="*/ 118876 h 357001"/>
              <a:gd name="connsiteX19" fmla="*/ 2152650 w 2295525"/>
              <a:gd name="connsiteY19" fmla="*/ 261751 h 357001"/>
              <a:gd name="connsiteX20" fmla="*/ 2190750 w 2295525"/>
              <a:gd name="connsiteY20" fmla="*/ 318901 h 357001"/>
              <a:gd name="connsiteX21" fmla="*/ 2295525 w 2295525"/>
              <a:gd name="connsiteY21" fmla="*/ 357001 h 357001"/>
              <a:gd name="connsiteX22" fmla="*/ 2295525 w 2295525"/>
              <a:gd name="connsiteY22" fmla="*/ 357001 h 357001"/>
              <a:gd name="connsiteX0" fmla="*/ 0 w 2295525"/>
              <a:gd name="connsiteY0" fmla="*/ 201612 h 334962"/>
              <a:gd name="connsiteX1" fmla="*/ 164257 w 2295525"/>
              <a:gd name="connsiteY1" fmla="*/ 59854 h 334962"/>
              <a:gd name="connsiteX2" fmla="*/ 380281 w 2295525"/>
              <a:gd name="connsiteY2" fmla="*/ 59853 h 334962"/>
              <a:gd name="connsiteX3" fmla="*/ 452289 w 2295525"/>
              <a:gd name="connsiteY3" fmla="*/ 131861 h 334962"/>
              <a:gd name="connsiteX4" fmla="*/ 524297 w 2295525"/>
              <a:gd name="connsiteY4" fmla="*/ 203869 h 334962"/>
              <a:gd name="connsiteX5" fmla="*/ 647700 w 2295525"/>
              <a:gd name="connsiteY5" fmla="*/ 268287 h 334962"/>
              <a:gd name="connsiteX6" fmla="*/ 762000 w 2295525"/>
              <a:gd name="connsiteY6" fmla="*/ 239712 h 334962"/>
              <a:gd name="connsiteX7" fmla="*/ 895350 w 2295525"/>
              <a:gd name="connsiteY7" fmla="*/ 134937 h 334962"/>
              <a:gd name="connsiteX8" fmla="*/ 1047750 w 2295525"/>
              <a:gd name="connsiteY8" fmla="*/ 20637 h 334962"/>
              <a:gd name="connsiteX9" fmla="*/ 1143000 w 2295525"/>
              <a:gd name="connsiteY9" fmla="*/ 11112 h 334962"/>
              <a:gd name="connsiteX10" fmla="*/ 1285875 w 2295525"/>
              <a:gd name="connsiteY10" fmla="*/ 58737 h 334962"/>
              <a:gd name="connsiteX11" fmla="*/ 1323975 w 2295525"/>
              <a:gd name="connsiteY11" fmla="*/ 115887 h 334962"/>
              <a:gd name="connsiteX12" fmla="*/ 1371600 w 2295525"/>
              <a:gd name="connsiteY12" fmla="*/ 201612 h 334962"/>
              <a:gd name="connsiteX13" fmla="*/ 1466850 w 2295525"/>
              <a:gd name="connsiteY13" fmla="*/ 239712 h 334962"/>
              <a:gd name="connsiteX14" fmla="*/ 1571625 w 2295525"/>
              <a:gd name="connsiteY14" fmla="*/ 249237 h 334962"/>
              <a:gd name="connsiteX15" fmla="*/ 1695450 w 2295525"/>
              <a:gd name="connsiteY15" fmla="*/ 211137 h 334962"/>
              <a:gd name="connsiteX16" fmla="*/ 1847850 w 2295525"/>
              <a:gd name="connsiteY16" fmla="*/ 96837 h 334962"/>
              <a:gd name="connsiteX17" fmla="*/ 1905000 w 2295525"/>
              <a:gd name="connsiteY17" fmla="*/ 68262 h 334962"/>
              <a:gd name="connsiteX18" fmla="*/ 2019300 w 2295525"/>
              <a:gd name="connsiteY18" fmla="*/ 96837 h 334962"/>
              <a:gd name="connsiteX19" fmla="*/ 2152650 w 2295525"/>
              <a:gd name="connsiteY19" fmla="*/ 239712 h 334962"/>
              <a:gd name="connsiteX20" fmla="*/ 2190750 w 2295525"/>
              <a:gd name="connsiteY20" fmla="*/ 296862 h 334962"/>
              <a:gd name="connsiteX21" fmla="*/ 2295525 w 2295525"/>
              <a:gd name="connsiteY21" fmla="*/ 334962 h 334962"/>
              <a:gd name="connsiteX22" fmla="*/ 2295525 w 2295525"/>
              <a:gd name="connsiteY22" fmla="*/ 334962 h 334962"/>
              <a:gd name="connsiteX0" fmla="*/ 0 w 2324497"/>
              <a:gd name="connsiteY0" fmla="*/ 201612 h 338460"/>
              <a:gd name="connsiteX1" fmla="*/ 164257 w 2324497"/>
              <a:gd name="connsiteY1" fmla="*/ 59854 h 338460"/>
              <a:gd name="connsiteX2" fmla="*/ 380281 w 2324497"/>
              <a:gd name="connsiteY2" fmla="*/ 59853 h 338460"/>
              <a:gd name="connsiteX3" fmla="*/ 452289 w 2324497"/>
              <a:gd name="connsiteY3" fmla="*/ 131861 h 338460"/>
              <a:gd name="connsiteX4" fmla="*/ 524297 w 2324497"/>
              <a:gd name="connsiteY4" fmla="*/ 203869 h 338460"/>
              <a:gd name="connsiteX5" fmla="*/ 647700 w 2324497"/>
              <a:gd name="connsiteY5" fmla="*/ 268287 h 338460"/>
              <a:gd name="connsiteX6" fmla="*/ 762000 w 2324497"/>
              <a:gd name="connsiteY6" fmla="*/ 239712 h 338460"/>
              <a:gd name="connsiteX7" fmla="*/ 895350 w 2324497"/>
              <a:gd name="connsiteY7" fmla="*/ 134937 h 338460"/>
              <a:gd name="connsiteX8" fmla="*/ 1047750 w 2324497"/>
              <a:gd name="connsiteY8" fmla="*/ 20637 h 338460"/>
              <a:gd name="connsiteX9" fmla="*/ 1143000 w 2324497"/>
              <a:gd name="connsiteY9" fmla="*/ 11112 h 338460"/>
              <a:gd name="connsiteX10" fmla="*/ 1285875 w 2324497"/>
              <a:gd name="connsiteY10" fmla="*/ 58737 h 338460"/>
              <a:gd name="connsiteX11" fmla="*/ 1323975 w 2324497"/>
              <a:gd name="connsiteY11" fmla="*/ 115887 h 338460"/>
              <a:gd name="connsiteX12" fmla="*/ 1371600 w 2324497"/>
              <a:gd name="connsiteY12" fmla="*/ 201612 h 338460"/>
              <a:gd name="connsiteX13" fmla="*/ 1466850 w 2324497"/>
              <a:gd name="connsiteY13" fmla="*/ 239712 h 338460"/>
              <a:gd name="connsiteX14" fmla="*/ 1571625 w 2324497"/>
              <a:gd name="connsiteY14" fmla="*/ 249237 h 338460"/>
              <a:gd name="connsiteX15" fmla="*/ 1695450 w 2324497"/>
              <a:gd name="connsiteY15" fmla="*/ 211137 h 338460"/>
              <a:gd name="connsiteX16" fmla="*/ 1847850 w 2324497"/>
              <a:gd name="connsiteY16" fmla="*/ 96837 h 338460"/>
              <a:gd name="connsiteX17" fmla="*/ 1905000 w 2324497"/>
              <a:gd name="connsiteY17" fmla="*/ 68262 h 338460"/>
              <a:gd name="connsiteX18" fmla="*/ 2019300 w 2324497"/>
              <a:gd name="connsiteY18" fmla="*/ 96837 h 338460"/>
              <a:gd name="connsiteX19" fmla="*/ 2152650 w 2324497"/>
              <a:gd name="connsiteY19" fmla="*/ 239712 h 338460"/>
              <a:gd name="connsiteX20" fmla="*/ 2190750 w 2324497"/>
              <a:gd name="connsiteY20" fmla="*/ 296862 h 338460"/>
              <a:gd name="connsiteX21" fmla="*/ 2295525 w 2324497"/>
              <a:gd name="connsiteY21" fmla="*/ 334962 h 338460"/>
              <a:gd name="connsiteX22" fmla="*/ 2324497 w 2324497"/>
              <a:gd name="connsiteY22" fmla="*/ 275877 h 338460"/>
              <a:gd name="connsiteX0" fmla="*/ 0 w 2396505"/>
              <a:gd name="connsiteY0" fmla="*/ 201612 h 338460"/>
              <a:gd name="connsiteX1" fmla="*/ 164257 w 2396505"/>
              <a:gd name="connsiteY1" fmla="*/ 59854 h 338460"/>
              <a:gd name="connsiteX2" fmla="*/ 380281 w 2396505"/>
              <a:gd name="connsiteY2" fmla="*/ 59853 h 338460"/>
              <a:gd name="connsiteX3" fmla="*/ 452289 w 2396505"/>
              <a:gd name="connsiteY3" fmla="*/ 131861 h 338460"/>
              <a:gd name="connsiteX4" fmla="*/ 524297 w 2396505"/>
              <a:gd name="connsiteY4" fmla="*/ 203869 h 338460"/>
              <a:gd name="connsiteX5" fmla="*/ 647700 w 2396505"/>
              <a:gd name="connsiteY5" fmla="*/ 268287 h 338460"/>
              <a:gd name="connsiteX6" fmla="*/ 762000 w 2396505"/>
              <a:gd name="connsiteY6" fmla="*/ 239712 h 338460"/>
              <a:gd name="connsiteX7" fmla="*/ 895350 w 2396505"/>
              <a:gd name="connsiteY7" fmla="*/ 134937 h 338460"/>
              <a:gd name="connsiteX8" fmla="*/ 1047750 w 2396505"/>
              <a:gd name="connsiteY8" fmla="*/ 20637 h 338460"/>
              <a:gd name="connsiteX9" fmla="*/ 1143000 w 2396505"/>
              <a:gd name="connsiteY9" fmla="*/ 11112 h 338460"/>
              <a:gd name="connsiteX10" fmla="*/ 1285875 w 2396505"/>
              <a:gd name="connsiteY10" fmla="*/ 58737 h 338460"/>
              <a:gd name="connsiteX11" fmla="*/ 1323975 w 2396505"/>
              <a:gd name="connsiteY11" fmla="*/ 115887 h 338460"/>
              <a:gd name="connsiteX12" fmla="*/ 1371600 w 2396505"/>
              <a:gd name="connsiteY12" fmla="*/ 201612 h 338460"/>
              <a:gd name="connsiteX13" fmla="*/ 1466850 w 2396505"/>
              <a:gd name="connsiteY13" fmla="*/ 239712 h 338460"/>
              <a:gd name="connsiteX14" fmla="*/ 1571625 w 2396505"/>
              <a:gd name="connsiteY14" fmla="*/ 249237 h 338460"/>
              <a:gd name="connsiteX15" fmla="*/ 1695450 w 2396505"/>
              <a:gd name="connsiteY15" fmla="*/ 211137 h 338460"/>
              <a:gd name="connsiteX16" fmla="*/ 1847850 w 2396505"/>
              <a:gd name="connsiteY16" fmla="*/ 96837 h 338460"/>
              <a:gd name="connsiteX17" fmla="*/ 1905000 w 2396505"/>
              <a:gd name="connsiteY17" fmla="*/ 68262 h 338460"/>
              <a:gd name="connsiteX18" fmla="*/ 2019300 w 2396505"/>
              <a:gd name="connsiteY18" fmla="*/ 96837 h 338460"/>
              <a:gd name="connsiteX19" fmla="*/ 2152650 w 2396505"/>
              <a:gd name="connsiteY19" fmla="*/ 239712 h 338460"/>
              <a:gd name="connsiteX20" fmla="*/ 2190750 w 2396505"/>
              <a:gd name="connsiteY20" fmla="*/ 296862 h 338460"/>
              <a:gd name="connsiteX21" fmla="*/ 2295525 w 2396505"/>
              <a:gd name="connsiteY21" fmla="*/ 334962 h 338460"/>
              <a:gd name="connsiteX22" fmla="*/ 2396505 w 2396505"/>
              <a:gd name="connsiteY22" fmla="*/ 275877 h 33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96505" h="338460">
                <a:moveTo>
                  <a:pt x="0" y="201612"/>
                </a:moveTo>
                <a:cubicBezTo>
                  <a:pt x="56356" y="112712"/>
                  <a:pt x="100877" y="83480"/>
                  <a:pt x="164257" y="59854"/>
                </a:cubicBezTo>
                <a:cubicBezTo>
                  <a:pt x="227637" y="36228"/>
                  <a:pt x="332276" y="47852"/>
                  <a:pt x="380281" y="59853"/>
                </a:cubicBezTo>
                <a:cubicBezTo>
                  <a:pt x="428286" y="71854"/>
                  <a:pt x="438051" y="110661"/>
                  <a:pt x="452289" y="131861"/>
                </a:cubicBezTo>
                <a:cubicBezTo>
                  <a:pt x="461814" y="150911"/>
                  <a:pt x="491729" y="181131"/>
                  <a:pt x="524297" y="203869"/>
                </a:cubicBezTo>
                <a:cubicBezTo>
                  <a:pt x="556865" y="226607"/>
                  <a:pt x="608083" y="262313"/>
                  <a:pt x="647700" y="268287"/>
                </a:cubicBezTo>
                <a:cubicBezTo>
                  <a:pt x="687317" y="274261"/>
                  <a:pt x="720725" y="261937"/>
                  <a:pt x="762000" y="239712"/>
                </a:cubicBezTo>
                <a:cubicBezTo>
                  <a:pt x="803275" y="217487"/>
                  <a:pt x="847725" y="171450"/>
                  <a:pt x="895350" y="134937"/>
                </a:cubicBezTo>
                <a:cubicBezTo>
                  <a:pt x="942975" y="98425"/>
                  <a:pt x="1006475" y="41275"/>
                  <a:pt x="1047750" y="20637"/>
                </a:cubicBezTo>
                <a:cubicBezTo>
                  <a:pt x="1089025" y="0"/>
                  <a:pt x="1103313" y="4762"/>
                  <a:pt x="1143000" y="11112"/>
                </a:cubicBezTo>
                <a:cubicBezTo>
                  <a:pt x="1182687" y="17462"/>
                  <a:pt x="1255713" y="41275"/>
                  <a:pt x="1285875" y="58737"/>
                </a:cubicBezTo>
                <a:cubicBezTo>
                  <a:pt x="1316037" y="76199"/>
                  <a:pt x="1309688" y="92075"/>
                  <a:pt x="1323975" y="115887"/>
                </a:cubicBezTo>
                <a:cubicBezTo>
                  <a:pt x="1338262" y="139699"/>
                  <a:pt x="1347788" y="180975"/>
                  <a:pt x="1371600" y="201612"/>
                </a:cubicBezTo>
                <a:cubicBezTo>
                  <a:pt x="1395412" y="222249"/>
                  <a:pt x="1433513" y="231775"/>
                  <a:pt x="1466850" y="239712"/>
                </a:cubicBezTo>
                <a:cubicBezTo>
                  <a:pt x="1500187" y="247649"/>
                  <a:pt x="1533525" y="254000"/>
                  <a:pt x="1571625" y="249237"/>
                </a:cubicBezTo>
                <a:cubicBezTo>
                  <a:pt x="1609725" y="244475"/>
                  <a:pt x="1649413" y="236537"/>
                  <a:pt x="1695450" y="211137"/>
                </a:cubicBezTo>
                <a:cubicBezTo>
                  <a:pt x="1741487" y="185737"/>
                  <a:pt x="1812925" y="120649"/>
                  <a:pt x="1847850" y="96837"/>
                </a:cubicBezTo>
                <a:cubicBezTo>
                  <a:pt x="1882775" y="73025"/>
                  <a:pt x="1876425" y="68262"/>
                  <a:pt x="1905000" y="68262"/>
                </a:cubicBezTo>
                <a:cubicBezTo>
                  <a:pt x="1933575" y="68262"/>
                  <a:pt x="1978025" y="68262"/>
                  <a:pt x="2019300" y="96837"/>
                </a:cubicBezTo>
                <a:cubicBezTo>
                  <a:pt x="2060575" y="125412"/>
                  <a:pt x="2124075" y="206375"/>
                  <a:pt x="2152650" y="239712"/>
                </a:cubicBezTo>
                <a:cubicBezTo>
                  <a:pt x="2181225" y="273050"/>
                  <a:pt x="2166938" y="280987"/>
                  <a:pt x="2190750" y="296862"/>
                </a:cubicBezTo>
                <a:cubicBezTo>
                  <a:pt x="2214563" y="312737"/>
                  <a:pt x="2261233" y="338460"/>
                  <a:pt x="2295525" y="334962"/>
                </a:cubicBezTo>
                <a:cubicBezTo>
                  <a:pt x="2329818" y="331465"/>
                  <a:pt x="2386848" y="295572"/>
                  <a:pt x="2396505" y="275877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4</a:t>
            </a:fld>
            <a:endParaRPr lang="de-DE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 dirty="0" err="1" smtClean="0"/>
              <a:t>Photoelektrochemie</a:t>
            </a:r>
            <a:endParaRPr lang="de-DE" sz="4000" dirty="0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8313" y="979766"/>
            <a:ext cx="4168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/>
              <a:t> Was passiert mit den Ladungsträgern?</a:t>
            </a:r>
            <a:endParaRPr lang="de-DE" dirty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4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2" name="Textfeld 51"/>
          <p:cNvSpPr txBox="1"/>
          <p:nvPr/>
        </p:nvSpPr>
        <p:spPr>
          <a:xfrm>
            <a:off x="5292080" y="1844824"/>
            <a:ext cx="352839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hangingPunct="0">
              <a:buFont typeface="+mj-lt"/>
              <a:buAutoNum type="arabicPeriod"/>
            </a:pPr>
            <a:r>
              <a:rPr lang="de-DE" dirty="0" smtClean="0"/>
              <a:t>Rekombination von Löchern und Elektronen unter Bildung von Wärme (behindert durch die Bandlücke)</a:t>
            </a:r>
          </a:p>
          <a:p>
            <a:pPr marL="342900" indent="-342900" hangingPunct="0">
              <a:buFont typeface="+mj-lt"/>
              <a:buAutoNum type="arabicPeriod"/>
            </a:pPr>
            <a:r>
              <a:rPr lang="de-DE" dirty="0" smtClean="0"/>
              <a:t>Bei Bandverbiegung: Räumliche Trennung entgegengesetzt geladener Ladungsträger</a:t>
            </a:r>
          </a:p>
          <a:p>
            <a:pPr marL="342900" indent="-342900" hangingPunct="0">
              <a:buFont typeface="+mj-lt"/>
              <a:buAutoNum type="arabicPeriod"/>
            </a:pPr>
            <a:r>
              <a:rPr lang="de-DE" dirty="0" smtClean="0"/>
              <a:t>positive Ladungen sammeln sich an der Oberfläche, negative im Volumen</a:t>
            </a:r>
          </a:p>
          <a:p>
            <a:pPr marL="342900" indent="-342900" hangingPunct="0">
              <a:buFont typeface="+mj-lt"/>
              <a:buAutoNum type="arabicPeriod"/>
            </a:pPr>
            <a:endParaRPr lang="de-DE" dirty="0"/>
          </a:p>
        </p:txBody>
      </p:sp>
      <p:sp>
        <p:nvSpPr>
          <p:cNvPr id="276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6502" name="AutoShape 22"/>
          <p:cNvSpPr>
            <a:spLocks noChangeAspect="1" noChangeArrowheads="1" noTextEdit="1"/>
          </p:cNvSpPr>
          <p:nvPr/>
        </p:nvSpPr>
        <p:spPr bwMode="auto">
          <a:xfrm>
            <a:off x="395536" y="1556792"/>
            <a:ext cx="4481513" cy="2863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501" name="Freeform 21"/>
          <p:cNvSpPr>
            <a:spLocks/>
          </p:cNvSpPr>
          <p:nvPr/>
        </p:nvSpPr>
        <p:spPr bwMode="auto">
          <a:xfrm>
            <a:off x="1171561" y="2274501"/>
            <a:ext cx="2096284" cy="401409"/>
          </a:xfrm>
          <a:custGeom>
            <a:avLst/>
            <a:gdLst/>
            <a:ahLst/>
            <a:cxnLst>
              <a:cxn ang="0">
                <a:pos x="0" y="630"/>
              </a:cxn>
              <a:cxn ang="0">
                <a:pos x="510" y="630"/>
              </a:cxn>
              <a:cxn ang="0">
                <a:pos x="1335" y="615"/>
              </a:cxn>
              <a:cxn ang="0">
                <a:pos x="1785" y="540"/>
              </a:cxn>
              <a:cxn ang="0">
                <a:pos x="2295" y="255"/>
              </a:cxn>
              <a:cxn ang="0">
                <a:pos x="2580" y="0"/>
              </a:cxn>
            </a:cxnLst>
            <a:rect l="0" t="0" r="r" b="b"/>
            <a:pathLst>
              <a:path w="2580" h="632">
                <a:moveTo>
                  <a:pt x="0" y="630"/>
                </a:moveTo>
                <a:cubicBezTo>
                  <a:pt x="144" y="631"/>
                  <a:pt x="288" y="632"/>
                  <a:pt x="510" y="630"/>
                </a:cubicBezTo>
                <a:cubicBezTo>
                  <a:pt x="732" y="628"/>
                  <a:pt x="1123" y="630"/>
                  <a:pt x="1335" y="615"/>
                </a:cubicBezTo>
                <a:cubicBezTo>
                  <a:pt x="1547" y="600"/>
                  <a:pt x="1625" y="600"/>
                  <a:pt x="1785" y="540"/>
                </a:cubicBezTo>
                <a:cubicBezTo>
                  <a:pt x="1945" y="480"/>
                  <a:pt x="2163" y="345"/>
                  <a:pt x="2295" y="255"/>
                </a:cubicBezTo>
                <a:cubicBezTo>
                  <a:pt x="2427" y="165"/>
                  <a:pt x="2503" y="82"/>
                  <a:pt x="258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500" name="Freeform 20"/>
          <p:cNvSpPr>
            <a:spLocks/>
          </p:cNvSpPr>
          <p:nvPr/>
        </p:nvSpPr>
        <p:spPr bwMode="auto">
          <a:xfrm>
            <a:off x="1190612" y="3445701"/>
            <a:ext cx="2058181" cy="401409"/>
          </a:xfrm>
          <a:custGeom>
            <a:avLst/>
            <a:gdLst/>
            <a:ahLst/>
            <a:cxnLst>
              <a:cxn ang="0">
                <a:pos x="0" y="630"/>
              </a:cxn>
              <a:cxn ang="0">
                <a:pos x="510" y="630"/>
              </a:cxn>
              <a:cxn ang="0">
                <a:pos x="1335" y="615"/>
              </a:cxn>
              <a:cxn ang="0">
                <a:pos x="1785" y="540"/>
              </a:cxn>
              <a:cxn ang="0">
                <a:pos x="2295" y="255"/>
              </a:cxn>
              <a:cxn ang="0">
                <a:pos x="2580" y="0"/>
              </a:cxn>
            </a:cxnLst>
            <a:rect l="0" t="0" r="r" b="b"/>
            <a:pathLst>
              <a:path w="2580" h="632">
                <a:moveTo>
                  <a:pt x="0" y="630"/>
                </a:moveTo>
                <a:cubicBezTo>
                  <a:pt x="144" y="631"/>
                  <a:pt x="288" y="632"/>
                  <a:pt x="510" y="630"/>
                </a:cubicBezTo>
                <a:cubicBezTo>
                  <a:pt x="732" y="628"/>
                  <a:pt x="1123" y="630"/>
                  <a:pt x="1335" y="615"/>
                </a:cubicBezTo>
                <a:cubicBezTo>
                  <a:pt x="1547" y="600"/>
                  <a:pt x="1625" y="600"/>
                  <a:pt x="1785" y="540"/>
                </a:cubicBezTo>
                <a:cubicBezTo>
                  <a:pt x="1945" y="480"/>
                  <a:pt x="2163" y="345"/>
                  <a:pt x="2295" y="255"/>
                </a:cubicBezTo>
                <a:cubicBezTo>
                  <a:pt x="2427" y="165"/>
                  <a:pt x="2503" y="82"/>
                  <a:pt x="258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99" name="Line 19"/>
          <p:cNvSpPr>
            <a:spLocks noChangeShapeType="1"/>
          </p:cNvSpPr>
          <p:nvPr/>
        </p:nvSpPr>
        <p:spPr bwMode="auto">
          <a:xfrm>
            <a:off x="1181087" y="2779438"/>
            <a:ext cx="3695962" cy="63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98" name="Line 18"/>
          <p:cNvSpPr>
            <a:spLocks noChangeShapeType="1"/>
          </p:cNvSpPr>
          <p:nvPr/>
        </p:nvSpPr>
        <p:spPr bwMode="auto">
          <a:xfrm>
            <a:off x="3276735" y="2074432"/>
            <a:ext cx="635" cy="211501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97" name="Text Box 17"/>
          <p:cNvSpPr txBox="1">
            <a:spLocks noChangeArrowheads="1"/>
          </p:cNvSpPr>
          <p:nvPr/>
        </p:nvSpPr>
        <p:spPr bwMode="auto">
          <a:xfrm>
            <a:off x="3591083" y="2331664"/>
            <a:ext cx="523912" cy="3525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Ox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6" name="Text Box 16"/>
          <p:cNvSpPr txBox="1">
            <a:spLocks noChangeArrowheads="1"/>
          </p:cNvSpPr>
          <p:nvPr/>
        </p:nvSpPr>
        <p:spPr bwMode="auto">
          <a:xfrm>
            <a:off x="3543454" y="2903291"/>
            <a:ext cx="657272" cy="3525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Red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5" name="Text Box 15"/>
          <p:cNvSpPr txBox="1">
            <a:spLocks noChangeArrowheads="1"/>
          </p:cNvSpPr>
          <p:nvPr/>
        </p:nvSpPr>
        <p:spPr bwMode="auto">
          <a:xfrm>
            <a:off x="647649" y="2655586"/>
            <a:ext cx="447707" cy="3525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de-DE" sz="16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4" name="Line 14"/>
          <p:cNvSpPr>
            <a:spLocks noChangeShapeType="1"/>
          </p:cNvSpPr>
          <p:nvPr/>
        </p:nvSpPr>
        <p:spPr bwMode="auto">
          <a:xfrm>
            <a:off x="1609742" y="2674640"/>
            <a:ext cx="635" cy="11527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93" name="Text Box 13"/>
          <p:cNvSpPr txBox="1">
            <a:spLocks noChangeArrowheads="1"/>
          </p:cNvSpPr>
          <p:nvPr/>
        </p:nvSpPr>
        <p:spPr bwMode="auto">
          <a:xfrm>
            <a:off x="1657371" y="3093833"/>
            <a:ext cx="447707" cy="3525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de-DE" sz="16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2" name="Line 12"/>
          <p:cNvSpPr>
            <a:spLocks noChangeShapeType="1"/>
          </p:cNvSpPr>
          <p:nvPr/>
        </p:nvSpPr>
        <p:spPr bwMode="auto">
          <a:xfrm>
            <a:off x="1838358" y="2312610"/>
            <a:ext cx="635" cy="31439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91" name="Text Box 11"/>
          <p:cNvSpPr txBox="1">
            <a:spLocks noChangeArrowheads="1"/>
          </p:cNvSpPr>
          <p:nvPr/>
        </p:nvSpPr>
        <p:spPr bwMode="auto">
          <a:xfrm>
            <a:off x="1295395" y="2217338"/>
            <a:ext cx="466758" cy="3715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</a:t>
            </a:r>
          </a:p>
        </p:txBody>
      </p:sp>
      <p:sp>
        <p:nvSpPr>
          <p:cNvPr id="276490" name="Oval 10"/>
          <p:cNvSpPr>
            <a:spLocks noChangeArrowheads="1"/>
          </p:cNvSpPr>
          <p:nvPr/>
        </p:nvSpPr>
        <p:spPr bwMode="auto">
          <a:xfrm>
            <a:off x="2657567" y="3926502"/>
            <a:ext cx="209565" cy="209596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89" name="Line 9"/>
          <p:cNvSpPr>
            <a:spLocks noChangeShapeType="1"/>
          </p:cNvSpPr>
          <p:nvPr/>
        </p:nvSpPr>
        <p:spPr bwMode="auto">
          <a:xfrm>
            <a:off x="2762349" y="3964611"/>
            <a:ext cx="635" cy="13338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88" name="Line 8"/>
          <p:cNvSpPr>
            <a:spLocks noChangeShapeType="1"/>
          </p:cNvSpPr>
          <p:nvPr/>
        </p:nvSpPr>
        <p:spPr bwMode="auto">
          <a:xfrm rot="16200000">
            <a:off x="2762349" y="3964621"/>
            <a:ext cx="635" cy="13335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87" name="Oval 7"/>
          <p:cNvSpPr>
            <a:spLocks noChangeArrowheads="1"/>
          </p:cNvSpPr>
          <p:nvPr/>
        </p:nvSpPr>
        <p:spPr bwMode="auto">
          <a:xfrm>
            <a:off x="2609938" y="2325948"/>
            <a:ext cx="209565" cy="209596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86" name="Line 6"/>
          <p:cNvSpPr>
            <a:spLocks noChangeShapeType="1"/>
          </p:cNvSpPr>
          <p:nvPr/>
        </p:nvSpPr>
        <p:spPr bwMode="auto">
          <a:xfrm rot="16200000">
            <a:off x="2714721" y="2364066"/>
            <a:ext cx="635" cy="13335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85" name="Line 5"/>
          <p:cNvSpPr>
            <a:spLocks noChangeShapeType="1"/>
          </p:cNvSpPr>
          <p:nvPr/>
        </p:nvSpPr>
        <p:spPr bwMode="auto">
          <a:xfrm flipH="1">
            <a:off x="2257488" y="2478381"/>
            <a:ext cx="304822" cy="95271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84" name="Line 4"/>
          <p:cNvSpPr>
            <a:spLocks noChangeShapeType="1"/>
          </p:cNvSpPr>
          <p:nvPr/>
        </p:nvSpPr>
        <p:spPr bwMode="auto">
          <a:xfrm flipH="1">
            <a:off x="2867131" y="3717032"/>
            <a:ext cx="192701" cy="247579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83" name="Line 3"/>
          <p:cNvSpPr>
            <a:spLocks noChangeShapeType="1"/>
          </p:cNvSpPr>
          <p:nvPr/>
        </p:nvSpPr>
        <p:spPr bwMode="auto">
          <a:xfrm rot="10800000" flipV="1">
            <a:off x="2743298" y="2552058"/>
            <a:ext cx="0" cy="135285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9" name="Bogen 58"/>
          <p:cNvSpPr/>
          <p:nvPr/>
        </p:nvSpPr>
        <p:spPr bwMode="auto">
          <a:xfrm>
            <a:off x="2123728" y="5517232"/>
            <a:ext cx="504056" cy="733663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11560" y="4869160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Aufbau einer Potentialdifferenz, Ausbildung eines positiven Potentials an der Halbleiterelektrode</a:t>
            </a:r>
            <a:endParaRPr lang="de-DE" dirty="0"/>
          </a:p>
        </p:txBody>
      </p:sp>
      <p:grpSp>
        <p:nvGrpSpPr>
          <p:cNvPr id="45" name="Gruppieren 44"/>
          <p:cNvGrpSpPr/>
          <p:nvPr/>
        </p:nvGrpSpPr>
        <p:grpSpPr>
          <a:xfrm>
            <a:off x="3059832" y="3573016"/>
            <a:ext cx="209565" cy="209596"/>
            <a:chOff x="2809967" y="4078902"/>
            <a:chExt cx="209565" cy="209596"/>
          </a:xfrm>
        </p:grpSpPr>
        <p:sp>
          <p:nvSpPr>
            <p:cNvPr id="42" name="Oval 10"/>
            <p:cNvSpPr>
              <a:spLocks noChangeArrowheads="1"/>
            </p:cNvSpPr>
            <p:nvPr/>
          </p:nvSpPr>
          <p:spPr bwMode="auto">
            <a:xfrm>
              <a:off x="2809967" y="4078902"/>
              <a:ext cx="209565" cy="2095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3" name="Line 9"/>
            <p:cNvSpPr>
              <a:spLocks noChangeShapeType="1"/>
            </p:cNvSpPr>
            <p:nvPr/>
          </p:nvSpPr>
          <p:spPr bwMode="auto">
            <a:xfrm>
              <a:off x="2914749" y="4117011"/>
              <a:ext cx="635" cy="13338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4" name="Line 8"/>
            <p:cNvSpPr>
              <a:spLocks noChangeShapeType="1"/>
            </p:cNvSpPr>
            <p:nvPr/>
          </p:nvSpPr>
          <p:spPr bwMode="auto">
            <a:xfrm rot="16200000">
              <a:off x="2914749" y="4117021"/>
              <a:ext cx="635" cy="1333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3059832" y="4221088"/>
            <a:ext cx="209565" cy="209596"/>
            <a:chOff x="2809967" y="4078902"/>
            <a:chExt cx="209565" cy="209596"/>
          </a:xfrm>
        </p:grpSpPr>
        <p:sp>
          <p:nvSpPr>
            <p:cNvPr id="47" name="Oval 10"/>
            <p:cNvSpPr>
              <a:spLocks noChangeArrowheads="1"/>
            </p:cNvSpPr>
            <p:nvPr/>
          </p:nvSpPr>
          <p:spPr bwMode="auto">
            <a:xfrm>
              <a:off x="2809967" y="4078902"/>
              <a:ext cx="209565" cy="2095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Line 9"/>
            <p:cNvSpPr>
              <a:spLocks noChangeShapeType="1"/>
            </p:cNvSpPr>
            <p:nvPr/>
          </p:nvSpPr>
          <p:spPr bwMode="auto">
            <a:xfrm>
              <a:off x="2914749" y="4117011"/>
              <a:ext cx="635" cy="13338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" name="Line 8"/>
            <p:cNvSpPr>
              <a:spLocks noChangeShapeType="1"/>
            </p:cNvSpPr>
            <p:nvPr/>
          </p:nvSpPr>
          <p:spPr bwMode="auto">
            <a:xfrm rot="16200000">
              <a:off x="2914749" y="4117021"/>
              <a:ext cx="635" cy="1333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3059832" y="4005064"/>
            <a:ext cx="209565" cy="209596"/>
            <a:chOff x="2809967" y="4078902"/>
            <a:chExt cx="209565" cy="209596"/>
          </a:xfrm>
        </p:grpSpPr>
        <p:sp>
          <p:nvSpPr>
            <p:cNvPr id="51" name="Oval 10"/>
            <p:cNvSpPr>
              <a:spLocks noChangeArrowheads="1"/>
            </p:cNvSpPr>
            <p:nvPr/>
          </p:nvSpPr>
          <p:spPr bwMode="auto">
            <a:xfrm>
              <a:off x="2809967" y="4078902"/>
              <a:ext cx="209565" cy="2095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3" name="Line 9"/>
            <p:cNvSpPr>
              <a:spLocks noChangeShapeType="1"/>
            </p:cNvSpPr>
            <p:nvPr/>
          </p:nvSpPr>
          <p:spPr bwMode="auto">
            <a:xfrm>
              <a:off x="2914749" y="4117011"/>
              <a:ext cx="635" cy="13338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4" name="Line 8"/>
            <p:cNvSpPr>
              <a:spLocks noChangeShapeType="1"/>
            </p:cNvSpPr>
            <p:nvPr/>
          </p:nvSpPr>
          <p:spPr bwMode="auto">
            <a:xfrm rot="16200000">
              <a:off x="2914749" y="4117021"/>
              <a:ext cx="635" cy="1333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55" name="Gruppieren 54"/>
          <p:cNvGrpSpPr/>
          <p:nvPr/>
        </p:nvGrpSpPr>
        <p:grpSpPr>
          <a:xfrm>
            <a:off x="3059832" y="3789040"/>
            <a:ext cx="209565" cy="209596"/>
            <a:chOff x="2809967" y="4078902"/>
            <a:chExt cx="209565" cy="209596"/>
          </a:xfrm>
        </p:grpSpPr>
        <p:sp>
          <p:nvSpPr>
            <p:cNvPr id="56" name="Oval 10"/>
            <p:cNvSpPr>
              <a:spLocks noChangeArrowheads="1"/>
            </p:cNvSpPr>
            <p:nvPr/>
          </p:nvSpPr>
          <p:spPr bwMode="auto">
            <a:xfrm>
              <a:off x="2809967" y="4078902"/>
              <a:ext cx="209565" cy="2095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7" name="Line 9"/>
            <p:cNvSpPr>
              <a:spLocks noChangeShapeType="1"/>
            </p:cNvSpPr>
            <p:nvPr/>
          </p:nvSpPr>
          <p:spPr bwMode="auto">
            <a:xfrm>
              <a:off x="2914749" y="4117011"/>
              <a:ext cx="635" cy="13338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8" name="Line 8"/>
            <p:cNvSpPr>
              <a:spLocks noChangeShapeType="1"/>
            </p:cNvSpPr>
            <p:nvPr/>
          </p:nvSpPr>
          <p:spPr bwMode="auto">
            <a:xfrm rot="16200000">
              <a:off x="2914749" y="4117021"/>
              <a:ext cx="635" cy="1333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60" name="Gruppieren 59"/>
          <p:cNvGrpSpPr/>
          <p:nvPr/>
        </p:nvGrpSpPr>
        <p:grpSpPr>
          <a:xfrm>
            <a:off x="3059832" y="3356992"/>
            <a:ext cx="209565" cy="209596"/>
            <a:chOff x="2809967" y="4078902"/>
            <a:chExt cx="209565" cy="209596"/>
          </a:xfrm>
        </p:grpSpPr>
        <p:sp>
          <p:nvSpPr>
            <p:cNvPr id="62" name="Oval 10"/>
            <p:cNvSpPr>
              <a:spLocks noChangeArrowheads="1"/>
            </p:cNvSpPr>
            <p:nvPr/>
          </p:nvSpPr>
          <p:spPr bwMode="auto">
            <a:xfrm>
              <a:off x="2809967" y="4078902"/>
              <a:ext cx="209565" cy="2095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3" name="Line 9"/>
            <p:cNvSpPr>
              <a:spLocks noChangeShapeType="1"/>
            </p:cNvSpPr>
            <p:nvPr/>
          </p:nvSpPr>
          <p:spPr bwMode="auto">
            <a:xfrm>
              <a:off x="2914749" y="4117011"/>
              <a:ext cx="635" cy="13338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4" name="Line 8"/>
            <p:cNvSpPr>
              <a:spLocks noChangeShapeType="1"/>
            </p:cNvSpPr>
            <p:nvPr/>
          </p:nvSpPr>
          <p:spPr bwMode="auto">
            <a:xfrm rot="16200000">
              <a:off x="2914749" y="4117021"/>
              <a:ext cx="635" cy="1333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5</a:t>
            </a:fld>
            <a:endParaRPr lang="de-DE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 dirty="0" err="1" smtClean="0"/>
              <a:t>Photoelektrochemie</a:t>
            </a:r>
            <a:endParaRPr lang="de-DE" sz="4000" dirty="0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8313" y="979766"/>
            <a:ext cx="328961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/>
              <a:t> Folgen der Ladungstrennung:</a:t>
            </a:r>
            <a:endParaRPr lang="de-DE" dirty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4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2" name="Textfeld 51"/>
          <p:cNvSpPr txBox="1"/>
          <p:nvPr/>
        </p:nvSpPr>
        <p:spPr>
          <a:xfrm>
            <a:off x="5292080" y="1844824"/>
            <a:ext cx="352839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de-DE" dirty="0" smtClean="0"/>
              <a:t>Eine Oxidation von Ionen (im reduzierten Zustande) auf der Lösungsseite wird möglich:</a:t>
            </a:r>
          </a:p>
          <a:p>
            <a:pPr hangingPunct="0">
              <a:buFont typeface="Wingdings" pitchFamily="2" charset="2"/>
              <a:buChar char="à"/>
            </a:pPr>
            <a:r>
              <a:rPr lang="de-DE" i="1" dirty="0" err="1" smtClean="0"/>
              <a:t>Photooxidation</a:t>
            </a:r>
            <a:r>
              <a:rPr lang="de-DE" i="1" dirty="0" smtClean="0"/>
              <a:t>!</a:t>
            </a:r>
          </a:p>
          <a:p>
            <a:pPr hangingPunct="0">
              <a:buFont typeface="Wingdings" pitchFamily="2" charset="2"/>
              <a:buChar char="à"/>
            </a:pPr>
            <a:r>
              <a:rPr lang="de-DE" i="1" dirty="0" smtClean="0"/>
              <a:t>„</a:t>
            </a:r>
            <a:r>
              <a:rPr lang="de-DE" i="1" dirty="0" err="1" smtClean="0"/>
              <a:t>Photokatalyse</a:t>
            </a:r>
            <a:r>
              <a:rPr lang="de-DE" i="1" dirty="0" smtClean="0"/>
              <a:t>“</a:t>
            </a:r>
            <a:endParaRPr lang="de-DE" dirty="0" smtClean="0"/>
          </a:p>
          <a:p>
            <a:pPr marL="342900" indent="-342900" hangingPunct="0"/>
            <a:endParaRPr lang="de-DE" dirty="0"/>
          </a:p>
        </p:txBody>
      </p:sp>
      <p:sp>
        <p:nvSpPr>
          <p:cNvPr id="276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6502" name="AutoShape 22"/>
          <p:cNvSpPr>
            <a:spLocks noChangeAspect="1" noChangeArrowheads="1" noTextEdit="1"/>
          </p:cNvSpPr>
          <p:nvPr/>
        </p:nvSpPr>
        <p:spPr bwMode="auto">
          <a:xfrm>
            <a:off x="395536" y="1556792"/>
            <a:ext cx="4481513" cy="2863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501" name="Freeform 21"/>
          <p:cNvSpPr>
            <a:spLocks/>
          </p:cNvSpPr>
          <p:nvPr/>
        </p:nvSpPr>
        <p:spPr bwMode="auto">
          <a:xfrm>
            <a:off x="1171561" y="2274501"/>
            <a:ext cx="2096284" cy="401409"/>
          </a:xfrm>
          <a:custGeom>
            <a:avLst/>
            <a:gdLst/>
            <a:ahLst/>
            <a:cxnLst>
              <a:cxn ang="0">
                <a:pos x="0" y="630"/>
              </a:cxn>
              <a:cxn ang="0">
                <a:pos x="510" y="630"/>
              </a:cxn>
              <a:cxn ang="0">
                <a:pos x="1335" y="615"/>
              </a:cxn>
              <a:cxn ang="0">
                <a:pos x="1785" y="540"/>
              </a:cxn>
              <a:cxn ang="0">
                <a:pos x="2295" y="255"/>
              </a:cxn>
              <a:cxn ang="0">
                <a:pos x="2580" y="0"/>
              </a:cxn>
            </a:cxnLst>
            <a:rect l="0" t="0" r="r" b="b"/>
            <a:pathLst>
              <a:path w="2580" h="632">
                <a:moveTo>
                  <a:pt x="0" y="630"/>
                </a:moveTo>
                <a:cubicBezTo>
                  <a:pt x="144" y="631"/>
                  <a:pt x="288" y="632"/>
                  <a:pt x="510" y="630"/>
                </a:cubicBezTo>
                <a:cubicBezTo>
                  <a:pt x="732" y="628"/>
                  <a:pt x="1123" y="630"/>
                  <a:pt x="1335" y="615"/>
                </a:cubicBezTo>
                <a:cubicBezTo>
                  <a:pt x="1547" y="600"/>
                  <a:pt x="1625" y="600"/>
                  <a:pt x="1785" y="540"/>
                </a:cubicBezTo>
                <a:cubicBezTo>
                  <a:pt x="1945" y="480"/>
                  <a:pt x="2163" y="345"/>
                  <a:pt x="2295" y="255"/>
                </a:cubicBezTo>
                <a:cubicBezTo>
                  <a:pt x="2427" y="165"/>
                  <a:pt x="2503" y="82"/>
                  <a:pt x="258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500" name="Freeform 20"/>
          <p:cNvSpPr>
            <a:spLocks/>
          </p:cNvSpPr>
          <p:nvPr/>
        </p:nvSpPr>
        <p:spPr bwMode="auto">
          <a:xfrm>
            <a:off x="1190612" y="3445701"/>
            <a:ext cx="2058181" cy="401409"/>
          </a:xfrm>
          <a:custGeom>
            <a:avLst/>
            <a:gdLst/>
            <a:ahLst/>
            <a:cxnLst>
              <a:cxn ang="0">
                <a:pos x="0" y="630"/>
              </a:cxn>
              <a:cxn ang="0">
                <a:pos x="510" y="630"/>
              </a:cxn>
              <a:cxn ang="0">
                <a:pos x="1335" y="615"/>
              </a:cxn>
              <a:cxn ang="0">
                <a:pos x="1785" y="540"/>
              </a:cxn>
              <a:cxn ang="0">
                <a:pos x="2295" y="255"/>
              </a:cxn>
              <a:cxn ang="0">
                <a:pos x="2580" y="0"/>
              </a:cxn>
            </a:cxnLst>
            <a:rect l="0" t="0" r="r" b="b"/>
            <a:pathLst>
              <a:path w="2580" h="632">
                <a:moveTo>
                  <a:pt x="0" y="630"/>
                </a:moveTo>
                <a:cubicBezTo>
                  <a:pt x="144" y="631"/>
                  <a:pt x="288" y="632"/>
                  <a:pt x="510" y="630"/>
                </a:cubicBezTo>
                <a:cubicBezTo>
                  <a:pt x="732" y="628"/>
                  <a:pt x="1123" y="630"/>
                  <a:pt x="1335" y="615"/>
                </a:cubicBezTo>
                <a:cubicBezTo>
                  <a:pt x="1547" y="600"/>
                  <a:pt x="1625" y="600"/>
                  <a:pt x="1785" y="540"/>
                </a:cubicBezTo>
                <a:cubicBezTo>
                  <a:pt x="1945" y="480"/>
                  <a:pt x="2163" y="345"/>
                  <a:pt x="2295" y="255"/>
                </a:cubicBezTo>
                <a:cubicBezTo>
                  <a:pt x="2427" y="165"/>
                  <a:pt x="2503" y="82"/>
                  <a:pt x="258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99" name="Line 19"/>
          <p:cNvSpPr>
            <a:spLocks noChangeShapeType="1"/>
          </p:cNvSpPr>
          <p:nvPr/>
        </p:nvSpPr>
        <p:spPr bwMode="auto">
          <a:xfrm>
            <a:off x="1181087" y="2779438"/>
            <a:ext cx="3695962" cy="63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98" name="Line 18"/>
          <p:cNvSpPr>
            <a:spLocks noChangeShapeType="1"/>
          </p:cNvSpPr>
          <p:nvPr/>
        </p:nvSpPr>
        <p:spPr bwMode="auto">
          <a:xfrm>
            <a:off x="3276735" y="2074432"/>
            <a:ext cx="635" cy="211501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97" name="Text Box 17"/>
          <p:cNvSpPr txBox="1">
            <a:spLocks noChangeArrowheads="1"/>
          </p:cNvSpPr>
          <p:nvPr/>
        </p:nvSpPr>
        <p:spPr bwMode="auto">
          <a:xfrm>
            <a:off x="3591083" y="2331664"/>
            <a:ext cx="523912" cy="3525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Ox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6" name="Text Box 16"/>
          <p:cNvSpPr txBox="1">
            <a:spLocks noChangeArrowheads="1"/>
          </p:cNvSpPr>
          <p:nvPr/>
        </p:nvSpPr>
        <p:spPr bwMode="auto">
          <a:xfrm>
            <a:off x="3543454" y="2903291"/>
            <a:ext cx="657272" cy="3525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Red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5" name="Text Box 15"/>
          <p:cNvSpPr txBox="1">
            <a:spLocks noChangeArrowheads="1"/>
          </p:cNvSpPr>
          <p:nvPr/>
        </p:nvSpPr>
        <p:spPr bwMode="auto">
          <a:xfrm>
            <a:off x="647649" y="2655586"/>
            <a:ext cx="447707" cy="3525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de-DE" sz="16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4" name="Line 14"/>
          <p:cNvSpPr>
            <a:spLocks noChangeShapeType="1"/>
          </p:cNvSpPr>
          <p:nvPr/>
        </p:nvSpPr>
        <p:spPr bwMode="auto">
          <a:xfrm>
            <a:off x="1609742" y="2674640"/>
            <a:ext cx="635" cy="115278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93" name="Text Box 13"/>
          <p:cNvSpPr txBox="1">
            <a:spLocks noChangeArrowheads="1"/>
          </p:cNvSpPr>
          <p:nvPr/>
        </p:nvSpPr>
        <p:spPr bwMode="auto">
          <a:xfrm>
            <a:off x="1657371" y="3093833"/>
            <a:ext cx="447707" cy="3525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de-DE" sz="16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2" name="Line 12"/>
          <p:cNvSpPr>
            <a:spLocks noChangeShapeType="1"/>
          </p:cNvSpPr>
          <p:nvPr/>
        </p:nvSpPr>
        <p:spPr bwMode="auto">
          <a:xfrm>
            <a:off x="1838358" y="2312610"/>
            <a:ext cx="635" cy="31439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91" name="Text Box 11"/>
          <p:cNvSpPr txBox="1">
            <a:spLocks noChangeArrowheads="1"/>
          </p:cNvSpPr>
          <p:nvPr/>
        </p:nvSpPr>
        <p:spPr bwMode="auto">
          <a:xfrm>
            <a:off x="1295395" y="2217338"/>
            <a:ext cx="466758" cy="3715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</a:t>
            </a:r>
          </a:p>
        </p:txBody>
      </p:sp>
      <p:sp>
        <p:nvSpPr>
          <p:cNvPr id="276490" name="Oval 10"/>
          <p:cNvSpPr>
            <a:spLocks noChangeArrowheads="1"/>
          </p:cNvSpPr>
          <p:nvPr/>
        </p:nvSpPr>
        <p:spPr bwMode="auto">
          <a:xfrm>
            <a:off x="2657567" y="3926502"/>
            <a:ext cx="209565" cy="209596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89" name="Line 9"/>
          <p:cNvSpPr>
            <a:spLocks noChangeShapeType="1"/>
          </p:cNvSpPr>
          <p:nvPr/>
        </p:nvSpPr>
        <p:spPr bwMode="auto">
          <a:xfrm>
            <a:off x="2762349" y="3964611"/>
            <a:ext cx="635" cy="13338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88" name="Line 8"/>
          <p:cNvSpPr>
            <a:spLocks noChangeShapeType="1"/>
          </p:cNvSpPr>
          <p:nvPr/>
        </p:nvSpPr>
        <p:spPr bwMode="auto">
          <a:xfrm rot="16200000">
            <a:off x="2762349" y="3964621"/>
            <a:ext cx="635" cy="13335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87" name="Oval 7"/>
          <p:cNvSpPr>
            <a:spLocks noChangeArrowheads="1"/>
          </p:cNvSpPr>
          <p:nvPr/>
        </p:nvSpPr>
        <p:spPr bwMode="auto">
          <a:xfrm>
            <a:off x="2609938" y="2325948"/>
            <a:ext cx="209565" cy="209596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86" name="Line 6"/>
          <p:cNvSpPr>
            <a:spLocks noChangeShapeType="1"/>
          </p:cNvSpPr>
          <p:nvPr/>
        </p:nvSpPr>
        <p:spPr bwMode="auto">
          <a:xfrm rot="16200000">
            <a:off x="2714721" y="2364066"/>
            <a:ext cx="635" cy="13335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85" name="Line 5"/>
          <p:cNvSpPr>
            <a:spLocks noChangeShapeType="1"/>
          </p:cNvSpPr>
          <p:nvPr/>
        </p:nvSpPr>
        <p:spPr bwMode="auto">
          <a:xfrm flipH="1">
            <a:off x="2257488" y="2478381"/>
            <a:ext cx="304822" cy="95271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84" name="Line 4"/>
          <p:cNvSpPr>
            <a:spLocks noChangeShapeType="1"/>
          </p:cNvSpPr>
          <p:nvPr/>
        </p:nvSpPr>
        <p:spPr bwMode="auto">
          <a:xfrm flipH="1">
            <a:off x="2867131" y="3717032"/>
            <a:ext cx="192701" cy="247579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6483" name="Line 3"/>
          <p:cNvSpPr>
            <a:spLocks noChangeShapeType="1"/>
          </p:cNvSpPr>
          <p:nvPr/>
        </p:nvSpPr>
        <p:spPr bwMode="auto">
          <a:xfrm rot="10800000" flipV="1">
            <a:off x="2743298" y="2552058"/>
            <a:ext cx="0" cy="135285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9" name="Bogen 58"/>
          <p:cNvSpPr/>
          <p:nvPr/>
        </p:nvSpPr>
        <p:spPr bwMode="auto">
          <a:xfrm>
            <a:off x="2123728" y="5517232"/>
            <a:ext cx="504056" cy="733663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467544" y="5157192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de-DE" dirty="0" smtClean="0"/>
              <a:t>Schlussfolgerung: beim Flachbandpotential ist dieser Vorgang </a:t>
            </a:r>
            <a:r>
              <a:rPr lang="de-DE" b="1" dirty="0" smtClean="0"/>
              <a:t>nicht</a:t>
            </a:r>
            <a:r>
              <a:rPr lang="de-DE" dirty="0" smtClean="0"/>
              <a:t> möglich!</a:t>
            </a:r>
            <a:endParaRPr lang="de-DE" dirty="0"/>
          </a:p>
        </p:txBody>
      </p:sp>
      <p:grpSp>
        <p:nvGrpSpPr>
          <p:cNvPr id="2" name="Gruppieren 44"/>
          <p:cNvGrpSpPr/>
          <p:nvPr/>
        </p:nvGrpSpPr>
        <p:grpSpPr>
          <a:xfrm>
            <a:off x="3059832" y="3573016"/>
            <a:ext cx="209565" cy="209596"/>
            <a:chOff x="2809967" y="4078902"/>
            <a:chExt cx="209565" cy="209596"/>
          </a:xfrm>
        </p:grpSpPr>
        <p:sp>
          <p:nvSpPr>
            <p:cNvPr id="42" name="Oval 10"/>
            <p:cNvSpPr>
              <a:spLocks noChangeArrowheads="1"/>
            </p:cNvSpPr>
            <p:nvPr/>
          </p:nvSpPr>
          <p:spPr bwMode="auto">
            <a:xfrm>
              <a:off x="2809967" y="4078902"/>
              <a:ext cx="209565" cy="2095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3" name="Line 9"/>
            <p:cNvSpPr>
              <a:spLocks noChangeShapeType="1"/>
            </p:cNvSpPr>
            <p:nvPr/>
          </p:nvSpPr>
          <p:spPr bwMode="auto">
            <a:xfrm>
              <a:off x="2914749" y="4117011"/>
              <a:ext cx="635" cy="13338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4" name="Line 8"/>
            <p:cNvSpPr>
              <a:spLocks noChangeShapeType="1"/>
            </p:cNvSpPr>
            <p:nvPr/>
          </p:nvSpPr>
          <p:spPr bwMode="auto">
            <a:xfrm rot="16200000">
              <a:off x="2914749" y="4117021"/>
              <a:ext cx="635" cy="1333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3" name="Gruppieren 45"/>
          <p:cNvGrpSpPr/>
          <p:nvPr/>
        </p:nvGrpSpPr>
        <p:grpSpPr>
          <a:xfrm>
            <a:off x="3059832" y="4221088"/>
            <a:ext cx="209565" cy="209596"/>
            <a:chOff x="2809967" y="4078902"/>
            <a:chExt cx="209565" cy="209596"/>
          </a:xfrm>
        </p:grpSpPr>
        <p:sp>
          <p:nvSpPr>
            <p:cNvPr id="47" name="Oval 10"/>
            <p:cNvSpPr>
              <a:spLocks noChangeArrowheads="1"/>
            </p:cNvSpPr>
            <p:nvPr/>
          </p:nvSpPr>
          <p:spPr bwMode="auto">
            <a:xfrm>
              <a:off x="2809967" y="4078902"/>
              <a:ext cx="209565" cy="2095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Line 9"/>
            <p:cNvSpPr>
              <a:spLocks noChangeShapeType="1"/>
            </p:cNvSpPr>
            <p:nvPr/>
          </p:nvSpPr>
          <p:spPr bwMode="auto">
            <a:xfrm>
              <a:off x="2914749" y="4117011"/>
              <a:ext cx="635" cy="13338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" name="Line 8"/>
            <p:cNvSpPr>
              <a:spLocks noChangeShapeType="1"/>
            </p:cNvSpPr>
            <p:nvPr/>
          </p:nvSpPr>
          <p:spPr bwMode="auto">
            <a:xfrm rot="16200000">
              <a:off x="2914749" y="4117021"/>
              <a:ext cx="635" cy="1333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4" name="Gruppieren 49"/>
          <p:cNvGrpSpPr/>
          <p:nvPr/>
        </p:nvGrpSpPr>
        <p:grpSpPr>
          <a:xfrm>
            <a:off x="3059832" y="4005064"/>
            <a:ext cx="209565" cy="209596"/>
            <a:chOff x="2809967" y="4078902"/>
            <a:chExt cx="209565" cy="209596"/>
          </a:xfrm>
        </p:grpSpPr>
        <p:sp>
          <p:nvSpPr>
            <p:cNvPr id="51" name="Oval 10"/>
            <p:cNvSpPr>
              <a:spLocks noChangeArrowheads="1"/>
            </p:cNvSpPr>
            <p:nvPr/>
          </p:nvSpPr>
          <p:spPr bwMode="auto">
            <a:xfrm>
              <a:off x="2809967" y="4078902"/>
              <a:ext cx="209565" cy="2095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3" name="Line 9"/>
            <p:cNvSpPr>
              <a:spLocks noChangeShapeType="1"/>
            </p:cNvSpPr>
            <p:nvPr/>
          </p:nvSpPr>
          <p:spPr bwMode="auto">
            <a:xfrm>
              <a:off x="2914749" y="4117011"/>
              <a:ext cx="635" cy="13338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4" name="Line 8"/>
            <p:cNvSpPr>
              <a:spLocks noChangeShapeType="1"/>
            </p:cNvSpPr>
            <p:nvPr/>
          </p:nvSpPr>
          <p:spPr bwMode="auto">
            <a:xfrm rot="16200000">
              <a:off x="2914749" y="4117021"/>
              <a:ext cx="635" cy="1333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5" name="Gruppieren 54"/>
          <p:cNvGrpSpPr/>
          <p:nvPr/>
        </p:nvGrpSpPr>
        <p:grpSpPr>
          <a:xfrm>
            <a:off x="3059832" y="3789040"/>
            <a:ext cx="209565" cy="209596"/>
            <a:chOff x="2809967" y="4078902"/>
            <a:chExt cx="209565" cy="209596"/>
          </a:xfrm>
        </p:grpSpPr>
        <p:sp>
          <p:nvSpPr>
            <p:cNvPr id="56" name="Oval 10"/>
            <p:cNvSpPr>
              <a:spLocks noChangeArrowheads="1"/>
            </p:cNvSpPr>
            <p:nvPr/>
          </p:nvSpPr>
          <p:spPr bwMode="auto">
            <a:xfrm>
              <a:off x="2809967" y="4078902"/>
              <a:ext cx="209565" cy="2095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7" name="Line 9"/>
            <p:cNvSpPr>
              <a:spLocks noChangeShapeType="1"/>
            </p:cNvSpPr>
            <p:nvPr/>
          </p:nvSpPr>
          <p:spPr bwMode="auto">
            <a:xfrm>
              <a:off x="2914749" y="4117011"/>
              <a:ext cx="635" cy="13338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8" name="Line 8"/>
            <p:cNvSpPr>
              <a:spLocks noChangeShapeType="1"/>
            </p:cNvSpPr>
            <p:nvPr/>
          </p:nvSpPr>
          <p:spPr bwMode="auto">
            <a:xfrm rot="16200000">
              <a:off x="2914749" y="4117021"/>
              <a:ext cx="635" cy="1333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6" name="Gruppieren 59"/>
          <p:cNvGrpSpPr/>
          <p:nvPr/>
        </p:nvGrpSpPr>
        <p:grpSpPr>
          <a:xfrm>
            <a:off x="3059832" y="3356992"/>
            <a:ext cx="209565" cy="209596"/>
            <a:chOff x="2809967" y="4078902"/>
            <a:chExt cx="209565" cy="209596"/>
          </a:xfrm>
        </p:grpSpPr>
        <p:sp>
          <p:nvSpPr>
            <p:cNvPr id="62" name="Oval 10"/>
            <p:cNvSpPr>
              <a:spLocks noChangeArrowheads="1"/>
            </p:cNvSpPr>
            <p:nvPr/>
          </p:nvSpPr>
          <p:spPr bwMode="auto">
            <a:xfrm>
              <a:off x="2809967" y="4078902"/>
              <a:ext cx="209565" cy="2095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3" name="Line 9"/>
            <p:cNvSpPr>
              <a:spLocks noChangeShapeType="1"/>
            </p:cNvSpPr>
            <p:nvPr/>
          </p:nvSpPr>
          <p:spPr bwMode="auto">
            <a:xfrm>
              <a:off x="2914749" y="4117011"/>
              <a:ext cx="635" cy="13338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4" name="Line 8"/>
            <p:cNvSpPr>
              <a:spLocks noChangeShapeType="1"/>
            </p:cNvSpPr>
            <p:nvPr/>
          </p:nvSpPr>
          <p:spPr bwMode="auto">
            <a:xfrm rot="16200000">
              <a:off x="2914749" y="4117021"/>
              <a:ext cx="635" cy="1333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277505" name="Object 1"/>
          <p:cNvGraphicFramePr>
            <a:graphicFrameLocks noChangeAspect="1"/>
          </p:cNvGraphicFramePr>
          <p:nvPr/>
        </p:nvGraphicFramePr>
        <p:xfrm>
          <a:off x="3779912" y="3933056"/>
          <a:ext cx="2474912" cy="358775"/>
        </p:xfrm>
        <a:graphic>
          <a:graphicData uri="http://schemas.openxmlformats.org/presentationml/2006/ole">
            <p:oleObj spid="_x0000_s277505" name="Formel" r:id="rId3" imgW="1371600" imgH="203040" progId="Equation.3">
              <p:embed/>
            </p:oleObj>
          </a:graphicData>
        </a:graphic>
      </p:graphicFrame>
      <p:sp>
        <p:nvSpPr>
          <p:cNvPr id="61" name="Textfeld 60"/>
          <p:cNvSpPr txBox="1"/>
          <p:nvPr/>
        </p:nvSpPr>
        <p:spPr>
          <a:xfrm>
            <a:off x="5436096" y="4725144"/>
            <a:ext cx="3168352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Alles umgekehrt: p-Halbleiter, Elektronen sammeln sich an der Oberfläche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i="1" dirty="0" err="1" smtClean="0">
                <a:sym typeface="Wingdings" pitchFamily="2" charset="2"/>
              </a:rPr>
              <a:t>Photoreduktion</a:t>
            </a:r>
            <a:endParaRPr lang="de-DE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6</a:t>
            </a:fld>
            <a:endParaRPr lang="de-DE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 dirty="0" err="1" smtClean="0"/>
              <a:t>Photoelektrochemie</a:t>
            </a:r>
            <a:endParaRPr lang="de-DE" sz="4000" dirty="0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8313" y="979766"/>
            <a:ext cx="622176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</a:pPr>
            <a:r>
              <a:rPr lang="de-DE" dirty="0" smtClean="0"/>
              <a:t>Elektrochemie der n-Halbleiterelektrode unter Belichtung:</a:t>
            </a:r>
            <a:endParaRPr lang="de-DE" dirty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4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6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9" name="Bogen 58"/>
          <p:cNvSpPr/>
          <p:nvPr/>
        </p:nvSpPr>
        <p:spPr bwMode="auto">
          <a:xfrm>
            <a:off x="2123728" y="5517232"/>
            <a:ext cx="504056" cy="733663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959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8061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826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pSp>
        <p:nvGrpSpPr>
          <p:cNvPr id="282625" name="Group 1"/>
          <p:cNvGrpSpPr>
            <a:grpSpLocks noChangeAspect="1"/>
          </p:cNvGrpSpPr>
          <p:nvPr/>
        </p:nvGrpSpPr>
        <p:grpSpPr bwMode="auto">
          <a:xfrm>
            <a:off x="467544" y="1628800"/>
            <a:ext cx="5651500" cy="4349750"/>
            <a:chOff x="1418" y="6775"/>
            <a:chExt cx="8900" cy="6849"/>
          </a:xfrm>
        </p:grpSpPr>
        <p:sp>
          <p:nvSpPr>
            <p:cNvPr id="282642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418" y="6775"/>
              <a:ext cx="8900" cy="684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2641" name="Text Box 17"/>
            <p:cNvSpPr txBox="1">
              <a:spLocks noChangeArrowheads="1"/>
            </p:cNvSpPr>
            <p:nvPr/>
          </p:nvSpPr>
          <p:spPr bwMode="auto">
            <a:xfrm>
              <a:off x="4560" y="7095"/>
              <a:ext cx="1275" cy="4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 </a:t>
              </a: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</a:t>
              </a: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R</a:t>
              </a:r>
              <a:endPara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282640" name="Line 16"/>
            <p:cNvSpPr>
              <a:spLocks noChangeShapeType="1"/>
            </p:cNvSpPr>
            <p:nvPr/>
          </p:nvSpPr>
          <p:spPr bwMode="auto">
            <a:xfrm flipV="1">
              <a:off x="7950" y="7286"/>
              <a:ext cx="1" cy="56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2639" name="Line 15"/>
            <p:cNvSpPr>
              <a:spLocks noChangeShapeType="1"/>
            </p:cNvSpPr>
            <p:nvPr/>
          </p:nvSpPr>
          <p:spPr bwMode="auto">
            <a:xfrm>
              <a:off x="1890" y="9866"/>
              <a:ext cx="80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2638" name="Text Box 14"/>
            <p:cNvSpPr txBox="1">
              <a:spLocks noChangeArrowheads="1"/>
            </p:cNvSpPr>
            <p:nvPr/>
          </p:nvSpPr>
          <p:spPr bwMode="auto">
            <a:xfrm>
              <a:off x="9420" y="10095"/>
              <a:ext cx="705" cy="4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-E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2637" name="Text Box 13"/>
            <p:cNvSpPr txBox="1">
              <a:spLocks noChangeArrowheads="1"/>
            </p:cNvSpPr>
            <p:nvPr/>
          </p:nvSpPr>
          <p:spPr bwMode="auto">
            <a:xfrm>
              <a:off x="7380" y="7155"/>
              <a:ext cx="525" cy="4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2636" name="Freeform 12"/>
            <p:cNvSpPr>
              <a:spLocks/>
            </p:cNvSpPr>
            <p:nvPr/>
          </p:nvSpPr>
          <p:spPr bwMode="auto">
            <a:xfrm>
              <a:off x="3000" y="9861"/>
              <a:ext cx="6510" cy="2060"/>
            </a:xfrm>
            <a:custGeom>
              <a:avLst/>
              <a:gdLst/>
              <a:ahLst/>
              <a:cxnLst>
                <a:cxn ang="0">
                  <a:pos x="6510" y="35"/>
                </a:cxn>
                <a:cxn ang="0">
                  <a:pos x="6030" y="35"/>
                </a:cxn>
                <a:cxn ang="0">
                  <a:pos x="5610" y="245"/>
                </a:cxn>
                <a:cxn ang="0">
                  <a:pos x="5340" y="635"/>
                </a:cxn>
                <a:cxn ang="0">
                  <a:pos x="5100" y="1385"/>
                </a:cxn>
                <a:cxn ang="0">
                  <a:pos x="4890" y="1925"/>
                </a:cxn>
                <a:cxn ang="0">
                  <a:pos x="4440" y="2345"/>
                </a:cxn>
                <a:cxn ang="0">
                  <a:pos x="3210" y="2435"/>
                </a:cxn>
                <a:cxn ang="0">
                  <a:pos x="0" y="2435"/>
                </a:cxn>
              </a:cxnLst>
              <a:rect l="0" t="0" r="r" b="b"/>
              <a:pathLst>
                <a:path w="6510" h="2450">
                  <a:moveTo>
                    <a:pt x="6510" y="35"/>
                  </a:moveTo>
                  <a:cubicBezTo>
                    <a:pt x="6345" y="17"/>
                    <a:pt x="6180" y="0"/>
                    <a:pt x="6030" y="35"/>
                  </a:cubicBezTo>
                  <a:cubicBezTo>
                    <a:pt x="5880" y="70"/>
                    <a:pt x="5725" y="145"/>
                    <a:pt x="5610" y="245"/>
                  </a:cubicBezTo>
                  <a:cubicBezTo>
                    <a:pt x="5495" y="345"/>
                    <a:pt x="5425" y="445"/>
                    <a:pt x="5340" y="635"/>
                  </a:cubicBezTo>
                  <a:cubicBezTo>
                    <a:pt x="5255" y="825"/>
                    <a:pt x="5175" y="1170"/>
                    <a:pt x="5100" y="1385"/>
                  </a:cubicBezTo>
                  <a:cubicBezTo>
                    <a:pt x="5025" y="1600"/>
                    <a:pt x="5000" y="1765"/>
                    <a:pt x="4890" y="1925"/>
                  </a:cubicBezTo>
                  <a:cubicBezTo>
                    <a:pt x="4780" y="2085"/>
                    <a:pt x="4720" y="2260"/>
                    <a:pt x="4440" y="2345"/>
                  </a:cubicBezTo>
                  <a:cubicBezTo>
                    <a:pt x="4160" y="2430"/>
                    <a:pt x="3950" y="2420"/>
                    <a:pt x="3210" y="2435"/>
                  </a:cubicBezTo>
                  <a:cubicBezTo>
                    <a:pt x="2470" y="2450"/>
                    <a:pt x="535" y="2435"/>
                    <a:pt x="0" y="2435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2635" name="Freeform 11"/>
            <p:cNvSpPr>
              <a:spLocks/>
            </p:cNvSpPr>
            <p:nvPr/>
          </p:nvSpPr>
          <p:spPr bwMode="auto">
            <a:xfrm>
              <a:off x="1650" y="9841"/>
              <a:ext cx="7860" cy="1015"/>
            </a:xfrm>
            <a:custGeom>
              <a:avLst/>
              <a:gdLst/>
              <a:ahLst/>
              <a:cxnLst>
                <a:cxn ang="0">
                  <a:pos x="7860" y="25"/>
                </a:cxn>
                <a:cxn ang="0">
                  <a:pos x="6990" y="25"/>
                </a:cxn>
                <a:cxn ang="0">
                  <a:pos x="5250" y="25"/>
                </a:cxn>
                <a:cxn ang="0">
                  <a:pos x="3090" y="25"/>
                </a:cxn>
                <a:cxn ang="0">
                  <a:pos x="1530" y="25"/>
                </a:cxn>
                <a:cxn ang="0">
                  <a:pos x="570" y="175"/>
                </a:cxn>
                <a:cxn ang="0">
                  <a:pos x="210" y="475"/>
                </a:cxn>
                <a:cxn ang="0">
                  <a:pos x="0" y="1015"/>
                </a:cxn>
              </a:cxnLst>
              <a:rect l="0" t="0" r="r" b="b"/>
              <a:pathLst>
                <a:path w="7860" h="1015">
                  <a:moveTo>
                    <a:pt x="7860" y="25"/>
                  </a:moveTo>
                  <a:cubicBezTo>
                    <a:pt x="7642" y="25"/>
                    <a:pt x="7425" y="25"/>
                    <a:pt x="6990" y="25"/>
                  </a:cubicBezTo>
                  <a:cubicBezTo>
                    <a:pt x="6555" y="25"/>
                    <a:pt x="5900" y="25"/>
                    <a:pt x="5250" y="25"/>
                  </a:cubicBezTo>
                  <a:cubicBezTo>
                    <a:pt x="4600" y="25"/>
                    <a:pt x="3710" y="25"/>
                    <a:pt x="3090" y="25"/>
                  </a:cubicBezTo>
                  <a:cubicBezTo>
                    <a:pt x="2470" y="25"/>
                    <a:pt x="1950" y="0"/>
                    <a:pt x="1530" y="25"/>
                  </a:cubicBezTo>
                  <a:cubicBezTo>
                    <a:pt x="1110" y="50"/>
                    <a:pt x="790" y="100"/>
                    <a:pt x="570" y="175"/>
                  </a:cubicBezTo>
                  <a:cubicBezTo>
                    <a:pt x="350" y="250"/>
                    <a:pt x="305" y="335"/>
                    <a:pt x="210" y="475"/>
                  </a:cubicBezTo>
                  <a:cubicBezTo>
                    <a:pt x="115" y="615"/>
                    <a:pt x="57" y="815"/>
                    <a:pt x="0" y="1015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2634" name="Freeform 10"/>
            <p:cNvSpPr>
              <a:spLocks/>
            </p:cNvSpPr>
            <p:nvPr/>
          </p:nvSpPr>
          <p:spPr bwMode="auto">
            <a:xfrm>
              <a:off x="2490" y="7136"/>
              <a:ext cx="4440" cy="5970"/>
            </a:xfrm>
            <a:custGeom>
              <a:avLst/>
              <a:gdLst/>
              <a:ahLst/>
              <a:cxnLst>
                <a:cxn ang="0">
                  <a:pos x="0" y="5970"/>
                </a:cxn>
                <a:cxn ang="0">
                  <a:pos x="750" y="5580"/>
                </a:cxn>
                <a:cxn ang="0">
                  <a:pos x="1560" y="4740"/>
                </a:cxn>
                <a:cxn ang="0">
                  <a:pos x="2460" y="2640"/>
                </a:cxn>
                <a:cxn ang="0">
                  <a:pos x="3150" y="990"/>
                </a:cxn>
                <a:cxn ang="0">
                  <a:pos x="3660" y="360"/>
                </a:cxn>
                <a:cxn ang="0">
                  <a:pos x="4440" y="0"/>
                </a:cxn>
              </a:cxnLst>
              <a:rect l="0" t="0" r="r" b="b"/>
              <a:pathLst>
                <a:path w="4440" h="5970">
                  <a:moveTo>
                    <a:pt x="0" y="5970"/>
                  </a:moveTo>
                  <a:cubicBezTo>
                    <a:pt x="245" y="5877"/>
                    <a:pt x="490" y="5785"/>
                    <a:pt x="750" y="5580"/>
                  </a:cubicBezTo>
                  <a:cubicBezTo>
                    <a:pt x="1010" y="5375"/>
                    <a:pt x="1275" y="5230"/>
                    <a:pt x="1560" y="4740"/>
                  </a:cubicBezTo>
                  <a:cubicBezTo>
                    <a:pt x="1845" y="4250"/>
                    <a:pt x="2195" y="3265"/>
                    <a:pt x="2460" y="2640"/>
                  </a:cubicBezTo>
                  <a:cubicBezTo>
                    <a:pt x="2725" y="2015"/>
                    <a:pt x="2950" y="1370"/>
                    <a:pt x="3150" y="990"/>
                  </a:cubicBezTo>
                  <a:cubicBezTo>
                    <a:pt x="3350" y="610"/>
                    <a:pt x="3445" y="525"/>
                    <a:pt x="3660" y="360"/>
                  </a:cubicBezTo>
                  <a:cubicBezTo>
                    <a:pt x="3875" y="195"/>
                    <a:pt x="4310" y="60"/>
                    <a:pt x="4440" y="0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2633" name="Text Box 9"/>
            <p:cNvSpPr txBox="1">
              <a:spLocks noChangeArrowheads="1"/>
            </p:cNvSpPr>
            <p:nvPr/>
          </p:nvSpPr>
          <p:spPr bwMode="auto">
            <a:xfrm>
              <a:off x="2520" y="11265"/>
              <a:ext cx="1275" cy="4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 </a:t>
              </a: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</a:t>
              </a: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O</a:t>
              </a:r>
              <a:endPara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282632" name="Text Box 8"/>
            <p:cNvSpPr txBox="1">
              <a:spLocks noChangeArrowheads="1"/>
            </p:cNvSpPr>
            <p:nvPr/>
          </p:nvSpPr>
          <p:spPr bwMode="auto">
            <a:xfrm>
              <a:off x="2010" y="10125"/>
              <a:ext cx="2205" cy="4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Dunkelstrom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2631" name="Text Box 7"/>
            <p:cNvSpPr txBox="1">
              <a:spLocks noChangeArrowheads="1"/>
            </p:cNvSpPr>
            <p:nvPr/>
          </p:nvSpPr>
          <p:spPr bwMode="auto">
            <a:xfrm>
              <a:off x="5841" y="10630"/>
              <a:ext cx="1995" cy="4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Photostrom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2630" name="Line 6"/>
            <p:cNvSpPr>
              <a:spLocks noChangeShapeType="1"/>
            </p:cNvSpPr>
            <p:nvPr/>
          </p:nvSpPr>
          <p:spPr bwMode="auto">
            <a:xfrm>
              <a:off x="9240" y="944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2629" name="Text Box 5"/>
            <p:cNvSpPr txBox="1">
              <a:spLocks noChangeArrowheads="1"/>
            </p:cNvSpPr>
            <p:nvPr/>
          </p:nvSpPr>
          <p:spPr bwMode="auto">
            <a:xfrm>
              <a:off x="8280" y="8445"/>
              <a:ext cx="1870" cy="9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Flachbandpotential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2628" name="Text Box 4"/>
            <p:cNvSpPr txBox="1">
              <a:spLocks noChangeArrowheads="1"/>
            </p:cNvSpPr>
            <p:nvPr/>
          </p:nvSpPr>
          <p:spPr bwMode="auto">
            <a:xfrm>
              <a:off x="4230" y="8565"/>
              <a:ext cx="2835" cy="4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Gegenelektrode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2627" name="Line 3"/>
            <p:cNvSpPr>
              <a:spLocks noChangeShapeType="1"/>
            </p:cNvSpPr>
            <p:nvPr/>
          </p:nvSpPr>
          <p:spPr bwMode="auto">
            <a:xfrm>
              <a:off x="5790" y="7826"/>
              <a:ext cx="0" cy="40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2626" name="Text Box 2"/>
            <p:cNvSpPr txBox="1">
              <a:spLocks noChangeArrowheads="1"/>
            </p:cNvSpPr>
            <p:nvPr/>
          </p:nvSpPr>
          <p:spPr bwMode="auto">
            <a:xfrm>
              <a:off x="1753" y="9225"/>
              <a:ext cx="705" cy="4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+E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0" name="Pfeil nach rechts 79"/>
          <p:cNvSpPr/>
          <p:nvPr/>
        </p:nvSpPr>
        <p:spPr bwMode="auto">
          <a:xfrm>
            <a:off x="2843808" y="3789041"/>
            <a:ext cx="432048" cy="733663"/>
          </a:xfrm>
          <a:prstGeom prst="rightArrow">
            <a:avLst>
              <a:gd name="adj1" fmla="val 50000"/>
              <a:gd name="adj2" fmla="val 4338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3275856" y="3573016"/>
            <a:ext cx="0" cy="1296144"/>
          </a:xfrm>
          <a:prstGeom prst="straightConnector1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84" name="Textfeld 83"/>
          <p:cNvSpPr txBox="1"/>
          <p:nvPr/>
        </p:nvSpPr>
        <p:spPr>
          <a:xfrm>
            <a:off x="5940152" y="1556792"/>
            <a:ext cx="3024336" cy="30008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die </a:t>
            </a:r>
            <a:r>
              <a:rPr lang="de-DE" dirty="0" err="1" smtClean="0"/>
              <a:t>Photooxidation</a:t>
            </a:r>
            <a:r>
              <a:rPr lang="de-DE" dirty="0" smtClean="0"/>
              <a:t> passiert an Potentialen, welche negativer (!) als das Gleichgewichtspotential an einer inerten Elektrode sind: </a:t>
            </a:r>
          </a:p>
          <a:p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deshalb auch als „</a:t>
            </a:r>
            <a:r>
              <a:rPr lang="de-DE" dirty="0" err="1" smtClean="0"/>
              <a:t>photoassistierte</a:t>
            </a:r>
            <a:r>
              <a:rPr lang="de-DE" dirty="0" smtClean="0"/>
              <a:t>“ Elektrodenreaktionen bezeichnet!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940152" y="4797152"/>
            <a:ext cx="3024336" cy="10618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Ursache des Stroms: die Minoritätsladungsträger!</a:t>
            </a:r>
          </a:p>
          <a:p>
            <a:r>
              <a:rPr lang="de-DE" dirty="0" smtClean="0"/>
              <a:t>Löcher am n-Halbleiter!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7</a:t>
            </a:fld>
            <a:endParaRPr lang="de-DE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 dirty="0" err="1" smtClean="0"/>
              <a:t>Photoelektrochemie</a:t>
            </a:r>
            <a:endParaRPr lang="de-DE" sz="4000" dirty="0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8313" y="979766"/>
            <a:ext cx="622176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</a:pPr>
            <a:r>
              <a:rPr lang="de-DE" dirty="0" smtClean="0"/>
              <a:t>Elektrochemie der n-Halbleiterelektrode unter Belichtung:</a:t>
            </a:r>
            <a:endParaRPr lang="de-DE" dirty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4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6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9" name="Bogen 58"/>
          <p:cNvSpPr/>
          <p:nvPr/>
        </p:nvSpPr>
        <p:spPr bwMode="auto">
          <a:xfrm>
            <a:off x="2123728" y="5517232"/>
            <a:ext cx="504056" cy="733663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959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8061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826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83649" name="Rectangle 1"/>
          <p:cNvSpPr>
            <a:spLocks noChangeArrowheads="1"/>
          </p:cNvSpPr>
          <p:nvPr/>
        </p:nvSpPr>
        <p:spPr bwMode="auto">
          <a:xfrm>
            <a:off x="611560" y="1700808"/>
            <a:ext cx="738031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Verschiedene Zelltypen: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Photoelektrosynthetische</a:t>
            </a:r>
            <a:r>
              <a:rPr kumimoji="0" lang="de-DE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Zellen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unterschiedliche Reaktionen an beiden Elektroden, Trennung beider Elektrodenräume, Ermöglichung von Reaktionen mit 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 &gt; 0:</a:t>
            </a: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à"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Lichtenergie wird in chemische Energie umgewandelt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i="1" dirty="0" smtClean="0">
              <a:latin typeface="Arial" pitchFamily="34" charset="0"/>
              <a:ea typeface="Times New Roman" pitchFamily="18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i="1" dirty="0" err="1" smtClean="0"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Photokatalytische</a:t>
            </a:r>
            <a:r>
              <a:rPr lang="de-DE" i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 Zellen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: </a:t>
            </a:r>
            <a:r>
              <a:rPr lang="de-DE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wie oben, aber 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 &lt; 0, jedoch sehr hohe Aktivierungsbarriere: hier wird die Photonenenergie verwendet, um die Aktivierungsenergie aufzubringen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8</a:t>
            </a:fld>
            <a:endParaRPr lang="de-DE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 dirty="0" err="1" smtClean="0"/>
              <a:t>Photoelektrochemie</a:t>
            </a:r>
            <a:endParaRPr lang="de-DE" sz="4000" dirty="0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8313" y="979766"/>
            <a:ext cx="643298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 smtClean="0"/>
              <a:t>Nutzung der </a:t>
            </a:r>
            <a:r>
              <a:rPr lang="de-DE" dirty="0" err="1" smtClean="0"/>
              <a:t>Photooxidation</a:t>
            </a:r>
            <a:r>
              <a:rPr lang="de-DE" dirty="0" smtClean="0"/>
              <a:t> zum Bau einer Spannungsquelle:</a:t>
            </a:r>
            <a:endParaRPr lang="de-DE" dirty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4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6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9" name="Bogen 58"/>
          <p:cNvSpPr/>
          <p:nvPr/>
        </p:nvSpPr>
        <p:spPr bwMode="auto">
          <a:xfrm>
            <a:off x="2123728" y="5517232"/>
            <a:ext cx="504056" cy="733663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959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pSp>
        <p:nvGrpSpPr>
          <p:cNvPr id="279555" name="Group 3"/>
          <p:cNvGrpSpPr>
            <a:grpSpLocks noChangeAspect="1"/>
          </p:cNvGrpSpPr>
          <p:nvPr/>
        </p:nvGrpSpPr>
        <p:grpSpPr bwMode="auto">
          <a:xfrm>
            <a:off x="539552" y="1556792"/>
            <a:ext cx="5651500" cy="4168775"/>
            <a:chOff x="1418" y="7059"/>
            <a:chExt cx="8900" cy="6565"/>
          </a:xfrm>
        </p:grpSpPr>
        <p:sp>
          <p:nvSpPr>
            <p:cNvPr id="279593" name="AutoShape 41"/>
            <p:cNvSpPr>
              <a:spLocks noChangeAspect="1" noChangeArrowheads="1" noTextEdit="1"/>
            </p:cNvSpPr>
            <p:nvPr/>
          </p:nvSpPr>
          <p:spPr bwMode="auto">
            <a:xfrm>
              <a:off x="1418" y="7059"/>
              <a:ext cx="8900" cy="656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9592" name="Freeform 40"/>
            <p:cNvSpPr>
              <a:spLocks/>
            </p:cNvSpPr>
            <p:nvPr/>
          </p:nvSpPr>
          <p:spPr bwMode="auto">
            <a:xfrm>
              <a:off x="2220" y="9945"/>
              <a:ext cx="3301" cy="632"/>
            </a:xfrm>
            <a:custGeom>
              <a:avLst/>
              <a:gdLst/>
              <a:ahLst/>
              <a:cxnLst>
                <a:cxn ang="0">
                  <a:pos x="0" y="630"/>
                </a:cxn>
                <a:cxn ang="0">
                  <a:pos x="510" y="630"/>
                </a:cxn>
                <a:cxn ang="0">
                  <a:pos x="1335" y="615"/>
                </a:cxn>
                <a:cxn ang="0">
                  <a:pos x="1785" y="540"/>
                </a:cxn>
                <a:cxn ang="0">
                  <a:pos x="2295" y="255"/>
                </a:cxn>
                <a:cxn ang="0">
                  <a:pos x="2580" y="0"/>
                </a:cxn>
              </a:cxnLst>
              <a:rect l="0" t="0" r="r" b="b"/>
              <a:pathLst>
                <a:path w="2580" h="632">
                  <a:moveTo>
                    <a:pt x="0" y="630"/>
                  </a:moveTo>
                  <a:cubicBezTo>
                    <a:pt x="144" y="631"/>
                    <a:pt x="288" y="632"/>
                    <a:pt x="510" y="630"/>
                  </a:cubicBezTo>
                  <a:cubicBezTo>
                    <a:pt x="732" y="628"/>
                    <a:pt x="1123" y="630"/>
                    <a:pt x="1335" y="615"/>
                  </a:cubicBezTo>
                  <a:cubicBezTo>
                    <a:pt x="1547" y="600"/>
                    <a:pt x="1625" y="600"/>
                    <a:pt x="1785" y="540"/>
                  </a:cubicBezTo>
                  <a:cubicBezTo>
                    <a:pt x="1945" y="480"/>
                    <a:pt x="2163" y="345"/>
                    <a:pt x="2295" y="255"/>
                  </a:cubicBezTo>
                  <a:cubicBezTo>
                    <a:pt x="2427" y="165"/>
                    <a:pt x="2503" y="82"/>
                    <a:pt x="25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91" name="Freeform 39"/>
            <p:cNvSpPr>
              <a:spLocks/>
            </p:cNvSpPr>
            <p:nvPr/>
          </p:nvSpPr>
          <p:spPr bwMode="auto">
            <a:xfrm>
              <a:off x="2250" y="11789"/>
              <a:ext cx="3241" cy="632"/>
            </a:xfrm>
            <a:custGeom>
              <a:avLst/>
              <a:gdLst/>
              <a:ahLst/>
              <a:cxnLst>
                <a:cxn ang="0">
                  <a:pos x="0" y="630"/>
                </a:cxn>
                <a:cxn ang="0">
                  <a:pos x="510" y="630"/>
                </a:cxn>
                <a:cxn ang="0">
                  <a:pos x="1335" y="615"/>
                </a:cxn>
                <a:cxn ang="0">
                  <a:pos x="1785" y="540"/>
                </a:cxn>
                <a:cxn ang="0">
                  <a:pos x="2295" y="255"/>
                </a:cxn>
                <a:cxn ang="0">
                  <a:pos x="2580" y="0"/>
                </a:cxn>
              </a:cxnLst>
              <a:rect l="0" t="0" r="r" b="b"/>
              <a:pathLst>
                <a:path w="2580" h="632">
                  <a:moveTo>
                    <a:pt x="0" y="630"/>
                  </a:moveTo>
                  <a:cubicBezTo>
                    <a:pt x="144" y="631"/>
                    <a:pt x="288" y="632"/>
                    <a:pt x="510" y="630"/>
                  </a:cubicBezTo>
                  <a:cubicBezTo>
                    <a:pt x="732" y="628"/>
                    <a:pt x="1123" y="630"/>
                    <a:pt x="1335" y="615"/>
                  </a:cubicBezTo>
                  <a:cubicBezTo>
                    <a:pt x="1547" y="600"/>
                    <a:pt x="1625" y="600"/>
                    <a:pt x="1785" y="540"/>
                  </a:cubicBezTo>
                  <a:cubicBezTo>
                    <a:pt x="1945" y="480"/>
                    <a:pt x="2163" y="345"/>
                    <a:pt x="2295" y="255"/>
                  </a:cubicBezTo>
                  <a:cubicBezTo>
                    <a:pt x="2427" y="165"/>
                    <a:pt x="2503" y="82"/>
                    <a:pt x="25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90" name="Line 38"/>
            <p:cNvSpPr>
              <a:spLocks noChangeShapeType="1"/>
            </p:cNvSpPr>
            <p:nvPr/>
          </p:nvSpPr>
          <p:spPr bwMode="auto">
            <a:xfrm>
              <a:off x="5535" y="9630"/>
              <a:ext cx="1" cy="33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89" name="Text Box 37"/>
            <p:cNvSpPr txBox="1">
              <a:spLocks noChangeArrowheads="1"/>
            </p:cNvSpPr>
            <p:nvPr/>
          </p:nvSpPr>
          <p:spPr bwMode="auto">
            <a:xfrm>
              <a:off x="6030" y="10035"/>
              <a:ext cx="82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Ox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9588" name="Text Box 36"/>
            <p:cNvSpPr txBox="1">
              <a:spLocks noChangeArrowheads="1"/>
            </p:cNvSpPr>
            <p:nvPr/>
          </p:nvSpPr>
          <p:spPr bwMode="auto">
            <a:xfrm>
              <a:off x="5955" y="10935"/>
              <a:ext cx="103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Red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9587" name="Line 35"/>
            <p:cNvSpPr>
              <a:spLocks noChangeShapeType="1"/>
            </p:cNvSpPr>
            <p:nvPr/>
          </p:nvSpPr>
          <p:spPr bwMode="auto">
            <a:xfrm>
              <a:off x="2910" y="10575"/>
              <a:ext cx="1" cy="18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86" name="Text Box 34"/>
            <p:cNvSpPr txBox="1">
              <a:spLocks noChangeArrowheads="1"/>
            </p:cNvSpPr>
            <p:nvPr/>
          </p:nvSpPr>
          <p:spPr bwMode="auto">
            <a:xfrm>
              <a:off x="2985" y="11235"/>
              <a:ext cx="70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r>
                <a:rPr kumimoji="0" lang="de-DE" sz="16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9585" name="Line 33"/>
            <p:cNvSpPr>
              <a:spLocks noChangeShapeType="1"/>
            </p:cNvSpPr>
            <p:nvPr/>
          </p:nvSpPr>
          <p:spPr bwMode="auto">
            <a:xfrm>
              <a:off x="3270" y="10005"/>
              <a:ext cx="1" cy="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84" name="Text Box 32"/>
            <p:cNvSpPr txBox="1">
              <a:spLocks noChangeArrowheads="1"/>
            </p:cNvSpPr>
            <p:nvPr/>
          </p:nvSpPr>
          <p:spPr bwMode="auto">
            <a:xfrm>
              <a:off x="2415" y="9855"/>
              <a:ext cx="735" cy="5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</a:t>
              </a:r>
            </a:p>
          </p:txBody>
        </p:sp>
        <p:sp>
          <p:nvSpPr>
            <p:cNvPr id="279583" name="Oval 31"/>
            <p:cNvSpPr>
              <a:spLocks noChangeArrowheads="1"/>
            </p:cNvSpPr>
            <p:nvPr/>
          </p:nvSpPr>
          <p:spPr bwMode="auto">
            <a:xfrm>
              <a:off x="4560" y="12546"/>
              <a:ext cx="330" cy="33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82" name="Line 30"/>
            <p:cNvSpPr>
              <a:spLocks noChangeShapeType="1"/>
            </p:cNvSpPr>
            <p:nvPr/>
          </p:nvSpPr>
          <p:spPr bwMode="auto">
            <a:xfrm>
              <a:off x="4725" y="12606"/>
              <a:ext cx="1" cy="2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81" name="Line 29"/>
            <p:cNvSpPr>
              <a:spLocks noChangeShapeType="1"/>
            </p:cNvSpPr>
            <p:nvPr/>
          </p:nvSpPr>
          <p:spPr bwMode="auto">
            <a:xfrm rot="-5400000">
              <a:off x="4725" y="12606"/>
              <a:ext cx="1" cy="2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80" name="Oval 28"/>
            <p:cNvSpPr>
              <a:spLocks noChangeArrowheads="1"/>
            </p:cNvSpPr>
            <p:nvPr/>
          </p:nvSpPr>
          <p:spPr bwMode="auto">
            <a:xfrm>
              <a:off x="4485" y="10026"/>
              <a:ext cx="330" cy="330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79" name="Line 27"/>
            <p:cNvSpPr>
              <a:spLocks noChangeShapeType="1"/>
            </p:cNvSpPr>
            <p:nvPr/>
          </p:nvSpPr>
          <p:spPr bwMode="auto">
            <a:xfrm rot="-5400000">
              <a:off x="4650" y="10086"/>
              <a:ext cx="1" cy="2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78" name="Line 26"/>
            <p:cNvSpPr>
              <a:spLocks noChangeShapeType="1"/>
            </p:cNvSpPr>
            <p:nvPr/>
          </p:nvSpPr>
          <p:spPr bwMode="auto">
            <a:xfrm flipH="1">
              <a:off x="3930" y="10266"/>
              <a:ext cx="480" cy="1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77" name="Line 25"/>
            <p:cNvSpPr>
              <a:spLocks noChangeShapeType="1"/>
            </p:cNvSpPr>
            <p:nvPr/>
          </p:nvSpPr>
          <p:spPr bwMode="auto">
            <a:xfrm flipH="1">
              <a:off x="4890" y="12366"/>
              <a:ext cx="450" cy="24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76" name="Line 24"/>
            <p:cNvSpPr>
              <a:spLocks noChangeShapeType="1"/>
            </p:cNvSpPr>
            <p:nvPr/>
          </p:nvSpPr>
          <p:spPr bwMode="auto">
            <a:xfrm flipV="1">
              <a:off x="4695" y="10382"/>
              <a:ext cx="1" cy="213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75" name="Text Box 23"/>
            <p:cNvSpPr txBox="1">
              <a:spLocks noChangeArrowheads="1"/>
            </p:cNvSpPr>
            <p:nvPr/>
          </p:nvSpPr>
          <p:spPr bwMode="auto">
            <a:xfrm>
              <a:off x="4785" y="11115"/>
              <a:ext cx="735" cy="5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</a:t>
              </a: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</a:t>
              </a:r>
            </a:p>
          </p:txBody>
        </p:sp>
        <p:sp>
          <p:nvSpPr>
            <p:cNvPr id="279574" name="Line 22"/>
            <p:cNvSpPr>
              <a:spLocks noChangeShapeType="1"/>
            </p:cNvSpPr>
            <p:nvPr/>
          </p:nvSpPr>
          <p:spPr bwMode="auto">
            <a:xfrm flipH="1">
              <a:off x="5670" y="11422"/>
              <a:ext cx="630" cy="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73" name="Line 21"/>
            <p:cNvSpPr>
              <a:spLocks noChangeShapeType="1"/>
            </p:cNvSpPr>
            <p:nvPr/>
          </p:nvSpPr>
          <p:spPr bwMode="auto">
            <a:xfrm flipV="1">
              <a:off x="6330" y="10522"/>
              <a:ext cx="1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72" name="Text Box 20"/>
            <p:cNvSpPr txBox="1">
              <a:spLocks noChangeArrowheads="1"/>
            </p:cNvSpPr>
            <p:nvPr/>
          </p:nvSpPr>
          <p:spPr bwMode="auto">
            <a:xfrm>
              <a:off x="5940" y="11595"/>
              <a:ext cx="67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r>
                <a:rPr kumimoji="0" lang="de-DE" sz="16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9571" name="Line 19"/>
            <p:cNvSpPr>
              <a:spLocks noChangeShapeType="1"/>
            </p:cNvSpPr>
            <p:nvPr/>
          </p:nvSpPr>
          <p:spPr bwMode="auto">
            <a:xfrm flipH="1">
              <a:off x="1860" y="11332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70" name="Line 18"/>
            <p:cNvSpPr>
              <a:spLocks noChangeShapeType="1"/>
            </p:cNvSpPr>
            <p:nvPr/>
          </p:nvSpPr>
          <p:spPr bwMode="auto">
            <a:xfrm flipV="1">
              <a:off x="1860" y="7852"/>
              <a:ext cx="0" cy="3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69" name="Line 17"/>
            <p:cNvSpPr>
              <a:spLocks noChangeShapeType="1"/>
            </p:cNvSpPr>
            <p:nvPr/>
          </p:nvSpPr>
          <p:spPr bwMode="auto">
            <a:xfrm>
              <a:off x="1860" y="7852"/>
              <a:ext cx="7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68" name="Line 16"/>
            <p:cNvSpPr>
              <a:spLocks noChangeShapeType="1"/>
            </p:cNvSpPr>
            <p:nvPr/>
          </p:nvSpPr>
          <p:spPr bwMode="auto">
            <a:xfrm>
              <a:off x="9300" y="7852"/>
              <a:ext cx="0" cy="1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67" name="Rectangle 15"/>
            <p:cNvSpPr>
              <a:spLocks noChangeArrowheads="1"/>
            </p:cNvSpPr>
            <p:nvPr/>
          </p:nvSpPr>
          <p:spPr bwMode="auto">
            <a:xfrm>
              <a:off x="8970" y="9352"/>
              <a:ext cx="630" cy="38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66" name="Line 14"/>
            <p:cNvSpPr>
              <a:spLocks noChangeShapeType="1"/>
            </p:cNvSpPr>
            <p:nvPr/>
          </p:nvSpPr>
          <p:spPr bwMode="auto">
            <a:xfrm>
              <a:off x="2310" y="8242"/>
              <a:ext cx="15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65" name="Text Box 13"/>
            <p:cNvSpPr txBox="1">
              <a:spLocks noChangeArrowheads="1"/>
            </p:cNvSpPr>
            <p:nvPr/>
          </p:nvSpPr>
          <p:spPr bwMode="auto">
            <a:xfrm>
              <a:off x="2700" y="8325"/>
              <a:ext cx="67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r>
                <a:rPr kumimoji="0" lang="de-DE" sz="16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9564" name="Rectangle 12"/>
            <p:cNvSpPr>
              <a:spLocks noChangeArrowheads="1"/>
            </p:cNvSpPr>
            <p:nvPr/>
          </p:nvSpPr>
          <p:spPr bwMode="auto">
            <a:xfrm>
              <a:off x="4890" y="7672"/>
              <a:ext cx="117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63" name="Text Box 11"/>
            <p:cNvSpPr txBox="1">
              <a:spLocks noChangeArrowheads="1"/>
            </p:cNvSpPr>
            <p:nvPr/>
          </p:nvSpPr>
          <p:spPr bwMode="auto">
            <a:xfrm>
              <a:off x="5310" y="7095"/>
              <a:ext cx="525" cy="4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9562" name="Text Box 10"/>
            <p:cNvSpPr txBox="1">
              <a:spLocks noChangeArrowheads="1"/>
            </p:cNvSpPr>
            <p:nvPr/>
          </p:nvSpPr>
          <p:spPr bwMode="auto">
            <a:xfrm>
              <a:off x="7770" y="10020"/>
              <a:ext cx="82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Ox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9561" name="Text Box 9"/>
            <p:cNvSpPr txBox="1">
              <a:spLocks noChangeArrowheads="1"/>
            </p:cNvSpPr>
            <p:nvPr/>
          </p:nvSpPr>
          <p:spPr bwMode="auto">
            <a:xfrm>
              <a:off x="7695" y="10920"/>
              <a:ext cx="103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Red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9560" name="Line 8"/>
            <p:cNvSpPr>
              <a:spLocks noChangeShapeType="1"/>
            </p:cNvSpPr>
            <p:nvPr/>
          </p:nvSpPr>
          <p:spPr bwMode="auto">
            <a:xfrm flipV="1">
              <a:off x="8070" y="10507"/>
              <a:ext cx="1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59" name="Text Box 7"/>
            <p:cNvSpPr txBox="1">
              <a:spLocks noChangeArrowheads="1"/>
            </p:cNvSpPr>
            <p:nvPr/>
          </p:nvSpPr>
          <p:spPr bwMode="auto">
            <a:xfrm>
              <a:off x="8190" y="9375"/>
              <a:ext cx="675" cy="5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r>
                <a:rPr kumimoji="0" lang="de-DE" sz="16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9558" name="Line 6"/>
            <p:cNvSpPr>
              <a:spLocks noChangeShapeType="1"/>
            </p:cNvSpPr>
            <p:nvPr/>
          </p:nvSpPr>
          <p:spPr bwMode="auto">
            <a:xfrm flipH="1">
              <a:off x="8430" y="9712"/>
              <a:ext cx="450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57" name="Line 5"/>
            <p:cNvSpPr>
              <a:spLocks noChangeShapeType="1"/>
            </p:cNvSpPr>
            <p:nvPr/>
          </p:nvSpPr>
          <p:spPr bwMode="auto">
            <a:xfrm>
              <a:off x="6930" y="10282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9556" name="Line 4"/>
            <p:cNvSpPr>
              <a:spLocks noChangeShapeType="1"/>
            </p:cNvSpPr>
            <p:nvPr/>
          </p:nvSpPr>
          <p:spPr bwMode="auto">
            <a:xfrm>
              <a:off x="6938" y="11200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02" name="Textfeld 101"/>
          <p:cNvSpPr txBox="1"/>
          <p:nvPr/>
        </p:nvSpPr>
        <p:spPr>
          <a:xfrm>
            <a:off x="6300192" y="1772816"/>
            <a:ext cx="266429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Es ist notwendig, den Stromkreis zu schließen:</a:t>
            </a:r>
          </a:p>
          <a:p>
            <a:r>
              <a:rPr lang="de-DE" dirty="0" smtClean="0"/>
              <a:t>Über ein reversibles Redoxsystem in der Lösung!</a:t>
            </a:r>
            <a:endParaRPr lang="de-DE" dirty="0"/>
          </a:p>
        </p:txBody>
      </p:sp>
      <p:pic>
        <p:nvPicPr>
          <p:cNvPr id="279606" name="Picture 54" descr="C:\Users\Luigi\AppData\Local\Microsoft\Windows\Temporary Internet Files\Content.IE5\LDPL30HZ\MC90044149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077072"/>
            <a:ext cx="482238" cy="482238"/>
          </a:xfrm>
          <a:prstGeom prst="rect">
            <a:avLst/>
          </a:prstGeom>
          <a:noFill/>
        </p:spPr>
      </p:pic>
      <p:sp>
        <p:nvSpPr>
          <p:cNvPr id="104" name="Textfeld 103"/>
          <p:cNvSpPr txBox="1"/>
          <p:nvPr/>
        </p:nvSpPr>
        <p:spPr>
          <a:xfrm>
            <a:off x="6372200" y="3861048"/>
            <a:ext cx="2520280" cy="1754326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Photovoltaische</a:t>
            </a:r>
            <a:r>
              <a:rPr lang="de-DE" b="1" dirty="0" smtClean="0"/>
              <a:t> Zelle</a:t>
            </a:r>
            <a:r>
              <a:rPr lang="de-DE" dirty="0" smtClean="0"/>
              <a:t> zur direkten Umwandlung von </a:t>
            </a:r>
            <a:r>
              <a:rPr lang="de-DE" dirty="0" err="1" smtClean="0"/>
              <a:t>photonischer</a:t>
            </a:r>
            <a:r>
              <a:rPr lang="de-DE" dirty="0" smtClean="0"/>
              <a:t> Energie in elektrischen Energie!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1475656" y="5517232"/>
            <a:ext cx="1712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Photoelektrode</a:t>
            </a:r>
            <a:endParaRPr lang="de-DE" dirty="0"/>
          </a:p>
        </p:txBody>
      </p:sp>
      <p:sp>
        <p:nvSpPr>
          <p:cNvPr id="106" name="Textfeld 105"/>
          <p:cNvSpPr txBox="1"/>
          <p:nvPr/>
        </p:nvSpPr>
        <p:spPr>
          <a:xfrm>
            <a:off x="4283968" y="5517232"/>
            <a:ext cx="1784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Gegenelektrode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3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259B8-FBC1-4F78-A6DA-D24F51C5B476}" type="slidenum">
              <a:rPr lang="de-DE"/>
              <a:pPr/>
              <a:t>9</a:t>
            </a:fld>
            <a:endParaRPr lang="de-DE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313"/>
            <a:ext cx="8404225" cy="622300"/>
          </a:xfrm>
        </p:spPr>
        <p:txBody>
          <a:bodyPr/>
          <a:lstStyle/>
          <a:p>
            <a:r>
              <a:rPr lang="de-DE" sz="4000" dirty="0" err="1" smtClean="0"/>
              <a:t>Photoelektrochemie</a:t>
            </a:r>
            <a:endParaRPr lang="de-DE" sz="4000" dirty="0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468313" y="979766"/>
            <a:ext cx="42341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u="sng" dirty="0" smtClean="0"/>
              <a:t>Elektrochemische </a:t>
            </a:r>
            <a:r>
              <a:rPr lang="de-DE" u="sng" dirty="0" err="1" smtClean="0"/>
              <a:t>photovoltaische</a:t>
            </a:r>
            <a:r>
              <a:rPr lang="de-DE" u="sng" dirty="0" smtClean="0"/>
              <a:t> Zelle:</a:t>
            </a:r>
            <a:endParaRPr lang="de-DE" u="sng" dirty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4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6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9" name="Bogen 58"/>
          <p:cNvSpPr/>
          <p:nvPr/>
        </p:nvSpPr>
        <p:spPr bwMode="auto">
          <a:xfrm>
            <a:off x="2123728" y="5517232"/>
            <a:ext cx="504056" cy="733663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959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3" name="Rechteck 62"/>
          <p:cNvSpPr/>
          <p:nvPr/>
        </p:nvSpPr>
        <p:spPr>
          <a:xfrm>
            <a:off x="2339752" y="1700808"/>
            <a:ext cx="3529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/>
            <a:r>
              <a:rPr lang="de-DE" u="sng" dirty="0" smtClean="0"/>
              <a:t>Beispiel</a:t>
            </a:r>
            <a:r>
              <a:rPr lang="de-DE" dirty="0" smtClean="0"/>
              <a:t>: n-</a:t>
            </a:r>
            <a:r>
              <a:rPr lang="de-DE" dirty="0" err="1" smtClean="0"/>
              <a:t>CdSe</a:t>
            </a:r>
            <a:r>
              <a:rPr lang="de-DE" dirty="0" smtClean="0"/>
              <a:t>/ Se</a:t>
            </a:r>
            <a:r>
              <a:rPr lang="de-DE" baseline="30000" dirty="0" smtClean="0"/>
              <a:t>2-</a:t>
            </a:r>
            <a:r>
              <a:rPr lang="de-DE" dirty="0" smtClean="0"/>
              <a:t> / Se</a:t>
            </a:r>
            <a:r>
              <a:rPr lang="de-DE" baseline="-25000" dirty="0" smtClean="0"/>
              <a:t>2</a:t>
            </a:r>
            <a:r>
              <a:rPr lang="de-DE" baseline="30000" dirty="0" smtClean="0"/>
              <a:t>2-</a:t>
            </a:r>
            <a:r>
              <a:rPr lang="de-DE" dirty="0" smtClean="0"/>
              <a:t> / </a:t>
            </a:r>
            <a:r>
              <a:rPr lang="de-DE" dirty="0" err="1" smtClean="0"/>
              <a:t>Pt</a:t>
            </a:r>
            <a:endParaRPr lang="de-DE" dirty="0"/>
          </a:p>
        </p:txBody>
      </p:sp>
      <p:sp>
        <p:nvSpPr>
          <p:cNvPr id="64" name="Rechteck 63"/>
          <p:cNvSpPr/>
          <p:nvPr/>
        </p:nvSpPr>
        <p:spPr>
          <a:xfrm>
            <a:off x="1043608" y="2492896"/>
            <a:ext cx="576064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de-DE" u="sng" dirty="0" smtClean="0"/>
              <a:t>Prinzip</a:t>
            </a:r>
            <a:r>
              <a:rPr lang="de-DE" dirty="0" smtClean="0"/>
              <a:t>: </a:t>
            </a:r>
          </a:p>
          <a:p>
            <a:pPr hangingPunct="0">
              <a:buFont typeface="Wingdings" pitchFamily="2" charset="2"/>
              <a:buChar char="v"/>
            </a:pPr>
            <a:r>
              <a:rPr lang="de-DE" dirty="0" smtClean="0"/>
              <a:t>inerte Gegenelektrode</a:t>
            </a:r>
          </a:p>
          <a:p>
            <a:pPr hangingPunct="0">
              <a:buFont typeface="Wingdings" pitchFamily="2" charset="2"/>
              <a:buChar char="v"/>
            </a:pPr>
            <a:r>
              <a:rPr lang="de-DE" dirty="0" smtClean="0"/>
              <a:t>reversibles </a:t>
            </a:r>
            <a:r>
              <a:rPr lang="de-DE" dirty="0" err="1" smtClean="0"/>
              <a:t>Redoxpaar</a:t>
            </a:r>
            <a:endParaRPr lang="de-DE" dirty="0" smtClean="0"/>
          </a:p>
          <a:p>
            <a:pPr hangingPunct="0">
              <a:buFont typeface="Wingdings" pitchFamily="2" charset="2"/>
              <a:buChar char="v"/>
            </a:pPr>
            <a:r>
              <a:rPr lang="de-DE" dirty="0" smtClean="0"/>
              <a:t>keine Trennung von Anoden- und Kathodenraum</a:t>
            </a:r>
            <a:endParaRPr lang="de-DE" dirty="0"/>
          </a:p>
        </p:txBody>
      </p:sp>
      <p:sp>
        <p:nvSpPr>
          <p:cNvPr id="65" name="Rechteck 64"/>
          <p:cNvSpPr/>
          <p:nvPr/>
        </p:nvSpPr>
        <p:spPr>
          <a:xfrm>
            <a:off x="1043608" y="4509120"/>
            <a:ext cx="54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de-DE" u="sng" dirty="0" smtClean="0"/>
              <a:t>Sinnvoll</a:t>
            </a:r>
            <a:r>
              <a:rPr lang="de-DE" dirty="0" smtClean="0"/>
              <a:t>: </a:t>
            </a:r>
          </a:p>
          <a:p>
            <a:pPr hangingPunct="0"/>
            <a:r>
              <a:rPr lang="de-DE" dirty="0" smtClean="0"/>
              <a:t>lichtdurchlässige Gegenelektrode: </a:t>
            </a:r>
          </a:p>
          <a:p>
            <a:pPr hangingPunct="0"/>
            <a:r>
              <a:rPr lang="de-DE" dirty="0" smtClean="0"/>
              <a:t>ITO-Glas (Indium Tin Oxide) oder SnO</a:t>
            </a:r>
            <a:r>
              <a:rPr lang="de-DE" baseline="-25000" dirty="0" smtClean="0"/>
              <a:t>2</a:t>
            </a:r>
            <a:r>
              <a:rPr lang="de-DE" dirty="0" smtClean="0"/>
              <a:t>:F-Glas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Words>1024</Words>
  <Application>Microsoft Office PowerPoint</Application>
  <PresentationFormat>Bildschirmpräsentation (4:3)</PresentationFormat>
  <Paragraphs>215</Paragraphs>
  <Slides>18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21" baseType="lpstr">
      <vt:lpstr>Übergänge</vt:lpstr>
      <vt:lpstr>Formel</vt:lpstr>
      <vt:lpstr>Microsoft Formel-Editor 3.0</vt:lpstr>
      <vt:lpstr>Photoelektrochemie</vt:lpstr>
      <vt:lpstr>Photoelektrochemie</vt:lpstr>
      <vt:lpstr>Photoelektrochemie</vt:lpstr>
      <vt:lpstr>Photoelektrochemie</vt:lpstr>
      <vt:lpstr>Photoelektrochemie</vt:lpstr>
      <vt:lpstr>Photoelektrochemie</vt:lpstr>
      <vt:lpstr>Photoelektrochemie</vt:lpstr>
      <vt:lpstr>Photoelektrochemie</vt:lpstr>
      <vt:lpstr>Photoelektrochemie</vt:lpstr>
      <vt:lpstr>Photoelektrochemie</vt:lpstr>
      <vt:lpstr>Photoelektrochemie</vt:lpstr>
      <vt:lpstr>Photoelektrochemie</vt:lpstr>
      <vt:lpstr>Photoelektrochemie</vt:lpstr>
      <vt:lpstr>Photoelektrochemie</vt:lpstr>
      <vt:lpstr>Photoelektrochemie</vt:lpstr>
      <vt:lpstr>Photoelektrochemie</vt:lpstr>
      <vt:lpstr>Photoelektrochemie</vt:lpstr>
      <vt:lpstr>Photoelektrochemie</vt:lpstr>
    </vt:vector>
  </TitlesOfParts>
  <Company>LAP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Ludwig Pohlmann</dc:creator>
  <cp:lastModifiedBy>Luigi</cp:lastModifiedBy>
  <cp:revision>253</cp:revision>
  <dcterms:created xsi:type="dcterms:W3CDTF">2010-04-18T14:39:00Z</dcterms:created>
  <dcterms:modified xsi:type="dcterms:W3CDTF">2013-12-16T23:19:56Z</dcterms:modified>
</cp:coreProperties>
</file>