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sldIdLst>
    <p:sldId id="261" r:id="rId2"/>
    <p:sldId id="262" r:id="rId3"/>
    <p:sldId id="267" r:id="rId4"/>
    <p:sldId id="271" r:id="rId5"/>
    <p:sldId id="263" r:id="rId6"/>
    <p:sldId id="269" r:id="rId7"/>
    <p:sldId id="272" r:id="rId8"/>
    <p:sldId id="268" r:id="rId9"/>
    <p:sldId id="270" r:id="rId10"/>
    <p:sldId id="264" r:id="rId11"/>
    <p:sldId id="274" r:id="rId12"/>
    <p:sldId id="275" r:id="rId13"/>
    <p:sldId id="265" r:id="rId14"/>
    <p:sldId id="266" r:id="rId15"/>
    <p:sldId id="273" r:id="rId16"/>
    <p:sldId id="276" r:id="rId17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AA218094-ADE0-49BC-BE56-84D6C85E450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485C9-7365-4CEB-A221-5B40AB97D6F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ADE562-7A5A-4CD2-9AA6-AD0A135C9A2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268D76-9497-4BFB-831F-A9D5B653049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D06BE-D553-40B1-B98F-371E3701464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DEF65-E996-4FE5-8082-4B6A8721F15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2C55F-ACEA-453D-9492-AD97491899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8CA651-3848-41B9-B1C5-A29F790C31C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29DA7-B602-4C15-83C1-9558F843B5A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D6461-0882-4702-98EC-0534D48E88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985B66-F2D5-4D50-9C32-CE8FFF276FA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8F6FE5-3B09-4306-9780-40FEE2F91F0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 userDrawn="1"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BC8DB9AE-9F24-47F1-8C4B-6391569C3EB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2FA84-3334-430E-8CBE-E3BEE3694329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12239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Halbleiter: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71" name="Rectangle 1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49875" name="Rectangle 19"/>
          <p:cNvSpPr>
            <a:spLocks noChangeArrowheads="1"/>
          </p:cNvSpPr>
          <p:nvPr/>
        </p:nvSpPr>
        <p:spPr bwMode="auto">
          <a:xfrm>
            <a:off x="1835150" y="981075"/>
            <a:ext cx="53609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/>
              <a:t>Bandstruktur an Abhängigkeit vom Atomabstand d:</a:t>
            </a:r>
          </a:p>
        </p:txBody>
      </p:sp>
      <p:grpSp>
        <p:nvGrpSpPr>
          <p:cNvPr id="249876" name="Group 20"/>
          <p:cNvGrpSpPr>
            <a:grpSpLocks noChangeAspect="1"/>
          </p:cNvGrpSpPr>
          <p:nvPr/>
        </p:nvGrpSpPr>
        <p:grpSpPr bwMode="auto">
          <a:xfrm>
            <a:off x="1619250" y="1412776"/>
            <a:ext cx="5756275" cy="3454400"/>
            <a:chOff x="2347" y="637"/>
            <a:chExt cx="7200" cy="4320"/>
          </a:xfrm>
        </p:grpSpPr>
        <p:sp>
          <p:nvSpPr>
            <p:cNvPr id="249877" name="AutoShape 21"/>
            <p:cNvSpPr>
              <a:spLocks noChangeAspect="1" noChangeArrowheads="1"/>
            </p:cNvSpPr>
            <p:nvPr/>
          </p:nvSpPr>
          <p:spPr bwMode="auto">
            <a:xfrm>
              <a:off x="2347" y="637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 flipV="1">
              <a:off x="2924" y="781"/>
              <a:ext cx="0" cy="3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>
              <a:off x="2924" y="4641"/>
              <a:ext cx="6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0" name="Text Box 24"/>
            <p:cNvSpPr txBox="1">
              <a:spLocks noChangeArrowheads="1"/>
            </p:cNvSpPr>
            <p:nvPr/>
          </p:nvSpPr>
          <p:spPr bwMode="auto">
            <a:xfrm>
              <a:off x="8607" y="4069"/>
              <a:ext cx="441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d</a:t>
              </a:r>
              <a:endParaRPr lang="de-DE"/>
            </a:p>
          </p:txBody>
        </p:sp>
        <p:sp>
          <p:nvSpPr>
            <p:cNvPr id="249881" name="Text Box 25"/>
            <p:cNvSpPr txBox="1">
              <a:spLocks noChangeArrowheads="1"/>
            </p:cNvSpPr>
            <p:nvPr/>
          </p:nvSpPr>
          <p:spPr bwMode="auto">
            <a:xfrm>
              <a:off x="3032" y="697"/>
              <a:ext cx="1166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Energie</a:t>
              </a:r>
              <a:endParaRPr lang="de-DE"/>
            </a:p>
          </p:txBody>
        </p:sp>
        <p:sp>
          <p:nvSpPr>
            <p:cNvPr id="249882" name="Freeform 26"/>
            <p:cNvSpPr>
              <a:spLocks/>
            </p:cNvSpPr>
            <p:nvPr/>
          </p:nvSpPr>
          <p:spPr bwMode="auto">
            <a:xfrm>
              <a:off x="4295" y="1210"/>
              <a:ext cx="5025" cy="1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330"/>
                </a:cxn>
                <a:cxn ang="0">
                  <a:pos x="690" y="750"/>
                </a:cxn>
                <a:cxn ang="0">
                  <a:pos x="1320" y="1110"/>
                </a:cxn>
                <a:cxn ang="0">
                  <a:pos x="1995" y="1335"/>
                </a:cxn>
                <a:cxn ang="0">
                  <a:pos x="2865" y="1425"/>
                </a:cxn>
                <a:cxn ang="0">
                  <a:pos x="5775" y="1425"/>
                </a:cxn>
                <a:cxn ang="0">
                  <a:pos x="6180" y="1425"/>
                </a:cxn>
              </a:cxnLst>
              <a:rect l="0" t="0" r="r" b="b"/>
              <a:pathLst>
                <a:path w="6327" h="1440">
                  <a:moveTo>
                    <a:pt x="0" y="0"/>
                  </a:moveTo>
                  <a:cubicBezTo>
                    <a:pt x="85" y="102"/>
                    <a:pt x="170" y="205"/>
                    <a:pt x="285" y="330"/>
                  </a:cubicBezTo>
                  <a:cubicBezTo>
                    <a:pt x="400" y="455"/>
                    <a:pt x="518" y="620"/>
                    <a:pt x="690" y="750"/>
                  </a:cubicBezTo>
                  <a:cubicBezTo>
                    <a:pt x="862" y="880"/>
                    <a:pt x="1103" y="1013"/>
                    <a:pt x="1320" y="1110"/>
                  </a:cubicBezTo>
                  <a:cubicBezTo>
                    <a:pt x="1537" y="1207"/>
                    <a:pt x="1738" y="1283"/>
                    <a:pt x="1995" y="1335"/>
                  </a:cubicBezTo>
                  <a:cubicBezTo>
                    <a:pt x="2252" y="1387"/>
                    <a:pt x="2235" y="1410"/>
                    <a:pt x="2865" y="1425"/>
                  </a:cubicBezTo>
                  <a:cubicBezTo>
                    <a:pt x="3495" y="1440"/>
                    <a:pt x="5223" y="1425"/>
                    <a:pt x="5775" y="1425"/>
                  </a:cubicBezTo>
                  <a:cubicBezTo>
                    <a:pt x="6327" y="1425"/>
                    <a:pt x="6253" y="1425"/>
                    <a:pt x="6180" y="1425"/>
                  </a:cubicBezTo>
                </a:path>
              </a:pathLst>
            </a:custGeom>
            <a:noFill/>
            <a:ln w="19050" cmpd="sng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3" name="Freeform 27"/>
            <p:cNvSpPr>
              <a:spLocks/>
            </p:cNvSpPr>
            <p:nvPr/>
          </p:nvSpPr>
          <p:spPr bwMode="auto">
            <a:xfrm>
              <a:off x="3210" y="1877"/>
              <a:ext cx="6005" cy="1526"/>
            </a:xfrm>
            <a:custGeom>
              <a:avLst/>
              <a:gdLst/>
              <a:ahLst/>
              <a:cxnLst>
                <a:cxn ang="0">
                  <a:pos x="7560" y="570"/>
                </a:cxn>
                <a:cxn ang="0">
                  <a:pos x="6465" y="570"/>
                </a:cxn>
                <a:cxn ang="0">
                  <a:pos x="4950" y="645"/>
                </a:cxn>
                <a:cxn ang="0">
                  <a:pos x="3780" y="975"/>
                </a:cxn>
                <a:cxn ang="0">
                  <a:pos x="2760" y="1695"/>
                </a:cxn>
                <a:cxn ang="0">
                  <a:pos x="1575" y="1800"/>
                </a:cxn>
                <a:cxn ang="0">
                  <a:pos x="615" y="960"/>
                </a:cxn>
                <a:cxn ang="0">
                  <a:pos x="0" y="0"/>
                </a:cxn>
              </a:cxnLst>
              <a:rect l="0" t="0" r="r" b="b"/>
              <a:pathLst>
                <a:path w="7560" h="1922">
                  <a:moveTo>
                    <a:pt x="7560" y="570"/>
                  </a:moveTo>
                  <a:cubicBezTo>
                    <a:pt x="7230" y="564"/>
                    <a:pt x="6900" y="558"/>
                    <a:pt x="6465" y="570"/>
                  </a:cubicBezTo>
                  <a:cubicBezTo>
                    <a:pt x="6030" y="582"/>
                    <a:pt x="5397" y="578"/>
                    <a:pt x="4950" y="645"/>
                  </a:cubicBezTo>
                  <a:cubicBezTo>
                    <a:pt x="4503" y="712"/>
                    <a:pt x="4145" y="800"/>
                    <a:pt x="3780" y="975"/>
                  </a:cubicBezTo>
                  <a:cubicBezTo>
                    <a:pt x="3415" y="1150"/>
                    <a:pt x="3127" y="1557"/>
                    <a:pt x="2760" y="1695"/>
                  </a:cubicBezTo>
                  <a:cubicBezTo>
                    <a:pt x="2393" y="1833"/>
                    <a:pt x="1932" y="1922"/>
                    <a:pt x="1575" y="1800"/>
                  </a:cubicBezTo>
                  <a:cubicBezTo>
                    <a:pt x="1218" y="1678"/>
                    <a:pt x="877" y="1260"/>
                    <a:pt x="615" y="960"/>
                  </a:cubicBezTo>
                  <a:cubicBezTo>
                    <a:pt x="353" y="660"/>
                    <a:pt x="102" y="16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4" name="Freeform 28"/>
            <p:cNvSpPr>
              <a:spLocks/>
            </p:cNvSpPr>
            <p:nvPr/>
          </p:nvSpPr>
          <p:spPr bwMode="auto">
            <a:xfrm>
              <a:off x="3699" y="1662"/>
              <a:ext cx="5608" cy="17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330"/>
                </a:cxn>
                <a:cxn ang="0">
                  <a:pos x="690" y="750"/>
                </a:cxn>
                <a:cxn ang="0">
                  <a:pos x="1320" y="1110"/>
                </a:cxn>
                <a:cxn ang="0">
                  <a:pos x="1995" y="1335"/>
                </a:cxn>
                <a:cxn ang="0">
                  <a:pos x="2865" y="1425"/>
                </a:cxn>
                <a:cxn ang="0">
                  <a:pos x="5775" y="1425"/>
                </a:cxn>
                <a:cxn ang="0">
                  <a:pos x="6180" y="1425"/>
                </a:cxn>
              </a:cxnLst>
              <a:rect l="0" t="0" r="r" b="b"/>
              <a:pathLst>
                <a:path w="6327" h="1440">
                  <a:moveTo>
                    <a:pt x="0" y="0"/>
                  </a:moveTo>
                  <a:cubicBezTo>
                    <a:pt x="85" y="102"/>
                    <a:pt x="170" y="205"/>
                    <a:pt x="285" y="330"/>
                  </a:cubicBezTo>
                  <a:cubicBezTo>
                    <a:pt x="400" y="455"/>
                    <a:pt x="518" y="620"/>
                    <a:pt x="690" y="750"/>
                  </a:cubicBezTo>
                  <a:cubicBezTo>
                    <a:pt x="862" y="880"/>
                    <a:pt x="1103" y="1013"/>
                    <a:pt x="1320" y="1110"/>
                  </a:cubicBezTo>
                  <a:cubicBezTo>
                    <a:pt x="1537" y="1207"/>
                    <a:pt x="1738" y="1283"/>
                    <a:pt x="1995" y="1335"/>
                  </a:cubicBezTo>
                  <a:cubicBezTo>
                    <a:pt x="2252" y="1387"/>
                    <a:pt x="2235" y="1410"/>
                    <a:pt x="2865" y="1425"/>
                  </a:cubicBezTo>
                  <a:cubicBezTo>
                    <a:pt x="3495" y="1440"/>
                    <a:pt x="5223" y="1425"/>
                    <a:pt x="5775" y="1425"/>
                  </a:cubicBezTo>
                  <a:cubicBezTo>
                    <a:pt x="6327" y="1425"/>
                    <a:pt x="6253" y="1425"/>
                    <a:pt x="6180" y="1425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5" name="Freeform 29"/>
            <p:cNvSpPr>
              <a:spLocks/>
            </p:cNvSpPr>
            <p:nvPr/>
          </p:nvSpPr>
          <p:spPr bwMode="auto">
            <a:xfrm>
              <a:off x="3234" y="2924"/>
              <a:ext cx="6005" cy="1527"/>
            </a:xfrm>
            <a:custGeom>
              <a:avLst/>
              <a:gdLst/>
              <a:ahLst/>
              <a:cxnLst>
                <a:cxn ang="0">
                  <a:pos x="7560" y="570"/>
                </a:cxn>
                <a:cxn ang="0">
                  <a:pos x="6465" y="570"/>
                </a:cxn>
                <a:cxn ang="0">
                  <a:pos x="4950" y="645"/>
                </a:cxn>
                <a:cxn ang="0">
                  <a:pos x="3780" y="975"/>
                </a:cxn>
                <a:cxn ang="0">
                  <a:pos x="2760" y="1695"/>
                </a:cxn>
                <a:cxn ang="0">
                  <a:pos x="1575" y="1800"/>
                </a:cxn>
                <a:cxn ang="0">
                  <a:pos x="615" y="960"/>
                </a:cxn>
                <a:cxn ang="0">
                  <a:pos x="0" y="0"/>
                </a:cxn>
              </a:cxnLst>
              <a:rect l="0" t="0" r="r" b="b"/>
              <a:pathLst>
                <a:path w="7560" h="1922">
                  <a:moveTo>
                    <a:pt x="7560" y="570"/>
                  </a:moveTo>
                  <a:cubicBezTo>
                    <a:pt x="7230" y="564"/>
                    <a:pt x="6900" y="558"/>
                    <a:pt x="6465" y="570"/>
                  </a:cubicBezTo>
                  <a:cubicBezTo>
                    <a:pt x="6030" y="582"/>
                    <a:pt x="5397" y="578"/>
                    <a:pt x="4950" y="645"/>
                  </a:cubicBezTo>
                  <a:cubicBezTo>
                    <a:pt x="4503" y="712"/>
                    <a:pt x="4145" y="800"/>
                    <a:pt x="3780" y="975"/>
                  </a:cubicBezTo>
                  <a:cubicBezTo>
                    <a:pt x="3415" y="1150"/>
                    <a:pt x="3127" y="1557"/>
                    <a:pt x="2760" y="1695"/>
                  </a:cubicBezTo>
                  <a:cubicBezTo>
                    <a:pt x="2393" y="1833"/>
                    <a:pt x="1932" y="1922"/>
                    <a:pt x="1575" y="1800"/>
                  </a:cubicBezTo>
                  <a:cubicBezTo>
                    <a:pt x="1218" y="1678"/>
                    <a:pt x="877" y="1260"/>
                    <a:pt x="615" y="960"/>
                  </a:cubicBezTo>
                  <a:cubicBezTo>
                    <a:pt x="353" y="660"/>
                    <a:pt x="102" y="160"/>
                    <a:pt x="0" y="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6" name="Line 30"/>
            <p:cNvSpPr>
              <a:spLocks noChangeShapeType="1"/>
            </p:cNvSpPr>
            <p:nvPr/>
          </p:nvSpPr>
          <p:spPr bwMode="auto">
            <a:xfrm>
              <a:off x="5355" y="1125"/>
              <a:ext cx="1" cy="3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7" name="Line 31"/>
            <p:cNvSpPr>
              <a:spLocks noChangeShapeType="1"/>
            </p:cNvSpPr>
            <p:nvPr/>
          </p:nvSpPr>
          <p:spPr bwMode="auto">
            <a:xfrm>
              <a:off x="6128" y="1153"/>
              <a:ext cx="2" cy="3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88" name="Text Box 32"/>
            <p:cNvSpPr txBox="1">
              <a:spLocks noChangeArrowheads="1"/>
            </p:cNvSpPr>
            <p:nvPr/>
          </p:nvSpPr>
          <p:spPr bwMode="auto">
            <a:xfrm>
              <a:off x="7190" y="3819"/>
              <a:ext cx="1166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Isolator</a:t>
              </a:r>
              <a:endParaRPr lang="de-DE"/>
            </a:p>
          </p:txBody>
        </p:sp>
        <p:sp>
          <p:nvSpPr>
            <p:cNvPr id="249889" name="Text Box 33"/>
            <p:cNvSpPr txBox="1">
              <a:spLocks noChangeArrowheads="1"/>
            </p:cNvSpPr>
            <p:nvPr/>
          </p:nvSpPr>
          <p:spPr bwMode="auto">
            <a:xfrm>
              <a:off x="3222" y="3759"/>
              <a:ext cx="1022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Metall</a:t>
              </a:r>
              <a:endParaRPr lang="de-DE"/>
            </a:p>
          </p:txBody>
        </p:sp>
        <p:sp>
          <p:nvSpPr>
            <p:cNvPr id="249890" name="Text Box 34"/>
            <p:cNvSpPr txBox="1">
              <a:spLocks noChangeArrowheads="1"/>
            </p:cNvSpPr>
            <p:nvPr/>
          </p:nvSpPr>
          <p:spPr bwMode="auto">
            <a:xfrm>
              <a:off x="5343" y="721"/>
              <a:ext cx="917" cy="7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Halb-</a:t>
              </a:r>
            </a:p>
            <a:p>
              <a:pPr marL="342900" indent="-342900"/>
              <a:r>
                <a:rPr lang="de-DE" sz="1600">
                  <a:latin typeface="Arial" pitchFamily="34" charset="0"/>
                </a:rPr>
                <a:t>leiter</a:t>
              </a:r>
              <a:endParaRPr lang="de-DE"/>
            </a:p>
          </p:txBody>
        </p:sp>
        <p:sp>
          <p:nvSpPr>
            <p:cNvPr id="249891" name="Text Box 35"/>
            <p:cNvSpPr txBox="1">
              <a:spLocks noChangeArrowheads="1"/>
            </p:cNvSpPr>
            <p:nvPr/>
          </p:nvSpPr>
          <p:spPr bwMode="auto">
            <a:xfrm>
              <a:off x="7213" y="1091"/>
              <a:ext cx="1928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Leitungsband</a:t>
              </a:r>
              <a:endParaRPr lang="de-DE"/>
            </a:p>
          </p:txBody>
        </p:sp>
        <p:sp>
          <p:nvSpPr>
            <p:cNvPr id="249892" name="Text Box 36"/>
            <p:cNvSpPr txBox="1">
              <a:spLocks noChangeArrowheads="1"/>
            </p:cNvSpPr>
            <p:nvPr/>
          </p:nvSpPr>
          <p:spPr bwMode="auto">
            <a:xfrm>
              <a:off x="7391" y="2616"/>
              <a:ext cx="1655" cy="4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Valenzband</a:t>
              </a:r>
              <a:endParaRPr lang="de-DE"/>
            </a:p>
          </p:txBody>
        </p:sp>
        <p:sp>
          <p:nvSpPr>
            <p:cNvPr id="249893" name="Line 37"/>
            <p:cNvSpPr>
              <a:spLocks noChangeShapeType="1"/>
            </p:cNvSpPr>
            <p:nvPr/>
          </p:nvSpPr>
          <p:spPr bwMode="auto">
            <a:xfrm flipH="1">
              <a:off x="5188" y="1376"/>
              <a:ext cx="2097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9894" name="Line 38"/>
            <p:cNvSpPr>
              <a:spLocks noChangeShapeType="1"/>
            </p:cNvSpPr>
            <p:nvPr/>
          </p:nvSpPr>
          <p:spPr bwMode="auto">
            <a:xfrm flipH="1">
              <a:off x="5224" y="2913"/>
              <a:ext cx="2287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49895" name="Rectangle 39"/>
          <p:cNvSpPr>
            <a:spLocks noChangeArrowheads="1"/>
          </p:cNvSpPr>
          <p:nvPr/>
        </p:nvSpPr>
        <p:spPr bwMode="auto">
          <a:xfrm>
            <a:off x="179512" y="4941168"/>
            <a:ext cx="3456384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typische Bandlücken E</a:t>
            </a:r>
            <a:r>
              <a:rPr lang="de-DE" baseline="-25000" dirty="0"/>
              <a:t>g</a:t>
            </a:r>
            <a:r>
              <a:rPr lang="de-DE" dirty="0"/>
              <a:t> (in eV): </a:t>
            </a:r>
          </a:p>
        </p:txBody>
      </p:sp>
      <p:sp>
        <p:nvSpPr>
          <p:cNvPr id="249896" name="Rectangle 40"/>
          <p:cNvSpPr>
            <a:spLocks noChangeArrowheads="1"/>
          </p:cNvSpPr>
          <p:nvPr/>
        </p:nvSpPr>
        <p:spPr bwMode="auto">
          <a:xfrm>
            <a:off x="179512" y="5445224"/>
            <a:ext cx="36724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Si: 1.1  </a:t>
            </a:r>
            <a:r>
              <a:rPr lang="de-DE" dirty="0" err="1"/>
              <a:t>Ge</a:t>
            </a:r>
            <a:r>
              <a:rPr lang="de-DE" dirty="0"/>
              <a:t>: 0.6  </a:t>
            </a:r>
            <a:r>
              <a:rPr lang="de-DE" dirty="0" err="1"/>
              <a:t>InSb</a:t>
            </a:r>
            <a:r>
              <a:rPr lang="de-DE" dirty="0"/>
              <a:t>: 0.2   Diamant: 5.6</a:t>
            </a:r>
          </a:p>
        </p:txBody>
      </p:sp>
      <p:cxnSp>
        <p:nvCxnSpPr>
          <p:cNvPr id="37" name="Gerade Verbindung mit Pfeil 36"/>
          <p:cNvCxnSpPr/>
          <p:nvPr/>
        </p:nvCxnSpPr>
        <p:spPr bwMode="auto">
          <a:xfrm flipV="1">
            <a:off x="4716016" y="3140968"/>
            <a:ext cx="0" cy="504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Rechteck 37"/>
          <p:cNvSpPr/>
          <p:nvPr/>
        </p:nvSpPr>
        <p:spPr>
          <a:xfrm>
            <a:off x="4788024" y="3212976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E</a:t>
            </a:r>
            <a:r>
              <a:rPr lang="de-DE" baseline="-25000" dirty="0" smtClean="0"/>
              <a:t>g</a:t>
            </a:r>
            <a:endParaRPr lang="de-DE" dirty="0"/>
          </a:p>
        </p:txBody>
      </p:sp>
      <p:pic>
        <p:nvPicPr>
          <p:cNvPr id="39" name="Grafik 38" descr="Bändermodell_M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1800632" cy="1846802"/>
          </a:xfrm>
          <a:prstGeom prst="rect">
            <a:avLst/>
          </a:prstGeom>
        </p:spPr>
      </p:pic>
      <p:pic>
        <p:nvPicPr>
          <p:cNvPr id="40" name="Grafik 39" descr="Bändermodell_Is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060848"/>
            <a:ext cx="1676526" cy="1730318"/>
          </a:xfrm>
          <a:prstGeom prst="rect">
            <a:avLst/>
          </a:prstGeom>
        </p:spPr>
      </p:pic>
      <p:pic>
        <p:nvPicPr>
          <p:cNvPr id="41" name="Grafik 40" descr="Bändermodell_hal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653136"/>
            <a:ext cx="1867980" cy="1838793"/>
          </a:xfrm>
          <a:prstGeom prst="rect">
            <a:avLst/>
          </a:prstGeom>
        </p:spPr>
      </p:pic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6948264" y="5661248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 1 </a:t>
            </a:r>
            <a:r>
              <a:rPr lang="de-DE" sz="1000" dirty="0" err="1" smtClean="0"/>
              <a:t>a,b,c</a:t>
            </a:r>
            <a:r>
              <a:rPr lang="de-DE" sz="1000" dirty="0" smtClean="0"/>
              <a:t>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Honima</a:t>
            </a:r>
            <a:endParaRPr lang="de-DE" sz="1000" dirty="0"/>
          </a:p>
        </p:txBody>
      </p:sp>
      <p:sp>
        <p:nvSpPr>
          <p:cNvPr id="44" name="Textfeld 43"/>
          <p:cNvSpPr txBox="1"/>
          <p:nvPr/>
        </p:nvSpPr>
        <p:spPr>
          <a:xfrm>
            <a:off x="755576" y="386104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(1a)</a:t>
            </a:r>
            <a:endParaRPr lang="de-DE" sz="1200" dirty="0"/>
          </a:p>
        </p:txBody>
      </p:sp>
      <p:sp>
        <p:nvSpPr>
          <p:cNvPr id="45" name="Textfeld 44"/>
          <p:cNvSpPr txBox="1"/>
          <p:nvPr/>
        </p:nvSpPr>
        <p:spPr>
          <a:xfrm>
            <a:off x="7956376" y="37170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(1c)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5652120" y="6093296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(1b)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F476F-48F7-4B79-A925-8DDF06C98660}" type="slidenum">
              <a:rPr lang="de-DE"/>
              <a:pPr/>
              <a:t>10</a:t>
            </a:fld>
            <a:endParaRPr lang="de-DE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1763688" y="1700808"/>
            <a:ext cx="5045035" cy="16158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de-DE" b="1" u="sng" dirty="0"/>
              <a:t>Lage des Fermi-Niveaus:</a:t>
            </a:r>
          </a:p>
          <a:p>
            <a:r>
              <a:rPr lang="de-DE" dirty="0" smtClean="0"/>
              <a:t>intrinsisch</a:t>
            </a:r>
            <a:r>
              <a:rPr lang="de-DE" dirty="0" smtClean="0"/>
              <a:t>: liegt </a:t>
            </a:r>
            <a:r>
              <a:rPr lang="de-DE" dirty="0" smtClean="0"/>
              <a:t>in </a:t>
            </a:r>
            <a:r>
              <a:rPr lang="de-DE" dirty="0" smtClean="0"/>
              <a:t>der Mitte der Bandlücke</a:t>
            </a:r>
            <a:endParaRPr lang="de-DE" dirty="0"/>
          </a:p>
          <a:p>
            <a:r>
              <a:rPr lang="de-DE" dirty="0"/>
              <a:t>n-Typ: liegt wenig unter dem Leitfähigkeitsband</a:t>
            </a:r>
          </a:p>
          <a:p>
            <a:r>
              <a:rPr lang="de-DE" dirty="0"/>
              <a:t>p-Typ: liegt wenig über dem Valenzband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F476F-48F7-4B79-A925-8DDF06C98660}" type="slidenum">
              <a:rPr lang="de-DE"/>
              <a:pPr/>
              <a:t>11</a:t>
            </a:fld>
            <a:endParaRPr lang="de-DE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467544" y="1124744"/>
            <a:ext cx="629050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de-DE" b="1" u="sng" dirty="0" smtClean="0"/>
              <a:t>Was passiert beim Kontakt von n- und p-Halbleitern:</a:t>
            </a:r>
            <a:endParaRPr lang="de-DE" b="1" u="sng" dirty="0"/>
          </a:p>
        </p:txBody>
      </p:sp>
      <p:pic>
        <p:nvPicPr>
          <p:cNvPr id="17" name="Grafik 16" descr="1000px-Sperrschicht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4464496" cy="4241271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788025" y="1844824"/>
            <a:ext cx="424847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freie Elektronen (links) werden von positiven Atomrümpfen (rechts) angezogen und umgekehrt.</a:t>
            </a:r>
            <a:endParaRPr lang="de-DE" dirty="0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7020272" y="5877272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Patrik </a:t>
            </a:r>
            <a:r>
              <a:rPr lang="de-DE" sz="1000" dirty="0" err="1" smtClean="0"/>
              <a:t>Schönfeldt</a:t>
            </a:r>
            <a:endParaRPr lang="de-DE" sz="1000" dirty="0"/>
          </a:p>
        </p:txBody>
      </p:sp>
      <p:sp>
        <p:nvSpPr>
          <p:cNvPr id="20" name="Textfeld 19"/>
          <p:cNvSpPr txBox="1"/>
          <p:nvPr/>
        </p:nvSpPr>
        <p:spPr>
          <a:xfrm>
            <a:off x="4788024" y="2924944"/>
            <a:ext cx="3672408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Resultat: Angleichung der </a:t>
            </a:r>
            <a:r>
              <a:rPr lang="de-DE" dirty="0" err="1" smtClean="0"/>
              <a:t>Fermienergien</a:t>
            </a:r>
            <a:r>
              <a:rPr lang="de-DE" dirty="0" smtClean="0"/>
              <a:t> (der chemischen Potentiale der Elektronen)</a:t>
            </a:r>
          </a:p>
          <a:p>
            <a:pPr>
              <a:buFont typeface="Wingdings" pitchFamily="2" charset="2"/>
              <a:buChar char="à"/>
            </a:pPr>
            <a:r>
              <a:rPr lang="de-DE" dirty="0" smtClean="0">
                <a:sym typeface="Wingdings" pitchFamily="2" charset="2"/>
              </a:rPr>
              <a:t>Raumladungszone</a:t>
            </a:r>
          </a:p>
          <a:p>
            <a:pPr>
              <a:buFont typeface="Wingdings" pitchFamily="2" charset="2"/>
              <a:buChar char="à"/>
            </a:pPr>
            <a:r>
              <a:rPr lang="de-DE" dirty="0" smtClean="0">
                <a:sym typeface="Wingdings" pitchFamily="2" charset="2"/>
              </a:rPr>
              <a:t>Potentialbarriere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012160" y="5085184"/>
            <a:ext cx="248337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Diode, Gleichrichter!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F476F-48F7-4B79-A925-8DDF06C98660}" type="slidenum">
              <a:rPr lang="de-DE"/>
              <a:pPr/>
              <a:t>12</a:t>
            </a:fld>
            <a:endParaRPr lang="de-DE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467544" y="1124744"/>
            <a:ext cx="629050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de-DE" b="1" u="sng" dirty="0" smtClean="0"/>
              <a:t>Was passiert beim Kontakt von n- und p-Halbleitern:</a:t>
            </a:r>
            <a:endParaRPr lang="de-DE" b="1" u="sng" dirty="0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7020272" y="5877272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smtClean="0"/>
              <a:t>Patrick-Emil </a:t>
            </a:r>
            <a:r>
              <a:rPr lang="de-DE" sz="1000" dirty="0" err="1" smtClean="0"/>
              <a:t>Zörner</a:t>
            </a:r>
            <a:endParaRPr lang="de-DE" sz="1000" dirty="0"/>
          </a:p>
        </p:txBody>
      </p:sp>
      <p:pic>
        <p:nvPicPr>
          <p:cNvPr id="22" name="Grafik 21" descr="I-U-Charakteristik_p-n-Uebergang_Durchbru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4104456" cy="3979473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5292080" y="2204864"/>
            <a:ext cx="3384376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u="sng" dirty="0" smtClean="0">
                <a:sym typeface="Wingdings" pitchFamily="2" charset="2"/>
              </a:rPr>
              <a:t>Durchlassrichtung</a:t>
            </a:r>
            <a:r>
              <a:rPr lang="de-DE" dirty="0" smtClean="0">
                <a:sym typeface="Wingdings" pitchFamily="2" charset="2"/>
              </a:rPr>
              <a:t>: Potentialwall wird abgebaut, es fließt ein signifikanter Strom durch 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Rekombination</a:t>
            </a:r>
            <a:r>
              <a:rPr lang="de-DE" dirty="0" smtClean="0">
                <a:sym typeface="Wingdings" pitchFamily="2" charset="2"/>
              </a:rPr>
              <a:t> der Ladungsträger in der Raumladungszone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5292080" y="3933056"/>
            <a:ext cx="338437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Rekombination </a:t>
            </a:r>
            <a:r>
              <a:rPr lang="de-DE" dirty="0" smtClean="0"/>
              <a:t>-&gt; Leuchtdiode (LED), HL-Laser!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3275856" y="4653136"/>
            <a:ext cx="3672408" cy="13388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u="sng" dirty="0" smtClean="0"/>
              <a:t>Sperrrichtung</a:t>
            </a:r>
            <a:r>
              <a:rPr lang="de-DE" dirty="0" smtClean="0"/>
              <a:t>: + an n-Halbleiter</a:t>
            </a:r>
          </a:p>
          <a:p>
            <a:pPr>
              <a:buFont typeface="Wingdings" pitchFamily="2" charset="2"/>
              <a:buChar char="à"/>
            </a:pPr>
            <a:r>
              <a:rPr lang="de-DE" dirty="0" smtClean="0">
                <a:sym typeface="Wingdings" pitchFamily="2" charset="2"/>
              </a:rPr>
              <a:t>Raumladungszone wird größer, Potentialbarriere wird größer (bis zum Durchbruch)</a:t>
            </a:r>
          </a:p>
        </p:txBody>
      </p:sp>
      <p:sp>
        <p:nvSpPr>
          <p:cNvPr id="26" name="Rechteck 25"/>
          <p:cNvSpPr/>
          <p:nvPr/>
        </p:nvSpPr>
        <p:spPr>
          <a:xfrm>
            <a:off x="4572000" y="1628800"/>
            <a:ext cx="254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Kennlinie der Diode:</a:t>
            </a:r>
          </a:p>
        </p:txBody>
      </p:sp>
      <p:cxnSp>
        <p:nvCxnSpPr>
          <p:cNvPr id="28" name="Gerade Verbindung mit Pfeil 27"/>
          <p:cNvCxnSpPr>
            <a:stCxn id="23" idx="1"/>
          </p:cNvCxnSpPr>
          <p:nvPr/>
        </p:nvCxnSpPr>
        <p:spPr bwMode="auto">
          <a:xfrm flipH="1" flipV="1">
            <a:off x="3347864" y="2276872"/>
            <a:ext cx="1944216" cy="8051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Gerade Verbindung mit Pfeil 28"/>
          <p:cNvCxnSpPr/>
          <p:nvPr/>
        </p:nvCxnSpPr>
        <p:spPr bwMode="auto">
          <a:xfrm flipH="1" flipV="1">
            <a:off x="1835696" y="3933057"/>
            <a:ext cx="1440160" cy="72007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 bwMode="auto">
          <a:xfrm>
            <a:off x="4860032" y="2636912"/>
            <a:ext cx="3456384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323528" y="2636912"/>
            <a:ext cx="396044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4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45CCDB-799C-4B24-ABE6-51202902327F}" type="slidenum">
              <a:rPr lang="de-DE"/>
              <a:pPr/>
              <a:t>13</a:t>
            </a:fld>
            <a:endParaRPr lang="de-DE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62" name="Rectangle 10"/>
          <p:cNvSpPr>
            <a:spLocks noChangeArrowheads="1"/>
          </p:cNvSpPr>
          <p:nvPr/>
        </p:nvSpPr>
        <p:spPr bwMode="auto">
          <a:xfrm>
            <a:off x="468313" y="981075"/>
            <a:ext cx="6108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Was passiert an der Grenzfläche Halbleiter-Lösung</a:t>
            </a:r>
            <a:r>
              <a:rPr lang="de-DE"/>
              <a:t>?</a:t>
            </a: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539750" y="1700213"/>
            <a:ext cx="70818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/>
              <a:t>Gleichgewicht: die elektrochemischen Potentiale müssen gleich sein:</a:t>
            </a:r>
          </a:p>
        </p:txBody>
      </p:sp>
      <p:sp>
        <p:nvSpPr>
          <p:cNvPr id="253968" name="Rectangle 16"/>
          <p:cNvSpPr>
            <a:spLocks noChangeArrowheads="1"/>
          </p:cNvSpPr>
          <p:nvPr/>
        </p:nvSpPr>
        <p:spPr bwMode="auto">
          <a:xfrm>
            <a:off x="611188" y="2276475"/>
            <a:ext cx="77771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Fermi-Energie im Halbleiter = elektrochemisches Potential in der Lösung</a:t>
            </a:r>
          </a:p>
        </p:txBody>
      </p:sp>
      <p:sp>
        <p:nvSpPr>
          <p:cNvPr id="254002" name="Line 50"/>
          <p:cNvSpPr>
            <a:spLocks noChangeShapeType="1"/>
          </p:cNvSpPr>
          <p:nvPr/>
        </p:nvSpPr>
        <p:spPr bwMode="auto">
          <a:xfrm>
            <a:off x="630238" y="3221038"/>
            <a:ext cx="16573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03" name="Line 51"/>
          <p:cNvSpPr>
            <a:spLocks noChangeShapeType="1"/>
          </p:cNvSpPr>
          <p:nvPr/>
        </p:nvSpPr>
        <p:spPr bwMode="auto">
          <a:xfrm>
            <a:off x="2278063" y="2925763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04" name="Text Box 52"/>
          <p:cNvSpPr txBox="1">
            <a:spLocks noChangeArrowheads="1"/>
          </p:cNvSpPr>
          <p:nvPr/>
        </p:nvSpPr>
        <p:spPr bwMode="auto">
          <a:xfrm>
            <a:off x="2859088" y="3182938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Ox</a:t>
            </a:r>
            <a:endParaRPr lang="de-DE"/>
          </a:p>
        </p:txBody>
      </p:sp>
      <p:sp>
        <p:nvSpPr>
          <p:cNvPr id="254005" name="Text Box 53"/>
          <p:cNvSpPr txBox="1">
            <a:spLocks noChangeArrowheads="1"/>
          </p:cNvSpPr>
          <p:nvPr/>
        </p:nvSpPr>
        <p:spPr bwMode="auto">
          <a:xfrm>
            <a:off x="2811463" y="3754438"/>
            <a:ext cx="65722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Red</a:t>
            </a:r>
            <a:endParaRPr lang="de-DE"/>
          </a:p>
        </p:txBody>
      </p:sp>
      <p:sp>
        <p:nvSpPr>
          <p:cNvPr id="254006" name="Line 54"/>
          <p:cNvSpPr>
            <a:spLocks noChangeShapeType="1"/>
          </p:cNvSpPr>
          <p:nvPr/>
        </p:nvSpPr>
        <p:spPr bwMode="auto">
          <a:xfrm>
            <a:off x="849313" y="3144838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07" name="Text Box 55"/>
          <p:cNvSpPr txBox="1">
            <a:spLocks noChangeArrowheads="1"/>
          </p:cNvSpPr>
          <p:nvPr/>
        </p:nvSpPr>
        <p:spPr bwMode="auto">
          <a:xfrm>
            <a:off x="1116013" y="3944938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g</a:t>
            </a:r>
            <a:endParaRPr lang="de-DE" dirty="0"/>
          </a:p>
        </p:txBody>
      </p:sp>
      <p:sp>
        <p:nvSpPr>
          <p:cNvPr id="254008" name="Text Box 56"/>
          <p:cNvSpPr txBox="1">
            <a:spLocks noChangeArrowheads="1"/>
          </p:cNvSpPr>
          <p:nvPr/>
        </p:nvSpPr>
        <p:spPr bwMode="auto">
          <a:xfrm>
            <a:off x="467544" y="4821238"/>
            <a:ext cx="1656184" cy="407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 smtClean="0">
                <a:latin typeface="Arial" pitchFamily="34" charset="0"/>
              </a:rPr>
              <a:t>n-Typ Halbleiter</a:t>
            </a:r>
            <a:endParaRPr lang="de-DE" dirty="0"/>
          </a:p>
        </p:txBody>
      </p:sp>
      <p:sp>
        <p:nvSpPr>
          <p:cNvPr id="254009" name="Line 57"/>
          <p:cNvSpPr>
            <a:spLocks noChangeShapeType="1"/>
          </p:cNvSpPr>
          <p:nvPr/>
        </p:nvSpPr>
        <p:spPr bwMode="auto">
          <a:xfrm>
            <a:off x="2763838" y="2906713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10" name="Line 58"/>
          <p:cNvSpPr>
            <a:spLocks noChangeShapeType="1"/>
          </p:cNvSpPr>
          <p:nvPr/>
        </p:nvSpPr>
        <p:spPr bwMode="auto">
          <a:xfrm flipH="1" flipV="1">
            <a:off x="2771775" y="3644900"/>
            <a:ext cx="577850" cy="142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11" name="Line 59"/>
          <p:cNvSpPr>
            <a:spLocks noChangeShapeType="1"/>
          </p:cNvSpPr>
          <p:nvPr/>
        </p:nvSpPr>
        <p:spPr bwMode="auto">
          <a:xfrm flipH="1">
            <a:off x="611188" y="3106738"/>
            <a:ext cx="1647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12" name="Line 60"/>
          <p:cNvSpPr>
            <a:spLocks noChangeShapeType="1"/>
          </p:cNvSpPr>
          <p:nvPr/>
        </p:nvSpPr>
        <p:spPr bwMode="auto">
          <a:xfrm flipH="1">
            <a:off x="644525" y="4313238"/>
            <a:ext cx="1647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13" name="Text Box 61"/>
          <p:cNvSpPr txBox="1">
            <a:spLocks noChangeArrowheads="1"/>
          </p:cNvSpPr>
          <p:nvPr/>
        </p:nvSpPr>
        <p:spPr bwMode="auto">
          <a:xfrm>
            <a:off x="3182938" y="4802188"/>
            <a:ext cx="1047750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Lösung</a:t>
            </a:r>
            <a:endParaRPr lang="de-DE"/>
          </a:p>
        </p:txBody>
      </p:sp>
      <p:sp>
        <p:nvSpPr>
          <p:cNvPr id="254014" name="Text Box 62"/>
          <p:cNvSpPr txBox="1">
            <a:spLocks noChangeArrowheads="1"/>
          </p:cNvSpPr>
          <p:nvPr/>
        </p:nvSpPr>
        <p:spPr bwMode="auto">
          <a:xfrm>
            <a:off x="3492500" y="3429000"/>
            <a:ext cx="304800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  <a:sym typeface="Symbol" pitchFamily="18" charset="2"/>
              </a:rPr>
              <a:t></a:t>
            </a:r>
            <a:endParaRPr lang="de-DE"/>
          </a:p>
        </p:txBody>
      </p:sp>
      <p:sp>
        <p:nvSpPr>
          <p:cNvPr id="254015" name="Line 63"/>
          <p:cNvSpPr>
            <a:spLocks noChangeShapeType="1"/>
          </p:cNvSpPr>
          <p:nvPr/>
        </p:nvSpPr>
        <p:spPr bwMode="auto">
          <a:xfrm>
            <a:off x="1925638" y="528796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16" name="Line 64"/>
          <p:cNvSpPr>
            <a:spLocks noChangeShapeType="1"/>
          </p:cNvSpPr>
          <p:nvPr/>
        </p:nvSpPr>
        <p:spPr bwMode="auto">
          <a:xfrm flipH="1" flipV="1">
            <a:off x="2587625" y="529431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17" name="Line 65"/>
          <p:cNvSpPr>
            <a:spLocks noChangeShapeType="1"/>
          </p:cNvSpPr>
          <p:nvPr/>
        </p:nvSpPr>
        <p:spPr bwMode="auto">
          <a:xfrm>
            <a:off x="2487613" y="3230563"/>
            <a:ext cx="0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18" name="Rectangle 66"/>
          <p:cNvSpPr>
            <a:spLocks noChangeArrowheads="1"/>
          </p:cNvSpPr>
          <p:nvPr/>
        </p:nvSpPr>
        <p:spPr bwMode="auto">
          <a:xfrm>
            <a:off x="2051720" y="5373216"/>
            <a:ext cx="633670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bei Kontakt: Elektronenfluss </a:t>
            </a:r>
            <a:r>
              <a:rPr lang="de-DE" dirty="0"/>
              <a:t>vom Halbleiter zur </a:t>
            </a:r>
            <a:r>
              <a:rPr lang="de-DE" dirty="0" smtClean="0"/>
              <a:t>Lösungsseite </a:t>
            </a:r>
            <a:r>
              <a:rPr lang="de-DE" dirty="0" smtClean="0">
                <a:sym typeface="Wingdings" pitchFamily="2" charset="2"/>
              </a:rPr>
              <a:t> Angleichung der chemischen Potentiale in Lösung und im Halbleiter</a:t>
            </a:r>
            <a:endParaRPr lang="de-DE" dirty="0"/>
          </a:p>
        </p:txBody>
      </p:sp>
      <p:sp>
        <p:nvSpPr>
          <p:cNvPr id="254019" name="Freeform 67"/>
          <p:cNvSpPr>
            <a:spLocks/>
          </p:cNvSpPr>
          <p:nvPr/>
        </p:nvSpPr>
        <p:spPr bwMode="auto">
          <a:xfrm>
            <a:off x="5595938" y="3155950"/>
            <a:ext cx="1638300" cy="401638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20" name="Freeform 68"/>
          <p:cNvSpPr>
            <a:spLocks/>
          </p:cNvSpPr>
          <p:nvPr/>
        </p:nvSpPr>
        <p:spPr bwMode="auto">
          <a:xfrm>
            <a:off x="5614988" y="4325938"/>
            <a:ext cx="1638300" cy="401637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21" name="Line 69"/>
          <p:cNvSpPr>
            <a:spLocks noChangeShapeType="1"/>
          </p:cNvSpPr>
          <p:nvPr/>
        </p:nvSpPr>
        <p:spPr bwMode="auto">
          <a:xfrm>
            <a:off x="5605463" y="3660775"/>
            <a:ext cx="24622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22" name="Line 70"/>
          <p:cNvSpPr>
            <a:spLocks noChangeShapeType="1"/>
          </p:cNvSpPr>
          <p:nvPr/>
        </p:nvSpPr>
        <p:spPr bwMode="auto">
          <a:xfrm>
            <a:off x="7243763" y="2955925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4023" name="Text Box 71"/>
          <p:cNvSpPr txBox="1">
            <a:spLocks noChangeArrowheads="1"/>
          </p:cNvSpPr>
          <p:nvPr/>
        </p:nvSpPr>
        <p:spPr bwMode="auto">
          <a:xfrm>
            <a:off x="7491413" y="32131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Ox</a:t>
            </a:r>
            <a:endParaRPr lang="de-DE"/>
          </a:p>
        </p:txBody>
      </p:sp>
      <p:sp>
        <p:nvSpPr>
          <p:cNvPr id="254024" name="Text Box 72"/>
          <p:cNvSpPr txBox="1">
            <a:spLocks noChangeArrowheads="1"/>
          </p:cNvSpPr>
          <p:nvPr/>
        </p:nvSpPr>
        <p:spPr bwMode="auto">
          <a:xfrm>
            <a:off x="7443788" y="3784600"/>
            <a:ext cx="65722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Red</a:t>
            </a:r>
            <a:endParaRPr lang="de-DE"/>
          </a:p>
        </p:txBody>
      </p:sp>
      <p:sp>
        <p:nvSpPr>
          <p:cNvPr id="254025" name="Text Box 73"/>
          <p:cNvSpPr txBox="1">
            <a:spLocks noChangeArrowheads="1"/>
          </p:cNvSpPr>
          <p:nvPr/>
        </p:nvSpPr>
        <p:spPr bwMode="auto">
          <a:xfrm>
            <a:off x="5072063" y="353695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E</a:t>
            </a:r>
            <a:r>
              <a:rPr lang="de-DE" sz="1600" baseline="-25000">
                <a:latin typeface="Arial" pitchFamily="34" charset="0"/>
              </a:rPr>
              <a:t>F</a:t>
            </a:r>
            <a:endParaRPr lang="de-DE"/>
          </a:p>
        </p:txBody>
      </p:sp>
      <p:sp>
        <p:nvSpPr>
          <p:cNvPr id="254026" name="Line 74"/>
          <p:cNvSpPr>
            <a:spLocks noChangeShapeType="1"/>
          </p:cNvSpPr>
          <p:nvPr/>
        </p:nvSpPr>
        <p:spPr bwMode="auto">
          <a:xfrm>
            <a:off x="6034088" y="3556000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27" name="Text Box 75"/>
          <p:cNvSpPr txBox="1">
            <a:spLocks noChangeArrowheads="1"/>
          </p:cNvSpPr>
          <p:nvPr/>
        </p:nvSpPr>
        <p:spPr bwMode="auto">
          <a:xfrm>
            <a:off x="6081713" y="39751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g</a:t>
            </a:r>
            <a:endParaRPr lang="de-DE" dirty="0"/>
          </a:p>
        </p:txBody>
      </p:sp>
      <p:sp>
        <p:nvSpPr>
          <p:cNvPr id="254028" name="Line 76"/>
          <p:cNvSpPr>
            <a:spLocks noChangeShapeType="1"/>
          </p:cNvSpPr>
          <p:nvPr/>
        </p:nvSpPr>
        <p:spPr bwMode="auto">
          <a:xfrm flipH="1" flipV="1">
            <a:off x="6586538" y="3317875"/>
            <a:ext cx="1000125" cy="12858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29" name="Line 77"/>
          <p:cNvSpPr>
            <a:spLocks noChangeShapeType="1"/>
          </p:cNvSpPr>
          <p:nvPr/>
        </p:nvSpPr>
        <p:spPr bwMode="auto">
          <a:xfrm>
            <a:off x="6538913" y="3155950"/>
            <a:ext cx="0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4030" name="Line 78"/>
          <p:cNvSpPr>
            <a:spLocks noChangeShapeType="1"/>
          </p:cNvSpPr>
          <p:nvPr/>
        </p:nvSpPr>
        <p:spPr bwMode="auto">
          <a:xfrm flipH="1">
            <a:off x="5565775" y="3125788"/>
            <a:ext cx="16668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4211960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</a:t>
            </a:r>
            <a:endParaRPr lang="de-DE" dirty="0"/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1619672" y="270892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 smtClean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C</a:t>
            </a:r>
            <a:endParaRPr lang="de-DE" dirty="0"/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1619672" y="3284984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 smtClean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D</a:t>
            </a:r>
            <a:endParaRPr lang="de-DE" dirty="0"/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1691680" y="4437112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 smtClean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V</a:t>
            </a:r>
            <a:endParaRPr lang="de-DE" dirty="0"/>
          </a:p>
        </p:txBody>
      </p:sp>
      <p:sp>
        <p:nvSpPr>
          <p:cNvPr id="49" name="Line 65"/>
          <p:cNvSpPr>
            <a:spLocks noChangeShapeType="1"/>
          </p:cNvSpPr>
          <p:nvPr/>
        </p:nvSpPr>
        <p:spPr bwMode="auto">
          <a:xfrm>
            <a:off x="8028384" y="3140968"/>
            <a:ext cx="0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14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81075"/>
            <a:ext cx="6108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Was passiert an der Grenzfläche Halbleiter-Lösung</a:t>
            </a:r>
            <a:r>
              <a:rPr lang="de-DE"/>
              <a:t>?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5007" name="Freeform 31"/>
          <p:cNvSpPr>
            <a:spLocks/>
          </p:cNvSpPr>
          <p:nvPr/>
        </p:nvSpPr>
        <p:spPr bwMode="auto">
          <a:xfrm>
            <a:off x="1239838" y="1682750"/>
            <a:ext cx="1638300" cy="401638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08" name="Freeform 32"/>
          <p:cNvSpPr>
            <a:spLocks/>
          </p:cNvSpPr>
          <p:nvPr/>
        </p:nvSpPr>
        <p:spPr bwMode="auto">
          <a:xfrm>
            <a:off x="1258888" y="2852738"/>
            <a:ext cx="1638300" cy="401637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09" name="Line 33"/>
          <p:cNvSpPr>
            <a:spLocks noChangeShapeType="1"/>
          </p:cNvSpPr>
          <p:nvPr/>
        </p:nvSpPr>
        <p:spPr bwMode="auto">
          <a:xfrm>
            <a:off x="1249363" y="2187575"/>
            <a:ext cx="24622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10" name="Line 34"/>
          <p:cNvSpPr>
            <a:spLocks noChangeShapeType="1"/>
          </p:cNvSpPr>
          <p:nvPr/>
        </p:nvSpPr>
        <p:spPr bwMode="auto">
          <a:xfrm>
            <a:off x="2887663" y="1482725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11" name="Text Box 35"/>
          <p:cNvSpPr txBox="1">
            <a:spLocks noChangeArrowheads="1"/>
          </p:cNvSpPr>
          <p:nvPr/>
        </p:nvSpPr>
        <p:spPr bwMode="auto">
          <a:xfrm>
            <a:off x="3135313" y="17399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Ox</a:t>
            </a:r>
            <a:endParaRPr lang="de-DE"/>
          </a:p>
        </p:txBody>
      </p:sp>
      <p:sp>
        <p:nvSpPr>
          <p:cNvPr id="255012" name="Text Box 36"/>
          <p:cNvSpPr txBox="1">
            <a:spLocks noChangeArrowheads="1"/>
          </p:cNvSpPr>
          <p:nvPr/>
        </p:nvSpPr>
        <p:spPr bwMode="auto">
          <a:xfrm>
            <a:off x="3087688" y="2311400"/>
            <a:ext cx="65722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Red</a:t>
            </a:r>
            <a:endParaRPr lang="de-DE"/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715963" y="206375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E</a:t>
            </a:r>
            <a:r>
              <a:rPr lang="de-DE" sz="1600" baseline="-25000">
                <a:latin typeface="Arial" pitchFamily="34" charset="0"/>
              </a:rPr>
              <a:t>F</a:t>
            </a:r>
            <a:endParaRPr lang="de-DE"/>
          </a:p>
        </p:txBody>
      </p:sp>
      <p:sp>
        <p:nvSpPr>
          <p:cNvPr id="255014" name="Line 38"/>
          <p:cNvSpPr>
            <a:spLocks noChangeShapeType="1"/>
          </p:cNvSpPr>
          <p:nvPr/>
        </p:nvSpPr>
        <p:spPr bwMode="auto">
          <a:xfrm>
            <a:off x="1677988" y="2082800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1725613" y="25019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g</a:t>
            </a:r>
            <a:endParaRPr lang="de-DE" dirty="0"/>
          </a:p>
        </p:txBody>
      </p:sp>
      <p:sp>
        <p:nvSpPr>
          <p:cNvPr id="255016" name="Line 40"/>
          <p:cNvSpPr>
            <a:spLocks noChangeShapeType="1"/>
          </p:cNvSpPr>
          <p:nvPr/>
        </p:nvSpPr>
        <p:spPr bwMode="auto">
          <a:xfrm flipH="1" flipV="1">
            <a:off x="2230438" y="1844675"/>
            <a:ext cx="1000125" cy="12858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7" name="Line 41"/>
          <p:cNvSpPr>
            <a:spLocks noChangeShapeType="1"/>
          </p:cNvSpPr>
          <p:nvPr/>
        </p:nvSpPr>
        <p:spPr bwMode="auto">
          <a:xfrm>
            <a:off x="2182813" y="1682750"/>
            <a:ext cx="0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8" name="Line 42"/>
          <p:cNvSpPr>
            <a:spLocks noChangeShapeType="1"/>
          </p:cNvSpPr>
          <p:nvPr/>
        </p:nvSpPr>
        <p:spPr bwMode="auto">
          <a:xfrm flipH="1">
            <a:off x="1209675" y="1652588"/>
            <a:ext cx="16668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4067944" y="1844824"/>
            <a:ext cx="445230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Resultat: </a:t>
            </a:r>
            <a:r>
              <a:rPr lang="de-DE" dirty="0" smtClean="0"/>
              <a:t>Bandverbiegung (band </a:t>
            </a:r>
            <a:r>
              <a:rPr lang="de-DE" dirty="0" err="1" smtClean="0"/>
              <a:t>bending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3851275" y="2852738"/>
            <a:ext cx="47323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/>
              <a:t>Die Unterschussladung ist über einen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/>
              <a:t>ganzen Bereich verteilt: „</a:t>
            </a:r>
            <a:r>
              <a:rPr lang="de-DE" i="1"/>
              <a:t>Raumladungszone</a:t>
            </a:r>
            <a:r>
              <a:rPr lang="de-DE"/>
              <a:t>“ </a:t>
            </a:r>
          </a:p>
        </p:txBody>
      </p:sp>
      <p:sp>
        <p:nvSpPr>
          <p:cNvPr id="255021" name="Rectangle 45"/>
          <p:cNvSpPr>
            <a:spLocks noChangeArrowheads="1"/>
          </p:cNvSpPr>
          <p:nvPr/>
        </p:nvSpPr>
        <p:spPr bwMode="auto">
          <a:xfrm>
            <a:off x="468313" y="4005263"/>
            <a:ext cx="75850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solidFill>
                  <a:srgbClr val="C00000"/>
                </a:solidFill>
              </a:rPr>
              <a:t>Die Majoritätsladungsträger (Elektronen) sind an der Oberfläche verarmt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de-DE" dirty="0">
                <a:solidFill>
                  <a:srgbClr val="C00000"/>
                </a:solidFill>
              </a:rPr>
              <a:t> deshalb auch „Verarmungsschicht“ (</a:t>
            </a:r>
            <a:r>
              <a:rPr lang="de-DE" i="1" dirty="0" err="1">
                <a:solidFill>
                  <a:srgbClr val="C00000"/>
                </a:solidFill>
                <a:sym typeface="Wingdings" pitchFamily="2" charset="2"/>
              </a:rPr>
              <a:t>depletion</a:t>
            </a:r>
            <a:r>
              <a:rPr lang="de-DE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de-DE" i="1" dirty="0" err="1">
                <a:solidFill>
                  <a:srgbClr val="C00000"/>
                </a:solidFill>
                <a:sym typeface="Wingdings" pitchFamily="2" charset="2"/>
              </a:rPr>
              <a:t>layer</a:t>
            </a:r>
            <a:r>
              <a:rPr lang="de-DE" dirty="0">
                <a:solidFill>
                  <a:srgbClr val="C00000"/>
                </a:solidFill>
                <a:sym typeface="Wingdings" pitchFamily="2" charset="2"/>
              </a:rPr>
              <a:t>) genannt</a:t>
            </a:r>
          </a:p>
        </p:txBody>
      </p:sp>
      <p:sp>
        <p:nvSpPr>
          <p:cNvPr id="255022" name="Rectangle 46"/>
          <p:cNvSpPr>
            <a:spLocks noChangeArrowheads="1"/>
          </p:cNvSpPr>
          <p:nvPr/>
        </p:nvSpPr>
        <p:spPr bwMode="auto">
          <a:xfrm>
            <a:off x="467544" y="4730660"/>
            <a:ext cx="813690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Beschreibung der Raumladungszone: völlig analog zur </a:t>
            </a:r>
            <a:r>
              <a:rPr lang="de-DE" dirty="0" err="1" smtClean="0"/>
              <a:t>Gouy</a:t>
            </a:r>
            <a:r>
              <a:rPr lang="de-DE" dirty="0" smtClean="0"/>
              <a:t>-Chapman-Theorie der diffusen Doppelschicht!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Ursache: Wechselspiel von Anziehung/Abstoßung der Elektronen einerseits und der Diffusion der Elektronen andererseits!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15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81075"/>
            <a:ext cx="6108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Was passiert an der Grenzfläche Halbleiter-Lösung</a:t>
            </a:r>
            <a:r>
              <a:rPr lang="de-DE"/>
              <a:t>?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5007" name="Freeform 31"/>
          <p:cNvSpPr>
            <a:spLocks/>
          </p:cNvSpPr>
          <p:nvPr/>
        </p:nvSpPr>
        <p:spPr bwMode="auto">
          <a:xfrm>
            <a:off x="1239838" y="1682750"/>
            <a:ext cx="1638300" cy="401638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08" name="Freeform 32"/>
          <p:cNvSpPr>
            <a:spLocks/>
          </p:cNvSpPr>
          <p:nvPr/>
        </p:nvSpPr>
        <p:spPr bwMode="auto">
          <a:xfrm>
            <a:off x="1258888" y="2852738"/>
            <a:ext cx="1638300" cy="401637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09" name="Line 33"/>
          <p:cNvSpPr>
            <a:spLocks noChangeShapeType="1"/>
          </p:cNvSpPr>
          <p:nvPr/>
        </p:nvSpPr>
        <p:spPr bwMode="auto">
          <a:xfrm>
            <a:off x="1249363" y="2187575"/>
            <a:ext cx="24622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10" name="Line 34"/>
          <p:cNvSpPr>
            <a:spLocks noChangeShapeType="1"/>
          </p:cNvSpPr>
          <p:nvPr/>
        </p:nvSpPr>
        <p:spPr bwMode="auto">
          <a:xfrm>
            <a:off x="2887663" y="1482725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11" name="Text Box 35"/>
          <p:cNvSpPr txBox="1">
            <a:spLocks noChangeArrowheads="1"/>
          </p:cNvSpPr>
          <p:nvPr/>
        </p:nvSpPr>
        <p:spPr bwMode="auto">
          <a:xfrm>
            <a:off x="3135313" y="17399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Ox</a:t>
            </a:r>
            <a:endParaRPr lang="de-DE"/>
          </a:p>
        </p:txBody>
      </p:sp>
      <p:sp>
        <p:nvSpPr>
          <p:cNvPr id="255012" name="Text Box 36"/>
          <p:cNvSpPr txBox="1">
            <a:spLocks noChangeArrowheads="1"/>
          </p:cNvSpPr>
          <p:nvPr/>
        </p:nvSpPr>
        <p:spPr bwMode="auto">
          <a:xfrm>
            <a:off x="3087688" y="2311400"/>
            <a:ext cx="65722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Red</a:t>
            </a:r>
            <a:endParaRPr lang="de-DE"/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715963" y="206375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>
                <a:latin typeface="Arial" pitchFamily="34" charset="0"/>
              </a:rPr>
              <a:t>E</a:t>
            </a:r>
            <a:r>
              <a:rPr lang="de-DE" sz="1600" baseline="-25000">
                <a:latin typeface="Arial" pitchFamily="34" charset="0"/>
              </a:rPr>
              <a:t>F</a:t>
            </a:r>
            <a:endParaRPr lang="de-DE"/>
          </a:p>
        </p:txBody>
      </p:sp>
      <p:sp>
        <p:nvSpPr>
          <p:cNvPr id="255014" name="Line 38"/>
          <p:cNvSpPr>
            <a:spLocks noChangeShapeType="1"/>
          </p:cNvSpPr>
          <p:nvPr/>
        </p:nvSpPr>
        <p:spPr bwMode="auto">
          <a:xfrm>
            <a:off x="1677988" y="2082800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1725613" y="2501900"/>
            <a:ext cx="4476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de-DE" sz="1600" dirty="0">
                <a:latin typeface="Arial" pitchFamily="34" charset="0"/>
              </a:rPr>
              <a:t>E</a:t>
            </a:r>
            <a:r>
              <a:rPr lang="de-DE" sz="1600" baseline="-25000" dirty="0">
                <a:latin typeface="Arial" pitchFamily="34" charset="0"/>
              </a:rPr>
              <a:t>g</a:t>
            </a:r>
            <a:endParaRPr lang="de-DE" dirty="0"/>
          </a:p>
        </p:txBody>
      </p:sp>
      <p:sp>
        <p:nvSpPr>
          <p:cNvPr id="255016" name="Line 40"/>
          <p:cNvSpPr>
            <a:spLocks noChangeShapeType="1"/>
          </p:cNvSpPr>
          <p:nvPr/>
        </p:nvSpPr>
        <p:spPr bwMode="auto">
          <a:xfrm flipH="1" flipV="1">
            <a:off x="2230438" y="1844675"/>
            <a:ext cx="1000125" cy="12858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7" name="Line 41"/>
          <p:cNvSpPr>
            <a:spLocks noChangeShapeType="1"/>
          </p:cNvSpPr>
          <p:nvPr/>
        </p:nvSpPr>
        <p:spPr bwMode="auto">
          <a:xfrm>
            <a:off x="2182813" y="1682750"/>
            <a:ext cx="0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5018" name="Line 42"/>
          <p:cNvSpPr>
            <a:spLocks noChangeShapeType="1"/>
          </p:cNvSpPr>
          <p:nvPr/>
        </p:nvSpPr>
        <p:spPr bwMode="auto">
          <a:xfrm flipH="1">
            <a:off x="1209675" y="1652588"/>
            <a:ext cx="16668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83568" y="3579981"/>
            <a:ext cx="7993062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dirty="0"/>
              <a:t>Dicke der Raumladungszone: 5 .. 200 </a:t>
            </a:r>
            <a:r>
              <a:rPr lang="de-DE" dirty="0" err="1"/>
              <a:t>nm</a:t>
            </a:r>
            <a:r>
              <a:rPr lang="de-DE" dirty="0"/>
              <a:t> &gt;&gt; Helmholtz-Schicht</a:t>
            </a:r>
            <a:r>
              <a:rPr lang="de-DE" dirty="0" smtClean="0"/>
              <a:t>!!</a:t>
            </a:r>
          </a:p>
          <a:p>
            <a:r>
              <a:rPr lang="de-DE" dirty="0" smtClean="0"/>
              <a:t>(wegen der geringen Anzahl der freien Ladungsträger)</a:t>
            </a:r>
            <a:endParaRPr lang="de-DE" dirty="0"/>
          </a:p>
        </p:txBody>
      </p:sp>
      <p:sp>
        <p:nvSpPr>
          <p:cNvPr id="255024" name="Rectangle 48"/>
          <p:cNvSpPr>
            <a:spLocks noChangeArrowheads="1"/>
          </p:cNvSpPr>
          <p:nvPr/>
        </p:nvSpPr>
        <p:spPr bwMode="auto">
          <a:xfrm>
            <a:off x="683568" y="4581128"/>
            <a:ext cx="784887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dirty="0" smtClean="0"/>
              <a:t>Potential, bei welchem kein Ladungsüberschuss existiert und die Bänder folglich nicht verbogen sind</a:t>
            </a:r>
            <a:r>
              <a:rPr lang="de-DE" dirty="0" smtClean="0"/>
              <a:t>: </a:t>
            </a:r>
            <a:r>
              <a:rPr lang="de-DE" dirty="0" smtClean="0"/>
              <a:t>„</a:t>
            </a:r>
            <a:r>
              <a:rPr lang="de-DE" i="1" dirty="0"/>
              <a:t>Flachbandpotential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755576" y="5445224"/>
            <a:ext cx="5424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Analogie: „Nullladungspotential“ der Doppelschicht!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4355976" y="19168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Bandverbiegung = es entsteht eine </a:t>
            </a:r>
            <a:r>
              <a:rPr lang="de-DE" dirty="0" smtClean="0">
                <a:solidFill>
                  <a:srgbClr val="C00000"/>
                </a:solidFill>
              </a:rPr>
              <a:t>Potentialdifferenz</a:t>
            </a:r>
            <a:r>
              <a:rPr lang="de-DE" dirty="0" smtClean="0"/>
              <a:t> an der Halbleiteroberfläche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355976" y="148478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Gleichgewicht: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16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81075"/>
            <a:ext cx="6108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Was passiert an der Grenzfläche Halbleiter-Lösung</a:t>
            </a:r>
            <a:r>
              <a:rPr lang="de-DE"/>
              <a:t>?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35" name="Grafik1"/>
          <p:cNvPicPr>
            <a:picLocks noRot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447" y="2279972"/>
            <a:ext cx="3756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Linie1"/>
          <p:cNvSpPr>
            <a:spLocks noChangeShapeType="1"/>
          </p:cNvSpPr>
          <p:nvPr/>
        </p:nvSpPr>
        <p:spPr bwMode="auto">
          <a:xfrm flipH="1" flipV="1">
            <a:off x="3227140" y="2206947"/>
            <a:ext cx="1587" cy="3228975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37" name="Linie2"/>
          <p:cNvSpPr>
            <a:spLocks noChangeShapeType="1"/>
          </p:cNvSpPr>
          <p:nvPr/>
        </p:nvSpPr>
        <p:spPr bwMode="auto">
          <a:xfrm flipH="1" flipV="1">
            <a:off x="572840" y="5148585"/>
            <a:ext cx="2798762" cy="1587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38" name="Kurve1"/>
          <p:cNvSpPr>
            <a:spLocks noChangeArrowheads="1"/>
          </p:cNvSpPr>
          <p:nvPr/>
        </p:nvSpPr>
        <p:spPr bwMode="auto">
          <a:xfrm>
            <a:off x="2266702" y="2708920"/>
            <a:ext cx="917575" cy="2727325"/>
          </a:xfrm>
          <a:custGeom>
            <a:avLst/>
            <a:gdLst/>
            <a:ahLst/>
            <a:cxnLst>
              <a:cxn ang="0">
                <a:pos x="19377" y="0"/>
              </a:cxn>
              <a:cxn ang="0">
                <a:pos x="19377" y="6314"/>
              </a:cxn>
              <a:cxn ang="0">
                <a:pos x="16251" y="8947"/>
              </a:cxn>
              <a:cxn ang="0">
                <a:pos x="3747" y="10000"/>
              </a:cxn>
              <a:cxn ang="0">
                <a:pos x="622" y="11578"/>
              </a:cxn>
              <a:cxn ang="0">
                <a:pos x="622" y="20000"/>
              </a:cxn>
            </a:cxnLst>
            <a:rect l="0" t="0" r="r" b="b"/>
            <a:pathLst>
              <a:path w="20000" h="20000">
                <a:moveTo>
                  <a:pt x="19377" y="0"/>
                </a:moveTo>
                <a:cubicBezTo>
                  <a:pt x="19377" y="1261"/>
                  <a:pt x="20000" y="4527"/>
                  <a:pt x="19377" y="6314"/>
                </a:cubicBezTo>
                <a:cubicBezTo>
                  <a:pt x="18824" y="7907"/>
                  <a:pt x="17800" y="8579"/>
                  <a:pt x="16251" y="8947"/>
                </a:cubicBezTo>
                <a:cubicBezTo>
                  <a:pt x="13125" y="9683"/>
                  <a:pt x="6874" y="9473"/>
                  <a:pt x="3747" y="10000"/>
                </a:cubicBezTo>
                <a:cubicBezTo>
                  <a:pt x="2378" y="10228"/>
                  <a:pt x="1065" y="10176"/>
                  <a:pt x="622" y="11578"/>
                </a:cubicBezTo>
                <a:cubicBezTo>
                  <a:pt x="0" y="13576"/>
                  <a:pt x="622" y="18313"/>
                  <a:pt x="622" y="20000"/>
                </a:cubicBez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Linie3"/>
          <p:cNvSpPr>
            <a:spLocks noChangeShapeType="1"/>
          </p:cNvSpPr>
          <p:nvPr/>
        </p:nvSpPr>
        <p:spPr bwMode="auto">
          <a:xfrm>
            <a:off x="1863477" y="3933056"/>
            <a:ext cx="1866900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Textbox2"/>
          <p:cNvSpPr txBox="1">
            <a:spLocks noChangeArrowheads="1"/>
          </p:cNvSpPr>
          <p:nvPr/>
        </p:nvSpPr>
        <p:spPr bwMode="auto">
          <a:xfrm>
            <a:off x="6858322" y="2710185"/>
            <a:ext cx="1793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unbesetzt</a:t>
            </a:r>
          </a:p>
        </p:txBody>
      </p:sp>
      <p:sp>
        <p:nvSpPr>
          <p:cNvPr id="42" name="Linie4"/>
          <p:cNvSpPr>
            <a:spLocks noChangeShapeType="1"/>
          </p:cNvSpPr>
          <p:nvPr/>
        </p:nvSpPr>
        <p:spPr bwMode="auto">
          <a:xfrm flipH="1">
            <a:off x="6428110" y="2997522"/>
            <a:ext cx="788987" cy="501650"/>
          </a:xfrm>
          <a:prstGeom prst="line">
            <a:avLst/>
          </a:prstGeom>
          <a:noFill/>
          <a:ln w="9525" cmpd="sng">
            <a:solidFill>
              <a:srgbClr val="0000FF"/>
            </a:solidFill>
            <a:prstDash val="sysDash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ie5"/>
          <p:cNvSpPr>
            <a:spLocks noChangeShapeType="1"/>
          </p:cNvSpPr>
          <p:nvPr/>
        </p:nvSpPr>
        <p:spPr bwMode="auto">
          <a:xfrm flipV="1">
            <a:off x="3123952" y="3499172"/>
            <a:ext cx="2327275" cy="7938"/>
          </a:xfrm>
          <a:prstGeom prst="line">
            <a:avLst/>
          </a:prstGeom>
          <a:noFill/>
          <a:ln w="19050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44" name="Textbox3"/>
          <p:cNvSpPr txBox="1">
            <a:spLocks noChangeArrowheads="1"/>
          </p:cNvSpPr>
          <p:nvPr/>
        </p:nvSpPr>
        <p:spPr bwMode="auto">
          <a:xfrm>
            <a:off x="3131840" y="3068960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FF0000"/>
                </a:solidFill>
                <a:latin typeface="Tahoma" pitchFamily="66" charset="0"/>
              </a:rPr>
              <a:t>ET, Reduktion</a:t>
            </a:r>
            <a:endParaRPr lang="de-DE" sz="1600" b="1" dirty="0">
              <a:solidFill>
                <a:srgbClr val="FF0000"/>
              </a:solidFill>
              <a:latin typeface="Tahoma" pitchFamily="66" charset="0"/>
            </a:endParaRPr>
          </a:p>
        </p:txBody>
      </p:sp>
      <p:sp>
        <p:nvSpPr>
          <p:cNvPr id="45" name="Textbox4"/>
          <p:cNvSpPr txBox="1">
            <a:spLocks noChangeArrowheads="1"/>
          </p:cNvSpPr>
          <p:nvPr/>
        </p:nvSpPr>
        <p:spPr bwMode="auto">
          <a:xfrm>
            <a:off x="572840" y="2781622"/>
            <a:ext cx="1577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Metall: Fermi-Dirac</a:t>
            </a:r>
          </a:p>
        </p:txBody>
      </p:sp>
      <p:sp>
        <p:nvSpPr>
          <p:cNvPr id="46" name="Linie5"/>
          <p:cNvSpPr>
            <a:spLocks noChangeShapeType="1"/>
          </p:cNvSpPr>
          <p:nvPr/>
        </p:nvSpPr>
        <p:spPr bwMode="auto">
          <a:xfrm flipV="1">
            <a:off x="2771800" y="4567088"/>
            <a:ext cx="2327275" cy="7938"/>
          </a:xfrm>
          <a:prstGeom prst="line">
            <a:avLst/>
          </a:prstGeom>
          <a:noFill/>
          <a:ln w="19050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47" name="Textbox3"/>
          <p:cNvSpPr txBox="1">
            <a:spLocks noChangeArrowheads="1"/>
          </p:cNvSpPr>
          <p:nvPr/>
        </p:nvSpPr>
        <p:spPr bwMode="auto">
          <a:xfrm>
            <a:off x="2699792" y="4639096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0070C0"/>
                </a:solidFill>
                <a:latin typeface="Tahoma" pitchFamily="66" charset="0"/>
              </a:rPr>
              <a:t>ET, Oxidation</a:t>
            </a:r>
            <a:endParaRPr lang="de-DE" sz="1600" b="1" dirty="0">
              <a:solidFill>
                <a:srgbClr val="0070C0"/>
              </a:solidFill>
              <a:latin typeface="Tahoma" pitchFamily="66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39552" y="1484784"/>
            <a:ext cx="532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Nichtgleichgewicht (Stromfluss): </a:t>
            </a:r>
            <a:r>
              <a:rPr lang="de-DE" dirty="0" err="1" smtClean="0"/>
              <a:t>Gerischer</a:t>
            </a:r>
            <a:r>
              <a:rPr lang="de-DE" dirty="0" smtClean="0"/>
              <a:t>-Modell:</a:t>
            </a:r>
            <a:endParaRPr lang="de-DE" dirty="0"/>
          </a:p>
        </p:txBody>
      </p:sp>
      <p:sp>
        <p:nvSpPr>
          <p:cNvPr id="50" name="Freihandform 49"/>
          <p:cNvSpPr/>
          <p:nvPr/>
        </p:nvSpPr>
        <p:spPr bwMode="auto">
          <a:xfrm>
            <a:off x="3203848" y="4365104"/>
            <a:ext cx="933450" cy="1123950"/>
          </a:xfrm>
          <a:custGeom>
            <a:avLst/>
            <a:gdLst>
              <a:gd name="connsiteX0" fmla="*/ 0 w 933450"/>
              <a:gd name="connsiteY0" fmla="*/ 0 h 1123950"/>
              <a:gd name="connsiteX1" fmla="*/ 371475 w 933450"/>
              <a:gd name="connsiteY1" fmla="*/ 123825 h 1123950"/>
              <a:gd name="connsiteX2" fmla="*/ 638175 w 933450"/>
              <a:gd name="connsiteY2" fmla="*/ 352425 h 1123950"/>
              <a:gd name="connsiteX3" fmla="*/ 847725 w 933450"/>
              <a:gd name="connsiteY3" fmla="*/ 781050 h 1123950"/>
              <a:gd name="connsiteX4" fmla="*/ 933450 w 933450"/>
              <a:gd name="connsiteY4" fmla="*/ 1123950 h 1123950"/>
              <a:gd name="connsiteX5" fmla="*/ 933450 w 933450"/>
              <a:gd name="connsiteY5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450" h="1123950">
                <a:moveTo>
                  <a:pt x="0" y="0"/>
                </a:moveTo>
                <a:cubicBezTo>
                  <a:pt x="132556" y="32544"/>
                  <a:pt x="265113" y="65088"/>
                  <a:pt x="371475" y="123825"/>
                </a:cubicBezTo>
                <a:cubicBezTo>
                  <a:pt x="477838" y="182563"/>
                  <a:pt x="558800" y="242888"/>
                  <a:pt x="638175" y="352425"/>
                </a:cubicBezTo>
                <a:cubicBezTo>
                  <a:pt x="717550" y="461962"/>
                  <a:pt x="798513" y="652463"/>
                  <a:pt x="847725" y="781050"/>
                </a:cubicBezTo>
                <a:cubicBezTo>
                  <a:pt x="896937" y="909637"/>
                  <a:pt x="933450" y="1123950"/>
                  <a:pt x="933450" y="1123950"/>
                </a:cubicBezTo>
                <a:lnTo>
                  <a:pt x="933450" y="112395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Freihandform 50"/>
          <p:cNvSpPr/>
          <p:nvPr/>
        </p:nvSpPr>
        <p:spPr bwMode="auto">
          <a:xfrm flipV="1">
            <a:off x="3203848" y="2708920"/>
            <a:ext cx="933450" cy="1123950"/>
          </a:xfrm>
          <a:custGeom>
            <a:avLst/>
            <a:gdLst>
              <a:gd name="connsiteX0" fmla="*/ 0 w 933450"/>
              <a:gd name="connsiteY0" fmla="*/ 0 h 1123950"/>
              <a:gd name="connsiteX1" fmla="*/ 371475 w 933450"/>
              <a:gd name="connsiteY1" fmla="*/ 123825 h 1123950"/>
              <a:gd name="connsiteX2" fmla="*/ 638175 w 933450"/>
              <a:gd name="connsiteY2" fmla="*/ 352425 h 1123950"/>
              <a:gd name="connsiteX3" fmla="*/ 847725 w 933450"/>
              <a:gd name="connsiteY3" fmla="*/ 781050 h 1123950"/>
              <a:gd name="connsiteX4" fmla="*/ 933450 w 933450"/>
              <a:gd name="connsiteY4" fmla="*/ 1123950 h 1123950"/>
              <a:gd name="connsiteX5" fmla="*/ 933450 w 933450"/>
              <a:gd name="connsiteY5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450" h="1123950">
                <a:moveTo>
                  <a:pt x="0" y="0"/>
                </a:moveTo>
                <a:cubicBezTo>
                  <a:pt x="132556" y="32544"/>
                  <a:pt x="265113" y="65088"/>
                  <a:pt x="371475" y="123825"/>
                </a:cubicBezTo>
                <a:cubicBezTo>
                  <a:pt x="477838" y="182563"/>
                  <a:pt x="558800" y="242888"/>
                  <a:pt x="638175" y="352425"/>
                </a:cubicBezTo>
                <a:cubicBezTo>
                  <a:pt x="717550" y="461962"/>
                  <a:pt x="798513" y="652463"/>
                  <a:pt x="847725" y="781050"/>
                </a:cubicBezTo>
                <a:cubicBezTo>
                  <a:pt x="896937" y="909637"/>
                  <a:pt x="933450" y="1123950"/>
                  <a:pt x="933450" y="1123950"/>
                </a:cubicBezTo>
                <a:lnTo>
                  <a:pt x="933450" y="112395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B1BB6-0FF4-4312-AEFD-4B349069EED6}" type="slidenum">
              <a:rPr lang="de-DE"/>
              <a:pPr/>
              <a:t>2</a:t>
            </a:fld>
            <a:endParaRPr lang="de-DE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539552" y="5084688"/>
            <a:ext cx="6953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/>
            <a:r>
              <a:rPr lang="de-DE" dirty="0"/>
              <a:t>[e] = [h] : gleiche Anzahl der Ladungsträger, n = 10</a:t>
            </a:r>
            <a:r>
              <a:rPr lang="de-DE" baseline="30000" dirty="0"/>
              <a:t>13</a:t>
            </a:r>
            <a:r>
              <a:rPr lang="de-DE" dirty="0"/>
              <a:t> .. </a:t>
            </a:r>
            <a:r>
              <a:rPr lang="de-DE" dirty="0" smtClean="0"/>
              <a:t>10</a:t>
            </a:r>
            <a:r>
              <a:rPr lang="de-DE" baseline="30000" dirty="0" smtClean="0"/>
              <a:t>19</a:t>
            </a:r>
            <a:r>
              <a:rPr lang="de-DE" dirty="0" smtClean="0"/>
              <a:t> </a:t>
            </a:r>
            <a:r>
              <a:rPr lang="de-DE" dirty="0"/>
              <a:t>cm</a:t>
            </a:r>
            <a:r>
              <a:rPr lang="de-DE" baseline="30000" dirty="0"/>
              <a:t>-3</a:t>
            </a:r>
            <a:r>
              <a:rPr lang="de-DE" dirty="0"/>
              <a:t> 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468313" y="979766"/>
            <a:ext cx="493115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/>
              <a:t>Intrinsische </a:t>
            </a:r>
            <a:r>
              <a:rPr lang="de-DE" b="1" u="sng" dirty="0" smtClean="0"/>
              <a:t>Halbleiter (reine Halbleiter):</a:t>
            </a:r>
            <a:endParaRPr lang="de-DE" b="1" u="sng" dirty="0"/>
          </a:p>
        </p:txBody>
      </p:sp>
      <p:sp>
        <p:nvSpPr>
          <p:cNvPr id="250914" name="Rectangle 34"/>
          <p:cNvSpPr>
            <a:spLocks noChangeArrowheads="1"/>
          </p:cNvSpPr>
          <p:nvPr/>
        </p:nvSpPr>
        <p:spPr bwMode="auto">
          <a:xfrm>
            <a:off x="539750" y="1484313"/>
            <a:ext cx="7483074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Thermische Energie der Elektronen: 0.025 eV bei 25°C</a:t>
            </a:r>
          </a:p>
          <a:p>
            <a:pPr marL="342900" indent="-342900"/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einige wenige Elektronen springen aus dem Valenzband in das leere </a:t>
            </a:r>
          </a:p>
          <a:p>
            <a:pPr marL="342900" indent="-342900"/>
            <a:r>
              <a:rPr lang="de-DE" dirty="0"/>
              <a:t>Leitungsband: </a:t>
            </a:r>
            <a:endParaRPr lang="de-DE" dirty="0" smtClean="0"/>
          </a:p>
          <a:p>
            <a:pPr marL="342900" indent="-342900"/>
            <a:r>
              <a:rPr lang="de-DE" dirty="0" smtClean="0"/>
              <a:t>Elektronenleitung im Leitungsband (</a:t>
            </a:r>
            <a:r>
              <a:rPr lang="de-DE" dirty="0" err="1" smtClean="0"/>
              <a:t>i</a:t>
            </a:r>
            <a:r>
              <a:rPr lang="de-DE" baseline="-25000" dirty="0" err="1" smtClean="0"/>
              <a:t>e</a:t>
            </a:r>
            <a:r>
              <a:rPr lang="de-DE" dirty="0" smtClean="0"/>
              <a:t>)</a:t>
            </a:r>
          </a:p>
          <a:p>
            <a:pPr marL="342900" indent="-342900"/>
            <a:r>
              <a:rPr lang="de-DE" dirty="0" smtClean="0"/>
              <a:t>und</a:t>
            </a:r>
          </a:p>
          <a:p>
            <a:pPr marL="342900" indent="-342900"/>
            <a:r>
              <a:rPr lang="de-DE" dirty="0" err="1" smtClean="0"/>
              <a:t>Löcherleitung</a:t>
            </a:r>
            <a:r>
              <a:rPr lang="de-DE" dirty="0" smtClean="0"/>
              <a:t> im Valenzband (</a:t>
            </a:r>
            <a:r>
              <a:rPr lang="de-DE" dirty="0" err="1" smtClean="0"/>
              <a:t>i</a:t>
            </a:r>
            <a:r>
              <a:rPr lang="de-DE" baseline="-25000" dirty="0" err="1" smtClean="0"/>
              <a:t>p</a:t>
            </a:r>
            <a:r>
              <a:rPr lang="de-DE" dirty="0" smtClean="0"/>
              <a:t>)</a:t>
            </a:r>
          </a:p>
          <a:p>
            <a:pPr marL="342900" indent="-342900"/>
            <a:r>
              <a:rPr lang="de-DE" dirty="0" smtClean="0">
                <a:sym typeface="Wingdings" pitchFamily="2" charset="2"/>
              </a:rPr>
              <a:t> i = </a:t>
            </a:r>
            <a:r>
              <a:rPr lang="de-DE" dirty="0" err="1" smtClean="0"/>
              <a:t>i</a:t>
            </a:r>
            <a:r>
              <a:rPr lang="de-DE" baseline="-25000" dirty="0" err="1" smtClean="0"/>
              <a:t>e</a:t>
            </a:r>
            <a:r>
              <a:rPr lang="de-DE" dirty="0" smtClean="0"/>
              <a:t> – </a:t>
            </a:r>
            <a:r>
              <a:rPr lang="de-DE" dirty="0" err="1" smtClean="0"/>
              <a:t>i</a:t>
            </a:r>
            <a:r>
              <a:rPr lang="de-DE" baseline="-25000" dirty="0" err="1" smtClean="0"/>
              <a:t>p</a:t>
            </a:r>
            <a:r>
              <a:rPr lang="de-DE" baseline="-25000" dirty="0" smtClean="0"/>
              <a:t>  </a:t>
            </a:r>
            <a:r>
              <a:rPr lang="de-DE" dirty="0"/>
              <a:t> </a:t>
            </a:r>
            <a:r>
              <a:rPr lang="de-DE" dirty="0" smtClean="0"/>
              <a:t>(analog zur Ionenleitung im Elektrolyten!)</a:t>
            </a:r>
            <a:endParaRPr lang="de-DE" dirty="0"/>
          </a:p>
        </p:txBody>
      </p:sp>
      <p:sp>
        <p:nvSpPr>
          <p:cNvPr id="250926" name="Rectangle 46"/>
          <p:cNvSpPr>
            <a:spLocks noChangeArrowheads="1"/>
          </p:cNvSpPr>
          <p:nvPr/>
        </p:nvSpPr>
        <p:spPr bwMode="auto">
          <a:xfrm>
            <a:off x="539750" y="4581128"/>
            <a:ext cx="1392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Ionisierung:</a:t>
            </a:r>
          </a:p>
        </p:txBody>
      </p:sp>
      <p:sp>
        <p:nvSpPr>
          <p:cNvPr id="250928" name="Rectangle 4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50927" name="Object 47"/>
          <p:cNvGraphicFramePr>
            <a:graphicFrameLocks noChangeAspect="1"/>
          </p:cNvGraphicFramePr>
          <p:nvPr/>
        </p:nvGraphicFramePr>
        <p:xfrm>
          <a:off x="2051050" y="4581128"/>
          <a:ext cx="2016125" cy="349250"/>
        </p:xfrm>
        <a:graphic>
          <a:graphicData uri="http://schemas.openxmlformats.org/presentationml/2006/ole">
            <p:oleObj spid="_x0000_s250927" name="Formel" r:id="rId3" imgW="1536033" imgH="266584" progId="Equation.3">
              <p:embed/>
            </p:oleObj>
          </a:graphicData>
        </a:graphic>
      </p:graphicFrame>
      <p:sp>
        <p:nvSpPr>
          <p:cNvPr id="250930" name="Rectangle 5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9" name="Rectangle 51"/>
          <p:cNvSpPr>
            <a:spLocks noChangeArrowheads="1"/>
          </p:cNvSpPr>
          <p:nvPr/>
        </p:nvSpPr>
        <p:spPr bwMode="auto">
          <a:xfrm>
            <a:off x="683568" y="5661248"/>
            <a:ext cx="59766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sym typeface="Wingdings" pitchFamily="2" charset="2"/>
              </a:rPr>
              <a:t>„intrinsische“ = eigenleitende Halbleiter ohne Störstellen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4499992" y="4581128"/>
            <a:ext cx="3743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 </a:t>
            </a:r>
            <a:r>
              <a:rPr lang="de-DE" dirty="0" smtClean="0"/>
              <a:t>Löcher / </a:t>
            </a:r>
            <a:r>
              <a:rPr lang="de-DE" dirty="0" err="1" smtClean="0"/>
              <a:t>holes</a:t>
            </a:r>
            <a:r>
              <a:rPr lang="de-DE" dirty="0" smtClean="0"/>
              <a:t> / Defektelektronen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B1BB6-0FF4-4312-AEFD-4B349069EED6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468313" y="981075"/>
            <a:ext cx="2832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Intrinsische Halbleiter:</a:t>
            </a:r>
          </a:p>
        </p:txBody>
      </p:sp>
      <p:sp>
        <p:nvSpPr>
          <p:cNvPr id="250914" name="Rectangle 34"/>
          <p:cNvSpPr>
            <a:spLocks noChangeArrowheads="1"/>
          </p:cNvSpPr>
          <p:nvPr/>
        </p:nvSpPr>
        <p:spPr bwMode="auto">
          <a:xfrm>
            <a:off x="539751" y="1484313"/>
            <a:ext cx="792068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dirty="0" smtClean="0"/>
              <a:t>Generell gilt folgende Beziehung für die Konzentrationen der freien Ladungsträger im Halbleiter:</a:t>
            </a:r>
            <a:endParaRPr lang="de-DE" dirty="0"/>
          </a:p>
        </p:txBody>
      </p:sp>
      <p:graphicFrame>
        <p:nvGraphicFramePr>
          <p:cNvPr id="250915" name="Object 35"/>
          <p:cNvGraphicFramePr>
            <a:graphicFrameLocks noChangeAspect="1"/>
          </p:cNvGraphicFramePr>
          <p:nvPr/>
        </p:nvGraphicFramePr>
        <p:xfrm>
          <a:off x="1907704" y="2204864"/>
          <a:ext cx="3757613" cy="938212"/>
        </p:xfrm>
        <a:graphic>
          <a:graphicData uri="http://schemas.openxmlformats.org/presentationml/2006/ole">
            <p:oleObj spid="_x0000_s256002" name="Formel" r:id="rId3" imgW="1930320" imgH="482400" progId="Equation.3">
              <p:embed/>
            </p:oleObj>
          </a:graphicData>
        </a:graphic>
      </p:graphicFrame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539553" y="4290606"/>
            <a:ext cx="8352928" cy="646331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exponentielles </a:t>
            </a:r>
            <a:r>
              <a:rPr lang="de-DE" b="1" dirty="0">
                <a:sym typeface="Wingdings" pitchFamily="2" charset="2"/>
              </a:rPr>
              <a:t>Anwachsen</a:t>
            </a:r>
            <a:r>
              <a:rPr lang="de-DE" dirty="0">
                <a:sym typeface="Wingdings" pitchFamily="2" charset="2"/>
              </a:rPr>
              <a:t> der Leitfähigkeit </a:t>
            </a:r>
            <a:r>
              <a:rPr lang="de-DE" dirty="0" smtClean="0">
                <a:sym typeface="Wingdings" pitchFamily="2" charset="2"/>
              </a:rPr>
              <a:t>eines Halbleiters mit </a:t>
            </a:r>
            <a:r>
              <a:rPr lang="de-DE" dirty="0">
                <a:sym typeface="Wingdings" pitchFamily="2" charset="2"/>
              </a:rPr>
              <a:t>der Temperatur </a:t>
            </a:r>
            <a:r>
              <a:rPr lang="de-DE" dirty="0" smtClean="0">
                <a:sym typeface="Wingdings" pitchFamily="2" charset="2"/>
              </a:rPr>
              <a:t>(</a:t>
            </a:r>
            <a:r>
              <a:rPr lang="de-DE" dirty="0">
                <a:sym typeface="Wingdings" pitchFamily="2" charset="2"/>
              </a:rPr>
              <a:t>Metalle: Leitfähigkeit </a:t>
            </a:r>
            <a:r>
              <a:rPr lang="de-DE" b="1" dirty="0">
                <a:sym typeface="Wingdings" pitchFamily="2" charset="2"/>
              </a:rPr>
              <a:t>sinkt</a:t>
            </a:r>
            <a:r>
              <a:rPr lang="de-DE" dirty="0">
                <a:sym typeface="Wingdings" pitchFamily="2" charset="2"/>
              </a:rPr>
              <a:t>!)</a:t>
            </a:r>
          </a:p>
        </p:txBody>
      </p:sp>
      <p:sp>
        <p:nvSpPr>
          <p:cNvPr id="250928" name="Rectangle 4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930" name="Rectangle 5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931" name="Rectangle 51"/>
          <p:cNvSpPr>
            <a:spLocks noChangeArrowheads="1"/>
          </p:cNvSpPr>
          <p:nvPr/>
        </p:nvSpPr>
        <p:spPr bwMode="auto">
          <a:xfrm>
            <a:off x="539552" y="5085184"/>
            <a:ext cx="59766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MWG des Gleichgewichtes Ionisierung/Rekombination </a:t>
            </a:r>
            <a:endParaRPr lang="de-DE" dirty="0"/>
          </a:p>
        </p:txBody>
      </p:sp>
      <p:graphicFrame>
        <p:nvGraphicFramePr>
          <p:cNvPr id="256005" name="Object 35"/>
          <p:cNvGraphicFramePr>
            <a:graphicFrameLocks noChangeAspect="1"/>
          </p:cNvGraphicFramePr>
          <p:nvPr/>
        </p:nvGraphicFramePr>
        <p:xfrm>
          <a:off x="899592" y="3140968"/>
          <a:ext cx="1828800" cy="468312"/>
        </p:xfrm>
        <a:graphic>
          <a:graphicData uri="http://schemas.openxmlformats.org/presentationml/2006/ole">
            <p:oleObj spid="_x0000_s256005" name="Formel" r:id="rId4" imgW="939600" imgH="241200" progId="Equation.3">
              <p:embed/>
            </p:oleObj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2915816" y="3140968"/>
            <a:ext cx="376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Energetische Breite der Bandlücke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899592" y="3717032"/>
            <a:ext cx="569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r>
              <a:rPr lang="de-DE" baseline="-25000" dirty="0" smtClean="0"/>
              <a:t>L,V</a:t>
            </a:r>
            <a:r>
              <a:rPr lang="de-DE" dirty="0" smtClean="0"/>
              <a:t> = effektive Zustandsdichten, bei Si ca. 10</a:t>
            </a:r>
            <a:r>
              <a:rPr lang="de-DE" baseline="30000" dirty="0" smtClean="0"/>
              <a:t>19</a:t>
            </a:r>
            <a:r>
              <a:rPr lang="de-DE" dirty="0" smtClean="0"/>
              <a:t> cm</a:t>
            </a:r>
            <a:r>
              <a:rPr lang="de-DE" baseline="30000" dirty="0" smtClean="0"/>
              <a:t>-3</a:t>
            </a:r>
            <a:endParaRPr lang="de-DE" baseline="30000" dirty="0"/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6516216" y="5085184"/>
          <a:ext cx="2016125" cy="349250"/>
        </p:xfrm>
        <a:graphic>
          <a:graphicData uri="http://schemas.openxmlformats.org/presentationml/2006/ole">
            <p:oleObj spid="_x0000_s256006" name="Formel" r:id="rId5" imgW="1536033" imgH="266584" progId="Equation.3">
              <p:embed/>
            </p:oleObj>
          </a:graphicData>
        </a:graphic>
      </p:graphicFrame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9552" y="5661248"/>
            <a:ext cx="59766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Analogie zum pH-Gleichgewicht im wässriger Lösung!</a:t>
            </a:r>
            <a:endParaRPr lang="de-DE" dirty="0"/>
          </a:p>
        </p:txBody>
      </p:sp>
      <p:graphicFrame>
        <p:nvGraphicFramePr>
          <p:cNvPr id="256007" name="Object 7"/>
          <p:cNvGraphicFramePr>
            <a:graphicFrameLocks noChangeAspect="1"/>
          </p:cNvGraphicFramePr>
          <p:nvPr/>
        </p:nvGraphicFramePr>
        <p:xfrm>
          <a:off x="6516217" y="5643698"/>
          <a:ext cx="1982340" cy="377589"/>
        </p:xfrm>
        <a:graphic>
          <a:graphicData uri="http://schemas.openxmlformats.org/presentationml/2006/ole">
            <p:oleObj spid="_x0000_s256007" name="Formel" r:id="rId6" imgW="1193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B1BB6-0FF4-4312-AEFD-4B349069EED6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468313" y="979766"/>
            <a:ext cx="77043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/>
              <a:t>Intrinsische </a:t>
            </a:r>
            <a:r>
              <a:rPr lang="de-DE" b="1" u="sng" dirty="0" smtClean="0"/>
              <a:t>Halbleiter: Zustandsdichte (</a:t>
            </a:r>
            <a:r>
              <a:rPr lang="de-DE" b="1" u="sng" dirty="0" err="1" smtClean="0"/>
              <a:t>Density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States, </a:t>
            </a:r>
            <a:r>
              <a:rPr lang="de-DE" b="1" u="sng" dirty="0" err="1" smtClean="0"/>
              <a:t>DoS</a:t>
            </a:r>
            <a:r>
              <a:rPr lang="de-DE" b="1" u="sng" dirty="0" smtClean="0"/>
              <a:t>) :</a:t>
            </a:r>
            <a:endParaRPr lang="de-DE" b="1" u="sng" dirty="0"/>
          </a:p>
        </p:txBody>
      </p:sp>
      <p:sp>
        <p:nvSpPr>
          <p:cNvPr id="250928" name="Rectangle 4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930" name="Rectangle 5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67544" y="5733256"/>
            <a:ext cx="1851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Fermi-Verteilung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292080" y="1700808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conduction</a:t>
            </a:r>
            <a:r>
              <a:rPr lang="de-DE" dirty="0" smtClean="0"/>
              <a:t> band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5436096" y="4869160"/>
            <a:ext cx="152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valence</a:t>
            </a:r>
            <a:r>
              <a:rPr lang="de-DE" dirty="0" smtClean="0"/>
              <a:t> band</a:t>
            </a:r>
            <a:endParaRPr lang="de-DE" dirty="0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6876256" y="5899338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Cepheiden</a:t>
            </a:r>
            <a:endParaRPr lang="de-DE" sz="1000" dirty="0"/>
          </a:p>
        </p:txBody>
      </p:sp>
      <p:pic>
        <p:nvPicPr>
          <p:cNvPr id="33" name="Grafik 32" descr="500px-Density_of_states_in_intrinsic_Semiconductor_D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84784"/>
            <a:ext cx="4762500" cy="4076700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5436096" y="285293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Fermikante</a:t>
            </a:r>
            <a:r>
              <a:rPr lang="de-DE" dirty="0" smtClean="0"/>
              <a:t> liegt in der Mitte zwischen Leitfähigkeits- und Valenzband</a:t>
            </a:r>
            <a:endParaRPr lang="de-DE" dirty="0"/>
          </a:p>
        </p:txBody>
      </p:sp>
      <p:cxnSp>
        <p:nvCxnSpPr>
          <p:cNvPr id="36" name="Gerade Verbindung mit Pfeil 35"/>
          <p:cNvCxnSpPr/>
          <p:nvPr/>
        </p:nvCxnSpPr>
        <p:spPr bwMode="auto">
          <a:xfrm flipH="1">
            <a:off x="3131840" y="3284984"/>
            <a:ext cx="2160240" cy="432048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6030164" y="2132856"/>
          <a:ext cx="2142236" cy="504056"/>
        </p:xfrm>
        <a:graphic>
          <a:graphicData uri="http://schemas.openxmlformats.org/presentationml/2006/ole">
            <p:oleObj spid="_x0000_s270344" name="Formel" r:id="rId4" imgW="1130040" imgH="266400" progId="Equation.3">
              <p:embed/>
            </p:oleObj>
          </a:graphicData>
        </a:graphic>
      </p:graphicFrame>
      <p:graphicFrame>
        <p:nvGraphicFramePr>
          <p:cNvPr id="270346" name="Object 10"/>
          <p:cNvGraphicFramePr>
            <a:graphicFrameLocks noChangeAspect="1"/>
          </p:cNvGraphicFramePr>
          <p:nvPr/>
        </p:nvGraphicFramePr>
        <p:xfrm>
          <a:off x="6228184" y="5229200"/>
          <a:ext cx="2141538" cy="503237"/>
        </p:xfrm>
        <a:graphic>
          <a:graphicData uri="http://schemas.openxmlformats.org/presentationml/2006/ole">
            <p:oleObj spid="_x0000_s270346" name="Formel" r:id="rId5" imgW="1130040" imgH="266400" progId="Equation.3">
              <p:embed/>
            </p:oleObj>
          </a:graphicData>
        </a:graphic>
      </p:graphicFrame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70347" name="Object 11"/>
          <p:cNvGraphicFramePr>
            <a:graphicFrameLocks noChangeAspect="1"/>
          </p:cNvGraphicFramePr>
          <p:nvPr/>
        </p:nvGraphicFramePr>
        <p:xfrm>
          <a:off x="6588224" y="3789040"/>
          <a:ext cx="1656184" cy="714775"/>
        </p:xfrm>
        <a:graphic>
          <a:graphicData uri="http://schemas.openxmlformats.org/presentationml/2006/ole">
            <p:oleObj spid="_x0000_s270347" name="Formel" r:id="rId6" imgW="90130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8DF92-3D7E-4FBA-B781-56E9C86E00C4}" type="slidenum">
              <a:rPr lang="de-DE"/>
              <a:pPr/>
              <a:t>5</a:t>
            </a:fld>
            <a:endParaRPr lang="de-DE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468313" y="981075"/>
            <a:ext cx="5487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Dotierungshalbleiter: (extrinsische Halbleiter)</a:t>
            </a:r>
          </a:p>
        </p:txBody>
      </p:sp>
      <p:sp>
        <p:nvSpPr>
          <p:cNvPr id="251921" name="Rectangle 1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592138" y="1427163"/>
            <a:ext cx="820032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In Si</a:t>
            </a:r>
            <a:r>
              <a:rPr lang="de-DE" dirty="0"/>
              <a:t>: </a:t>
            </a:r>
            <a:r>
              <a:rPr lang="de-DE" dirty="0" smtClean="0"/>
              <a:t>Dotierung mit As, </a:t>
            </a:r>
            <a:r>
              <a:rPr lang="de-DE" dirty="0" err="1" smtClean="0"/>
              <a:t>Sb</a:t>
            </a:r>
            <a:r>
              <a:rPr lang="de-DE" dirty="0" smtClean="0"/>
              <a:t>, P </a:t>
            </a:r>
            <a:r>
              <a:rPr lang="de-DE" dirty="0"/>
              <a:t>(5-wertig): verhält sich wie ein </a:t>
            </a:r>
            <a:r>
              <a:rPr lang="de-DE" dirty="0" err="1"/>
              <a:t>Elektronendonor</a:t>
            </a:r>
            <a:endParaRPr lang="de-DE" dirty="0"/>
          </a:p>
        </p:txBody>
      </p:sp>
      <p:sp>
        <p:nvSpPr>
          <p:cNvPr id="251926" name="Rectangle 22"/>
          <p:cNvSpPr>
            <a:spLocks noChangeArrowheads="1"/>
          </p:cNvSpPr>
          <p:nvPr/>
        </p:nvSpPr>
        <p:spPr bwMode="auto">
          <a:xfrm>
            <a:off x="611188" y="1916113"/>
            <a:ext cx="7842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/>
              <a:t>Konzentration: 1 ppm </a:t>
            </a:r>
            <a:r>
              <a:rPr lang="de-DE">
                <a:sym typeface="Wingdings" pitchFamily="2" charset="2"/>
              </a:rPr>
              <a:t></a:t>
            </a:r>
            <a:r>
              <a:rPr lang="de-DE"/>
              <a:t> n</a:t>
            </a:r>
            <a:r>
              <a:rPr lang="de-DE" baseline="-25000">
                <a:sym typeface="Wingdings" pitchFamily="2" charset="2"/>
              </a:rPr>
              <a:t>D</a:t>
            </a:r>
            <a:r>
              <a:rPr lang="de-DE">
                <a:sym typeface="Wingdings" pitchFamily="2" charset="2"/>
              </a:rPr>
              <a:t> = 5·10</a:t>
            </a:r>
            <a:r>
              <a:rPr lang="de-DE" baseline="30000">
                <a:sym typeface="Wingdings" pitchFamily="2" charset="2"/>
              </a:rPr>
              <a:t>16</a:t>
            </a:r>
            <a:r>
              <a:rPr lang="de-DE">
                <a:sym typeface="Wingdings" pitchFamily="2" charset="2"/>
              </a:rPr>
              <a:t> cm</a:t>
            </a:r>
            <a:r>
              <a:rPr lang="de-DE" baseline="30000">
                <a:sym typeface="Wingdings" pitchFamily="2" charset="2"/>
              </a:rPr>
              <a:t>-3</a:t>
            </a:r>
            <a:r>
              <a:rPr lang="de-DE">
                <a:sym typeface="Wingdings" pitchFamily="2" charset="2"/>
              </a:rPr>
              <a:t> (=Dichte der Leitungselektronen)</a:t>
            </a:r>
          </a:p>
        </p:txBody>
      </p:sp>
      <p:sp>
        <p:nvSpPr>
          <p:cNvPr id="251928" name="Rectangle 24"/>
          <p:cNvSpPr>
            <a:spLocks noChangeArrowheads="1"/>
          </p:cNvSpPr>
          <p:nvPr/>
        </p:nvSpPr>
        <p:spPr bwMode="auto">
          <a:xfrm>
            <a:off x="595238" y="2492375"/>
            <a:ext cx="4768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Dichte der Löcher folgt dann aus dem MWG: </a:t>
            </a:r>
          </a:p>
        </p:txBody>
      </p:sp>
      <p:sp>
        <p:nvSpPr>
          <p:cNvPr id="251929" name="Rectangle 25"/>
          <p:cNvSpPr>
            <a:spLocks noChangeArrowheads="1"/>
          </p:cNvSpPr>
          <p:nvPr/>
        </p:nvSpPr>
        <p:spPr bwMode="auto">
          <a:xfrm>
            <a:off x="1116013" y="2922866"/>
            <a:ext cx="377924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p = n</a:t>
            </a:r>
            <a:r>
              <a:rPr lang="de-DE" baseline="-30000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i</a:t>
            </a:r>
            <a:r>
              <a:rPr lang="de-DE" baseline="30000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2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/</a:t>
            </a:r>
            <a:r>
              <a:rPr lang="de-DE" dirty="0" err="1" smtClean="0">
                <a:latin typeface="Arial" pitchFamily="34" charset="0"/>
                <a:ea typeface="Times New Roman" pitchFamily="18" charset="0"/>
                <a:cs typeface="TimesNewRoman,Italic" charset="0"/>
              </a:rPr>
              <a:t>n</a:t>
            </a:r>
            <a:r>
              <a:rPr lang="de-DE" baseline="-30000" dirty="0" err="1" smtClean="0">
                <a:latin typeface="Arial" pitchFamily="34" charset="0"/>
                <a:ea typeface="Times New Roman" pitchFamily="18" charset="0"/>
                <a:cs typeface="TimesNewRoman,Italic" charset="0"/>
              </a:rPr>
              <a:t>D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 </a:t>
            </a: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&lt;&lt; </a:t>
            </a:r>
            <a:r>
              <a:rPr lang="de-DE" dirty="0" err="1">
                <a:latin typeface="Arial" pitchFamily="34" charset="0"/>
                <a:ea typeface="Times New Roman" pitchFamily="18" charset="0"/>
                <a:cs typeface="TimesNewRoman,Italic" charset="0"/>
              </a:rPr>
              <a:t>n</a:t>
            </a:r>
            <a:r>
              <a:rPr lang="de-DE" baseline="-30000" dirty="0" err="1">
                <a:latin typeface="Arial" pitchFamily="34" charset="0"/>
                <a:ea typeface="Times New Roman" pitchFamily="18" charset="0"/>
                <a:cs typeface="TimesNewRoman,Italic" charset="0"/>
              </a:rPr>
              <a:t>D</a:t>
            </a: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 </a:t>
            </a:r>
            <a:r>
              <a:rPr lang="de-DE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</a:t>
            </a:r>
            <a:r>
              <a:rPr lang="de-DE" dirty="0">
                <a:ea typeface="Times New Roman" pitchFamily="18" charset="0"/>
                <a:cs typeface="TimesNewRoman,Italic" charset="0"/>
              </a:rPr>
              <a:t> hier: 4·10</a:t>
            </a:r>
            <a:r>
              <a:rPr lang="de-DE" baseline="300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3</a:t>
            </a:r>
            <a:r>
              <a:rPr lang="de-DE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 cm</a:t>
            </a:r>
            <a:r>
              <a:rPr lang="de-DE" baseline="300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-3</a:t>
            </a:r>
            <a:r>
              <a:rPr lang="de-DE" sz="11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 </a:t>
            </a:r>
            <a:endParaRPr lang="de-DE" dirty="0">
              <a:latin typeface="TimesNewRoman,Italic" charset="0"/>
              <a:ea typeface="Times New Roman" pitchFamily="18" charset="0"/>
              <a:cs typeface="TimesNewRoman,Italic" charset="0"/>
              <a:sym typeface="Wingdings" pitchFamily="2" charset="2"/>
            </a:endParaRPr>
          </a:p>
        </p:txBody>
      </p: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592138" y="3516313"/>
            <a:ext cx="78152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Elektronen sind in der überwältigenden Mehrheit: „</a:t>
            </a:r>
            <a:r>
              <a:rPr lang="de-DE" dirty="0">
                <a:solidFill>
                  <a:srgbClr val="FF0000"/>
                </a:solidFill>
              </a:rPr>
              <a:t>Majoritätsladungsträger</a:t>
            </a:r>
            <a:r>
              <a:rPr lang="de-DE" dirty="0"/>
              <a:t>“</a:t>
            </a:r>
          </a:p>
        </p:txBody>
      </p: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663575" y="3948113"/>
            <a:ext cx="18637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 „n-Dotierung“</a:t>
            </a:r>
            <a:endParaRPr lang="de-DE"/>
          </a:p>
        </p:txBody>
      </p:sp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684213" y="4508500"/>
            <a:ext cx="51974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Die Löcher sind hier die „</a:t>
            </a:r>
            <a:r>
              <a:rPr lang="de-DE" dirty="0">
                <a:solidFill>
                  <a:srgbClr val="FF0000"/>
                </a:solidFill>
              </a:rPr>
              <a:t>Minoritätsladungsträger</a:t>
            </a:r>
            <a:r>
              <a:rPr lang="de-DE" dirty="0"/>
              <a:t>“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39552" y="5301208"/>
            <a:ext cx="8276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Analogie: Wasser plus </a:t>
            </a:r>
            <a:r>
              <a:rPr lang="de-DE" dirty="0" err="1" smtClean="0">
                <a:solidFill>
                  <a:srgbClr val="0070C0"/>
                </a:solidFill>
              </a:rPr>
              <a:t>NaOH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 OH</a:t>
            </a:r>
            <a:r>
              <a:rPr lang="de-DE" baseline="30000" dirty="0" smtClean="0">
                <a:solidFill>
                  <a:srgbClr val="0070C0"/>
                </a:solidFill>
                <a:sym typeface="Wingdings" pitchFamily="2" charset="2"/>
              </a:rPr>
              <a:t>-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 ist Majoritätsladungsträger, H</a:t>
            </a:r>
            <a:r>
              <a:rPr lang="de-DE" baseline="30000" dirty="0" smtClean="0">
                <a:solidFill>
                  <a:srgbClr val="0070C0"/>
                </a:solidFill>
                <a:sym typeface="Wingdings" pitchFamily="2" charset="2"/>
              </a:rPr>
              <a:t>+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 ist Minorität</a:t>
            </a:r>
            <a:endParaRPr lang="de-D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B1BB6-0FF4-4312-AEFD-4B349069EED6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395536" y="908720"/>
            <a:ext cx="168347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n-Halbleiter</a:t>
            </a:r>
            <a:r>
              <a:rPr lang="de-DE" b="1" u="sng" dirty="0"/>
              <a:t>:</a:t>
            </a:r>
          </a:p>
        </p:txBody>
      </p:sp>
      <p:sp>
        <p:nvSpPr>
          <p:cNvPr id="250928" name="Rectangle 4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930" name="Rectangle 5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7" name="Grafik 26" descr="1024px-SemiconductorN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6624736" cy="4968552"/>
          </a:xfrm>
          <a:prstGeom prst="rect">
            <a:avLst/>
          </a:prstGeom>
        </p:spPr>
      </p:pic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7020272" y="5877272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stefan</a:t>
            </a:r>
            <a:endParaRPr lang="de-D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B1BB6-0FF4-4312-AEFD-4B349069EED6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395536" y="908720"/>
            <a:ext cx="64988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b="1" u="sng" dirty="0" smtClean="0"/>
              <a:t>n-Halbleiter: </a:t>
            </a:r>
            <a:r>
              <a:rPr lang="de-DE" b="1" u="sng" dirty="0" smtClean="0"/>
              <a:t>Zustandsdichte (</a:t>
            </a:r>
            <a:r>
              <a:rPr lang="de-DE" b="1" u="sng" dirty="0" err="1" smtClean="0"/>
              <a:t>Density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States, </a:t>
            </a:r>
            <a:r>
              <a:rPr lang="de-DE" b="1" u="sng" dirty="0" err="1" smtClean="0"/>
              <a:t>DoS</a:t>
            </a:r>
            <a:r>
              <a:rPr lang="de-DE" b="1" u="sng" dirty="0" smtClean="0"/>
              <a:t>)</a:t>
            </a:r>
            <a:r>
              <a:rPr lang="de-DE" b="1" u="sng" dirty="0" smtClean="0"/>
              <a:t>:</a:t>
            </a:r>
            <a:endParaRPr lang="de-DE" b="1" u="sng" dirty="0"/>
          </a:p>
        </p:txBody>
      </p:sp>
      <p:sp>
        <p:nvSpPr>
          <p:cNvPr id="250928" name="Rectangle 4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0930" name="Rectangle 5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7020272" y="5877272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Cepheiden</a:t>
            </a:r>
            <a:endParaRPr lang="de-DE" sz="1000" dirty="0"/>
          </a:p>
        </p:txBody>
      </p:sp>
      <p:pic>
        <p:nvPicPr>
          <p:cNvPr id="17" name="Grafik 16" descr="500px-Density_of_states_in_n-doped_Semiconductor_D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4762500" cy="4076700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5724128" y="270892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Fermikante</a:t>
            </a:r>
            <a:r>
              <a:rPr lang="de-DE" dirty="0" smtClean="0"/>
              <a:t> rückt in Richtung Leitfähigkeitsband</a:t>
            </a:r>
            <a:endParaRPr lang="de-DE" dirty="0"/>
          </a:p>
        </p:txBody>
      </p:sp>
      <p:cxnSp>
        <p:nvCxnSpPr>
          <p:cNvPr id="19" name="Gerade Verbindung mit Pfeil 18"/>
          <p:cNvCxnSpPr>
            <a:stCxn id="18" idx="1"/>
          </p:cNvCxnSpPr>
          <p:nvPr/>
        </p:nvCxnSpPr>
        <p:spPr bwMode="auto">
          <a:xfrm flipH="1">
            <a:off x="3275856" y="3032086"/>
            <a:ext cx="2448272" cy="18089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71361" name="Object 1"/>
          <p:cNvGraphicFramePr>
            <a:graphicFrameLocks noChangeAspect="1"/>
          </p:cNvGraphicFramePr>
          <p:nvPr/>
        </p:nvGraphicFramePr>
        <p:xfrm>
          <a:off x="5856288" y="3500438"/>
          <a:ext cx="1679575" cy="714375"/>
        </p:xfrm>
        <a:graphic>
          <a:graphicData uri="http://schemas.openxmlformats.org/presentationml/2006/ole">
            <p:oleObj spid="_x0000_s271361" name="Formel" r:id="rId4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8DF92-3D7E-4FBA-B781-56E9C86E00C4}" type="slidenum">
              <a:rPr lang="de-DE"/>
              <a:pPr/>
              <a:t>8</a:t>
            </a:fld>
            <a:endParaRPr lang="de-DE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468313" y="981075"/>
            <a:ext cx="5487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/>
              <a:t>Dotierungshalbleiter: (extrinsische Halbleiter)</a:t>
            </a:r>
          </a:p>
        </p:txBody>
      </p:sp>
      <p:sp>
        <p:nvSpPr>
          <p:cNvPr id="251921" name="Rectangle 1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592138" y="1427163"/>
            <a:ext cx="69965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In Si</a:t>
            </a:r>
            <a:r>
              <a:rPr lang="de-DE" dirty="0" smtClean="0"/>
              <a:t>: </a:t>
            </a:r>
            <a:r>
              <a:rPr lang="de-DE" dirty="0" err="1" smtClean="0"/>
              <a:t>Ga</a:t>
            </a:r>
            <a:r>
              <a:rPr lang="de-DE" dirty="0" smtClean="0"/>
              <a:t>, Al, B</a:t>
            </a:r>
            <a:r>
              <a:rPr lang="de-DE" dirty="0" smtClean="0"/>
              <a:t> (3-wertig): verhält sich wie ein Elektronenakzeptor</a:t>
            </a:r>
            <a:endParaRPr lang="de-DE" dirty="0"/>
          </a:p>
        </p:txBody>
      </p:sp>
      <p:sp>
        <p:nvSpPr>
          <p:cNvPr id="251926" name="Rectangle 22"/>
          <p:cNvSpPr>
            <a:spLocks noChangeArrowheads="1"/>
          </p:cNvSpPr>
          <p:nvPr/>
        </p:nvSpPr>
        <p:spPr bwMode="auto">
          <a:xfrm>
            <a:off x="611188" y="1914803"/>
            <a:ext cx="66556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Konzentration: 1 ppm </a:t>
            </a: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</a:t>
            </a:r>
            <a:r>
              <a:rPr lang="de-DE" dirty="0" err="1"/>
              <a:t>n</a:t>
            </a:r>
            <a:r>
              <a:rPr lang="de-DE" baseline="-25000" dirty="0" err="1">
                <a:sym typeface="Wingdings" pitchFamily="2" charset="2"/>
              </a:rPr>
              <a:t>D</a:t>
            </a:r>
            <a:r>
              <a:rPr lang="de-DE" dirty="0">
                <a:sym typeface="Wingdings" pitchFamily="2" charset="2"/>
              </a:rPr>
              <a:t> = 5·10</a:t>
            </a:r>
            <a:r>
              <a:rPr lang="de-DE" baseline="30000" dirty="0">
                <a:sym typeface="Wingdings" pitchFamily="2" charset="2"/>
              </a:rPr>
              <a:t>16</a:t>
            </a:r>
            <a:r>
              <a:rPr lang="de-DE" dirty="0">
                <a:sym typeface="Wingdings" pitchFamily="2" charset="2"/>
              </a:rPr>
              <a:t> cm</a:t>
            </a:r>
            <a:r>
              <a:rPr lang="de-DE" baseline="30000" dirty="0">
                <a:sym typeface="Wingdings" pitchFamily="2" charset="2"/>
              </a:rPr>
              <a:t>-3</a:t>
            </a:r>
            <a:r>
              <a:rPr lang="de-DE" dirty="0">
                <a:sym typeface="Wingdings" pitchFamily="2" charset="2"/>
              </a:rPr>
              <a:t> (=Dichte der </a:t>
            </a:r>
            <a:r>
              <a:rPr lang="de-DE" dirty="0" smtClean="0">
                <a:sym typeface="Wingdings" pitchFamily="2" charset="2"/>
              </a:rPr>
              <a:t>Löcher)</a:t>
            </a:r>
            <a:endParaRPr lang="de-DE" dirty="0">
              <a:sym typeface="Wingdings" pitchFamily="2" charset="2"/>
            </a:endParaRPr>
          </a:p>
        </p:txBody>
      </p:sp>
      <p:sp>
        <p:nvSpPr>
          <p:cNvPr id="251928" name="Rectangle 24"/>
          <p:cNvSpPr>
            <a:spLocks noChangeArrowheads="1"/>
          </p:cNvSpPr>
          <p:nvPr/>
        </p:nvSpPr>
        <p:spPr bwMode="auto">
          <a:xfrm>
            <a:off x="539750" y="2491066"/>
            <a:ext cx="605806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Dichte der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Leitungselektronen folgt </a:t>
            </a: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dann aus dem MWG: </a:t>
            </a:r>
          </a:p>
        </p:txBody>
      </p:sp>
      <p:sp>
        <p:nvSpPr>
          <p:cNvPr id="251929" name="Rectangle 25"/>
          <p:cNvSpPr>
            <a:spLocks noChangeArrowheads="1"/>
          </p:cNvSpPr>
          <p:nvPr/>
        </p:nvSpPr>
        <p:spPr bwMode="auto">
          <a:xfrm>
            <a:off x="1116013" y="2924175"/>
            <a:ext cx="388803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n = n</a:t>
            </a:r>
            <a:r>
              <a:rPr lang="de-DE" baseline="-30000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i</a:t>
            </a:r>
            <a:r>
              <a:rPr lang="de-DE" baseline="30000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2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/</a:t>
            </a:r>
            <a:r>
              <a:rPr lang="de-DE" dirty="0" err="1" smtClean="0">
                <a:latin typeface="Arial" pitchFamily="34" charset="0"/>
                <a:ea typeface="Times New Roman" pitchFamily="18" charset="0"/>
                <a:cs typeface="TimesNewRoman,Italic" charset="0"/>
              </a:rPr>
              <a:t>n</a:t>
            </a:r>
            <a:r>
              <a:rPr lang="de-DE" baseline="-30000" dirty="0" err="1" smtClean="0">
                <a:latin typeface="Arial" pitchFamily="34" charset="0"/>
                <a:ea typeface="Times New Roman" pitchFamily="18" charset="0"/>
                <a:cs typeface="TimesNewRoman,Italic" charset="0"/>
              </a:rPr>
              <a:t>D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TimesNewRoman,Italic" charset="0"/>
              </a:rPr>
              <a:t> </a:t>
            </a: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&lt;&lt; </a:t>
            </a:r>
            <a:r>
              <a:rPr lang="de-DE" dirty="0" err="1">
                <a:latin typeface="Arial" pitchFamily="34" charset="0"/>
                <a:ea typeface="Times New Roman" pitchFamily="18" charset="0"/>
                <a:cs typeface="TimesNewRoman,Italic" charset="0"/>
              </a:rPr>
              <a:t>n</a:t>
            </a:r>
            <a:r>
              <a:rPr lang="de-DE" baseline="-30000" dirty="0" err="1">
                <a:latin typeface="Arial" pitchFamily="34" charset="0"/>
                <a:ea typeface="Times New Roman" pitchFamily="18" charset="0"/>
                <a:cs typeface="TimesNewRoman,Italic" charset="0"/>
              </a:rPr>
              <a:t>D</a:t>
            </a:r>
            <a:r>
              <a:rPr lang="de-DE" dirty="0">
                <a:latin typeface="Arial" pitchFamily="34" charset="0"/>
                <a:ea typeface="Times New Roman" pitchFamily="18" charset="0"/>
                <a:cs typeface="TimesNewRoman,Italic" charset="0"/>
              </a:rPr>
              <a:t> </a:t>
            </a:r>
            <a:r>
              <a:rPr lang="de-DE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</a:t>
            </a:r>
            <a:r>
              <a:rPr lang="de-DE" dirty="0">
                <a:ea typeface="Times New Roman" pitchFamily="18" charset="0"/>
                <a:cs typeface="TimesNewRoman,Italic" charset="0"/>
              </a:rPr>
              <a:t> hier: 4·10</a:t>
            </a:r>
            <a:r>
              <a:rPr lang="de-DE" baseline="300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3</a:t>
            </a:r>
            <a:r>
              <a:rPr lang="de-DE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 cm</a:t>
            </a:r>
            <a:r>
              <a:rPr lang="de-DE" baseline="300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-3</a:t>
            </a:r>
            <a:r>
              <a:rPr lang="de-DE" sz="1100" dirty="0">
                <a:latin typeface="TimesNewRoman,Italic" charset="0"/>
                <a:ea typeface="Times New Roman" pitchFamily="18" charset="0"/>
                <a:cs typeface="TimesNewRoman,Italic" charset="0"/>
                <a:sym typeface="Wingdings" pitchFamily="2" charset="2"/>
              </a:rPr>
              <a:t> </a:t>
            </a:r>
            <a:endParaRPr lang="de-DE" dirty="0">
              <a:latin typeface="TimesNewRoman,Italic" charset="0"/>
              <a:ea typeface="Times New Roman" pitchFamily="18" charset="0"/>
              <a:cs typeface="TimesNewRoman,Italic" charset="0"/>
              <a:sym typeface="Wingdings" pitchFamily="2" charset="2"/>
            </a:endParaRPr>
          </a:p>
        </p:txBody>
      </p: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592138" y="3516313"/>
            <a:ext cx="74155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Löcher sind </a:t>
            </a:r>
            <a:r>
              <a:rPr lang="de-DE" dirty="0"/>
              <a:t>in der überwältigenden Mehrheit: „Majoritätsladungsträger“</a:t>
            </a:r>
          </a:p>
        </p:txBody>
      </p: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663575" y="3948113"/>
            <a:ext cx="18806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>
                <a:sym typeface="Wingdings" pitchFamily="2" charset="2"/>
              </a:rPr>
              <a:t> </a:t>
            </a:r>
            <a:r>
              <a:rPr lang="de-DE" dirty="0" smtClean="0">
                <a:sym typeface="Wingdings" pitchFamily="2" charset="2"/>
              </a:rPr>
              <a:t>„p-Dotierung</a:t>
            </a:r>
            <a:r>
              <a:rPr lang="de-DE" dirty="0">
                <a:sym typeface="Wingdings" pitchFamily="2" charset="2"/>
              </a:rPr>
              <a:t>“</a:t>
            </a:r>
            <a:endParaRPr lang="de-DE" dirty="0"/>
          </a:p>
        </p:txBody>
      </p:sp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684213" y="4507191"/>
            <a:ext cx="565020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Die </a:t>
            </a:r>
            <a:r>
              <a:rPr lang="de-DE" dirty="0" smtClean="0"/>
              <a:t>Elektronen sind </a:t>
            </a:r>
            <a:r>
              <a:rPr lang="de-DE" dirty="0"/>
              <a:t>hier die „Minoritätsladungsträger“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39552" y="5301208"/>
            <a:ext cx="830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Analogie: Wasser plus </a:t>
            </a:r>
            <a:r>
              <a:rPr lang="de-DE" dirty="0" err="1" smtClean="0">
                <a:solidFill>
                  <a:srgbClr val="0070C0"/>
                </a:solidFill>
              </a:rPr>
              <a:t>HCl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de-DE" baseline="30000" dirty="0" smtClean="0">
                <a:solidFill>
                  <a:srgbClr val="0070C0"/>
                </a:solidFill>
                <a:sym typeface="Wingdings" pitchFamily="2" charset="2"/>
              </a:rPr>
              <a:t>+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ist Majoritätsladungsträger, OH</a:t>
            </a:r>
            <a:r>
              <a:rPr lang="de-DE" baseline="30000" dirty="0" smtClean="0">
                <a:solidFill>
                  <a:srgbClr val="0070C0"/>
                </a:solidFill>
                <a:sym typeface="Wingdings" pitchFamily="2" charset="2"/>
              </a:rPr>
              <a:t>-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ist </a:t>
            </a:r>
            <a:r>
              <a:rPr lang="de-DE" dirty="0" smtClean="0">
                <a:solidFill>
                  <a:srgbClr val="0070C0"/>
                </a:solidFill>
                <a:sym typeface="Wingdings" pitchFamily="2" charset="2"/>
              </a:rPr>
              <a:t>Minorität</a:t>
            </a:r>
            <a:endParaRPr lang="de-D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8DF92-3D7E-4FBA-B781-56E9C86E00C4}" type="slidenum">
              <a:rPr lang="de-DE"/>
              <a:pPr/>
              <a:t>9</a:t>
            </a:fld>
            <a:endParaRPr lang="de-DE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/>
              <a:t>Halbleiter-Elektroden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468313" y="979766"/>
            <a:ext cx="165141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p-Halbleiter:</a:t>
            </a:r>
            <a:endParaRPr lang="de-DE" b="1" u="sng" dirty="0"/>
          </a:p>
        </p:txBody>
      </p:sp>
      <p:sp>
        <p:nvSpPr>
          <p:cNvPr id="251921" name="Rectangle 1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4" name="Grafik 23" descr="1024px-SemiconductorP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480720" cy="4860540"/>
          </a:xfrm>
          <a:prstGeom prst="rect">
            <a:avLst/>
          </a:prstGeom>
        </p:spPr>
      </p:pic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7020272" y="5877272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stefan</a:t>
            </a:r>
            <a:endParaRPr lang="de-D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998</Words>
  <Application>Microsoft Office PowerPoint</Application>
  <PresentationFormat>Bildschirmpräsentation 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Übergänge</vt:lpstr>
      <vt:lpstr>Formel</vt:lpstr>
      <vt:lpstr>Microsoft Formel-Editor 3.0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  <vt:lpstr>Halbleiter-Elektroden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Ludwig Pohlmann</dc:creator>
  <cp:lastModifiedBy>Luigi</cp:lastModifiedBy>
  <cp:revision>217</cp:revision>
  <dcterms:created xsi:type="dcterms:W3CDTF">2010-04-18T14:39:00Z</dcterms:created>
  <dcterms:modified xsi:type="dcterms:W3CDTF">2013-12-09T23:25:51Z</dcterms:modified>
</cp:coreProperties>
</file>