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1"/>
  </p:notesMasterIdLst>
  <p:sldIdLst>
    <p:sldId id="257" r:id="rId2"/>
    <p:sldId id="267" r:id="rId3"/>
    <p:sldId id="259" r:id="rId4"/>
    <p:sldId id="258" r:id="rId5"/>
    <p:sldId id="268" r:id="rId6"/>
    <p:sldId id="260" r:id="rId7"/>
    <p:sldId id="271" r:id="rId8"/>
    <p:sldId id="270" r:id="rId9"/>
    <p:sldId id="269" r:id="rId10"/>
    <p:sldId id="261" r:id="rId11"/>
    <p:sldId id="262" r:id="rId12"/>
    <p:sldId id="263" r:id="rId13"/>
    <p:sldId id="272" r:id="rId14"/>
    <p:sldId id="265" r:id="rId15"/>
    <p:sldId id="273" r:id="rId16"/>
    <p:sldId id="274" r:id="rId17"/>
    <p:sldId id="266" r:id="rId18"/>
    <p:sldId id="264" r:id="rId19"/>
    <p:sldId id="275" r:id="rId20"/>
  </p:sldIdLst>
  <p:sldSz cx="9144000" cy="6858000" type="screen4x3"/>
  <p:notesSz cx="6873875" cy="1006316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KopfzeilenBereich1"/>
          <p:cNvSpPr>
            <a:spLocks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20" tIns="48260" rIns="96520" bIns="48260" numCol="1" anchor="t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de-DE"/>
          </a:p>
        </p:txBody>
      </p:sp>
      <p:sp>
        <p:nvSpPr>
          <p:cNvPr id="2050" name="ZeitstempelBereich1"/>
          <p:cNvSpPr>
            <a:spLocks noChangeArrowheads="1"/>
          </p:cNvSpPr>
          <p:nvPr>
            <p:ph type="dt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20" tIns="48260" rIns="96520" bIns="48260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endParaRPr lang="de-DE"/>
          </a:p>
        </p:txBody>
      </p:sp>
      <p:sp>
        <p:nvSpPr>
          <p:cNvPr id="2051" name="FoliengrafikBereich1"/>
          <p:cNvSpPr>
            <a:spLocks noChangeArrowheads="1"/>
          </p:cNvSpPr>
          <p:nvPr>
            <p:ph type="sldImg" idx="2"/>
          </p:nvPr>
        </p:nvSpPr>
        <p:spPr bwMode="auto">
          <a:xfrm>
            <a:off x="920750" y="754063"/>
            <a:ext cx="5033963" cy="3775075"/>
          </a:xfrm>
          <a:prstGeom prst="rect">
            <a:avLst/>
          </a:prstGeom>
          <a:solidFill>
            <a:srgbClr val="FFFFFF"/>
          </a:solidFill>
          <a:ln w="9525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2052" name="MotizPlatzhalterBereich1"/>
          <p:cNvSpPr>
            <a:spLocks noChangeArrowheads="1"/>
          </p:cNvSpPr>
          <p:nvPr>
            <p:ph type="body" sz="quarter" idx="3"/>
          </p:nvPr>
        </p:nvSpPr>
        <p:spPr bwMode="auto">
          <a:xfrm>
            <a:off x="687388" y="4779963"/>
            <a:ext cx="5499100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20" tIns="48260" rIns="96520" bIns="482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3" name="FußzeilenBereich1"/>
          <p:cNvSpPr>
            <a:spLocks noChangeArrowheads="1"/>
          </p:cNvSpPr>
          <p:nvPr>
            <p:ph type="ftr" sz="quarter" idx="4"/>
          </p:nvPr>
        </p:nvSpPr>
        <p:spPr bwMode="auto">
          <a:xfrm>
            <a:off x="0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20" tIns="48260" rIns="96520" bIns="48260" numCol="1" anchor="b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de-DE"/>
          </a:p>
        </p:txBody>
      </p:sp>
      <p:sp>
        <p:nvSpPr>
          <p:cNvPr id="2054" name="FoliennummerBereich1"/>
          <p:cNvSpPr>
            <a:spLocks noChangeArrowheads="1"/>
          </p:cNvSpPr>
          <p:nvPr>
            <p:ph type="sldNum" sz="quarter" idx="5"/>
          </p:nvPr>
        </p:nvSpPr>
        <p:spPr bwMode="auto">
          <a:xfrm>
            <a:off x="3894138" y="9558338"/>
            <a:ext cx="2978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20" tIns="48260" rIns="96520" bIns="48260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fld id="{099CF72B-930B-4D86-B5AA-AD4ABFE2F6C4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DA9DDC-0DCD-4560-B880-0202D47C4C9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E12497-ACB9-4103-8F02-6374685471A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23075" y="214313"/>
            <a:ext cx="2120900" cy="59118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14313"/>
            <a:ext cx="6213475" cy="591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559031-3553-4B6C-A4DA-C57A1A52EEF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BA7284-8931-4F9B-9F64-6B6B374AF50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22CB5B-CF81-4B03-B3B5-B6D01F1F714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8B59A9-FC40-42DB-B29C-9C746EA28E0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76DC-F307-4129-B68B-341D304D8F4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7C0F9-CA94-4FEC-8CAD-509B3185D13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9DDE6B-7A2E-4BE1-A48D-1BCE1A2954B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DAE8E4-4E19-46EC-B5CD-54C2C4E6CF4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0F09D8-25D5-47F3-B7A4-374E84E4B29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hteck1"/>
          <p:cNvSpPr>
            <a:spLocks noChangeArrowheads="1"/>
          </p:cNvSpPr>
          <p:nvPr/>
        </p:nvSpPr>
        <p:spPr bwMode="auto">
          <a:xfrm>
            <a:off x="442913" y="835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08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sz="2400">
              <a:latin typeface="Tahoma" pitchFamily="66" charset="0"/>
            </a:endParaRPr>
          </a:p>
        </p:txBody>
      </p:sp>
      <p:sp>
        <p:nvSpPr>
          <p:cNvPr id="1026" name="TitelPlatzhalterBereich1"/>
          <p:cNvSpPr>
            <a:spLocks noChangeArrowheads="1"/>
          </p:cNvSpPr>
          <p:nvPr>
            <p:ph type="title"/>
          </p:nvPr>
        </p:nvSpPr>
        <p:spPr bwMode="auto">
          <a:xfrm>
            <a:off x="1258888" y="214313"/>
            <a:ext cx="768508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Elektronentransfer</a:t>
            </a:r>
          </a:p>
        </p:txBody>
      </p:sp>
      <p:sp>
        <p:nvSpPr>
          <p:cNvPr id="1027" name="FußzeilenBereich1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323850" y="6243638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1028" name="FoliennummerBereich1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7740650" y="6243638"/>
            <a:ext cx="120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FD3DB8F-5C73-4021-AC5A-BC3EF36F23C9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6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Font typeface="Wingdings" pitchFamily="64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chemeClr val="hlink"/>
        </a:buClr>
        <a:buFont typeface="Wingdings" pitchFamily="64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chemeClr val="folHlink"/>
        </a:buClr>
        <a:buFont typeface="Wingdings" pitchFamily="64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itchFamily="64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Font typeface="Wingdings" pitchFamily="64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Font typeface="Wingdings" pitchFamily="64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Font typeface="Wingdings" pitchFamily="64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Font typeface="Wingdings" pitchFamily="64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Font typeface="Wingdings" pitchFamily="64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BD9F15-6BA6-4F8C-85EE-8A60C4118BA7}" type="slidenum">
              <a:rPr lang="de-DE"/>
              <a:pPr/>
              <a:t>1</a:t>
            </a:fld>
            <a:endParaRPr lang="de-DE" dirty="0"/>
          </a:p>
        </p:txBody>
      </p:sp>
      <p:sp>
        <p:nvSpPr>
          <p:cNvPr id="3073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3074" name="Textbox3"/>
          <p:cNvSpPr txBox="1">
            <a:spLocks noChangeArrowheads="1"/>
          </p:cNvSpPr>
          <p:nvPr/>
        </p:nvSpPr>
        <p:spPr bwMode="auto">
          <a:xfrm>
            <a:off x="251520" y="1052736"/>
            <a:ext cx="81372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/>
            <a:r>
              <a:rPr lang="de-DE" sz="2000" b="1" dirty="0">
                <a:latin typeface="Tahoma" pitchFamily="66" charset="0"/>
              </a:rPr>
              <a:t>Theorien (Modelle) des Elektronentransfers an Elektroden:</a:t>
            </a:r>
          </a:p>
        </p:txBody>
      </p:sp>
      <p:sp>
        <p:nvSpPr>
          <p:cNvPr id="3075" name="Textbox1"/>
          <p:cNvSpPr txBox="1">
            <a:spLocks noChangeArrowheads="1"/>
          </p:cNvSpPr>
          <p:nvPr/>
        </p:nvSpPr>
        <p:spPr bwMode="auto">
          <a:xfrm>
            <a:off x="592138" y="1550020"/>
            <a:ext cx="5597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/>
            <a:r>
              <a:rPr lang="de-DE" dirty="0">
                <a:latin typeface="Tahoma" pitchFamily="66" charset="0"/>
              </a:rPr>
              <a:t>1. klassisch-phänomenologisch: Butler-Volmer-Formel</a:t>
            </a:r>
          </a:p>
        </p:txBody>
      </p:sp>
      <p:sp>
        <p:nvSpPr>
          <p:cNvPr id="3076" name="Textbox2"/>
          <p:cNvSpPr txBox="1">
            <a:spLocks noChangeArrowheads="1"/>
          </p:cNvSpPr>
          <p:nvPr/>
        </p:nvSpPr>
        <p:spPr bwMode="auto">
          <a:xfrm>
            <a:off x="611188" y="2183433"/>
            <a:ext cx="5021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/>
            <a:r>
              <a:rPr lang="de-DE">
                <a:latin typeface="Tahoma" pitchFamily="66" charset="0"/>
              </a:rPr>
              <a:t>2. mikroskopisch, halbklassisch: Marcus-Theorie</a:t>
            </a:r>
          </a:p>
        </p:txBody>
      </p:sp>
      <p:sp>
        <p:nvSpPr>
          <p:cNvPr id="3077" name="Textbox5"/>
          <p:cNvSpPr txBox="1">
            <a:spLocks noChangeArrowheads="1"/>
          </p:cNvSpPr>
          <p:nvPr/>
        </p:nvSpPr>
        <p:spPr bwMode="auto">
          <a:xfrm>
            <a:off x="971550" y="2904158"/>
            <a:ext cx="4176713" cy="160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>
              <a:buClr>
                <a:schemeClr val="folHlink"/>
              </a:buClr>
              <a:buSzPct val="60000"/>
              <a:buFont typeface="Wingdings" pitchFamily="64" charset="2"/>
              <a:buChar char="Ø"/>
            </a:pPr>
            <a:r>
              <a:rPr lang="de-DE" dirty="0" err="1">
                <a:latin typeface="Tahoma" pitchFamily="66" charset="0"/>
              </a:rPr>
              <a:t>Tunnelprozeß</a:t>
            </a:r>
            <a:endParaRPr lang="de-DE" dirty="0">
              <a:latin typeface="Tahoma" pitchFamily="66" charset="0"/>
            </a:endParaRPr>
          </a:p>
          <a:p>
            <a:pPr marL="342900">
              <a:spcBef>
                <a:spcPts val="1075"/>
              </a:spcBef>
              <a:buClr>
                <a:schemeClr val="folHlink"/>
              </a:buClr>
              <a:buSzPct val="60000"/>
              <a:buFont typeface="Wingdings" pitchFamily="64" charset="2"/>
              <a:buChar char="Ø"/>
            </a:pPr>
            <a:r>
              <a:rPr lang="de-DE" dirty="0">
                <a:latin typeface="Tahoma" pitchFamily="66" charset="0"/>
              </a:rPr>
              <a:t>Frank-Condon-Prinzip</a:t>
            </a:r>
          </a:p>
          <a:p>
            <a:pPr marL="342900">
              <a:spcBef>
                <a:spcPts val="1075"/>
              </a:spcBef>
              <a:buClr>
                <a:schemeClr val="folHlink"/>
              </a:buClr>
              <a:buSzPct val="60000"/>
              <a:buFont typeface="Wingdings" pitchFamily="64" charset="2"/>
              <a:buChar char="Ø"/>
            </a:pPr>
            <a:r>
              <a:rPr lang="de-DE" dirty="0">
                <a:latin typeface="Tahoma" pitchFamily="66" charset="0"/>
              </a:rPr>
              <a:t>Reorganisationsenergie (Libby)</a:t>
            </a:r>
          </a:p>
          <a:p>
            <a:pPr marL="342900">
              <a:spcBef>
                <a:spcPts val="1075"/>
              </a:spcBef>
              <a:buClr>
                <a:schemeClr val="folHlink"/>
              </a:buClr>
              <a:buSzPct val="60000"/>
              <a:buFont typeface="Wingdings" pitchFamily="64" charset="2"/>
              <a:buChar char="Ø"/>
            </a:pPr>
            <a:r>
              <a:rPr lang="de-DE" dirty="0">
                <a:latin typeface="Tahoma" pitchFamily="66" charset="0"/>
              </a:rPr>
              <a:t>Theorie des Übergangszustandes</a:t>
            </a:r>
          </a:p>
        </p:txBody>
      </p:sp>
      <p:graphicFrame>
        <p:nvGraphicFramePr>
          <p:cNvPr id="3080" name="OLEObjekt1"/>
          <p:cNvGraphicFramePr>
            <a:graphicFrameLocks/>
          </p:cNvGraphicFramePr>
          <p:nvPr/>
        </p:nvGraphicFramePr>
        <p:xfrm>
          <a:off x="5076056" y="2564904"/>
          <a:ext cx="3525837" cy="1152525"/>
        </p:xfrm>
        <a:graphic>
          <a:graphicData uri="http://schemas.openxmlformats.org/presentationml/2006/ole">
            <p:oleObj spid="_x0000_s3080" name="Formel" r:id="rId3" imgW="149832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FE07-59CD-4A5C-AD8F-504BA0BADF64}" type="slidenum">
              <a:rPr lang="de-DE"/>
              <a:pPr/>
              <a:t>10</a:t>
            </a:fld>
            <a:endParaRPr lang="de-DE"/>
          </a:p>
        </p:txBody>
      </p:sp>
      <p:sp>
        <p:nvSpPr>
          <p:cNvPr id="7169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err="1"/>
              <a:t>Gerischer</a:t>
            </a:r>
            <a:r>
              <a:rPr lang="de-DE" sz="4000" dirty="0"/>
              <a:t>-Modell</a:t>
            </a:r>
          </a:p>
        </p:txBody>
      </p:sp>
      <p:sp>
        <p:nvSpPr>
          <p:cNvPr id="7170" name="Rechteck1"/>
          <p:cNvSpPr>
            <a:spLocks noChangeArrowheads="1"/>
          </p:cNvSpPr>
          <p:nvPr/>
        </p:nvSpPr>
        <p:spPr bwMode="auto">
          <a:xfrm>
            <a:off x="468312" y="1052513"/>
            <a:ext cx="7416055" cy="120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/>
            <a:r>
              <a:rPr lang="de-DE" dirty="0" err="1">
                <a:latin typeface="Tahoma" pitchFamily="66" charset="0"/>
              </a:rPr>
              <a:t>Fermienergie</a:t>
            </a:r>
            <a:r>
              <a:rPr lang="de-DE" dirty="0">
                <a:latin typeface="Tahoma" pitchFamily="66" charset="0"/>
              </a:rPr>
              <a:t> E</a:t>
            </a:r>
            <a:r>
              <a:rPr lang="de-DE" baseline="-24000" dirty="0">
                <a:latin typeface="Tahoma" pitchFamily="66" charset="0"/>
              </a:rPr>
              <a:t>F</a:t>
            </a:r>
            <a:r>
              <a:rPr lang="de-DE" dirty="0">
                <a:latin typeface="Tahoma" pitchFamily="66" charset="0"/>
              </a:rPr>
              <a:t>: oberste Energie der freien Elektronen </a:t>
            </a:r>
            <a:r>
              <a:rPr lang="de-DE" dirty="0" smtClean="0">
                <a:latin typeface="Tahoma" pitchFamily="66" charset="0"/>
              </a:rPr>
              <a:t>(bei T </a:t>
            </a:r>
            <a:r>
              <a:rPr lang="de-DE" dirty="0">
                <a:latin typeface="Tahoma" pitchFamily="66" charset="0"/>
              </a:rPr>
              <a:t>= 0)</a:t>
            </a:r>
          </a:p>
          <a:p>
            <a:pPr marL="342900">
              <a:spcBef>
                <a:spcPts val="1075"/>
              </a:spcBef>
            </a:pPr>
            <a:r>
              <a:rPr lang="de-DE" dirty="0">
                <a:solidFill>
                  <a:schemeClr val="tx2">
                    <a:lumMod val="75000"/>
                  </a:schemeClr>
                </a:solidFill>
                <a:latin typeface="Tahoma" pitchFamily="66" charset="0"/>
              </a:rPr>
              <a:t>Fermi-Dirac-Verteilung</a:t>
            </a:r>
            <a:r>
              <a:rPr lang="de-DE" dirty="0">
                <a:latin typeface="Tahoma" pitchFamily="66" charset="0"/>
              </a:rPr>
              <a:t> (Spin </a:t>
            </a:r>
            <a:r>
              <a:rPr lang="de-DE" dirty="0" smtClean="0">
                <a:latin typeface="Tahoma" pitchFamily="66" charset="0"/>
              </a:rPr>
              <a:t>½, Fermionen):</a:t>
            </a:r>
            <a:endParaRPr lang="de-DE" dirty="0">
              <a:latin typeface="Tahoma" pitchFamily="66" charset="0"/>
            </a:endParaRPr>
          </a:p>
          <a:p>
            <a:pPr marL="342900">
              <a:spcBef>
                <a:spcPts val="1075"/>
              </a:spcBef>
            </a:pPr>
            <a:r>
              <a:rPr lang="de-DE" dirty="0" smtClean="0">
                <a:latin typeface="Tahoma" pitchFamily="66" charset="0"/>
              </a:rPr>
              <a:t>f(E</a:t>
            </a:r>
            <a:r>
              <a:rPr lang="de-DE" dirty="0">
                <a:latin typeface="Tahoma" pitchFamily="66" charset="0"/>
              </a:rPr>
              <a:t>) = 1 / (1 + </a:t>
            </a:r>
            <a:r>
              <a:rPr lang="de-DE" dirty="0" err="1">
                <a:latin typeface="Tahoma" pitchFamily="66" charset="0"/>
              </a:rPr>
              <a:t>exp</a:t>
            </a:r>
            <a:r>
              <a:rPr lang="de-DE" dirty="0">
                <a:latin typeface="Tahoma" pitchFamily="66" charset="0"/>
              </a:rPr>
              <a:t>( (E - E</a:t>
            </a:r>
            <a:r>
              <a:rPr lang="de-DE" baseline="-24000" dirty="0">
                <a:latin typeface="Tahoma" pitchFamily="66" charset="0"/>
              </a:rPr>
              <a:t>F</a:t>
            </a:r>
            <a:r>
              <a:rPr lang="de-DE" dirty="0">
                <a:latin typeface="Tahoma" pitchFamily="66" charset="0"/>
              </a:rPr>
              <a:t>)/</a:t>
            </a:r>
            <a:r>
              <a:rPr lang="de-DE" dirty="0" err="1">
                <a:latin typeface="Tahoma" pitchFamily="66" charset="0"/>
              </a:rPr>
              <a:t>kT</a:t>
            </a:r>
            <a:r>
              <a:rPr lang="de-DE" dirty="0">
                <a:latin typeface="Tahoma" pitchFamily="66" charset="0"/>
              </a:rPr>
              <a:t>) )</a:t>
            </a:r>
          </a:p>
        </p:txBody>
      </p:sp>
      <p:sp>
        <p:nvSpPr>
          <p:cNvPr id="7171" name="Rechteck2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7172" name="OLEObjekt1"/>
          <p:cNvGraphicFramePr>
            <a:graphicFrameLocks/>
          </p:cNvGraphicFramePr>
          <p:nvPr/>
        </p:nvGraphicFramePr>
        <p:xfrm>
          <a:off x="4211638" y="2133600"/>
          <a:ext cx="4486275" cy="3981450"/>
        </p:xfrm>
        <a:graphic>
          <a:graphicData uri="http://schemas.openxmlformats.org/presentationml/2006/ole">
            <p:oleObj spid="_x0000_s7172" r:id="rId3" imgW="0" imgH="0" progId="Mathcad">
              <p:embed/>
            </p:oleObj>
          </a:graphicData>
        </a:graphic>
      </p:graphicFrame>
      <p:sp>
        <p:nvSpPr>
          <p:cNvPr id="7173" name="Textbox1"/>
          <p:cNvSpPr txBox="1">
            <a:spLocks noChangeArrowheads="1"/>
          </p:cNvSpPr>
          <p:nvPr/>
        </p:nvSpPr>
        <p:spPr bwMode="auto">
          <a:xfrm>
            <a:off x="519113" y="3084513"/>
            <a:ext cx="35480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/>
            <a:r>
              <a:rPr lang="de-DE" dirty="0">
                <a:latin typeface="Tahoma" pitchFamily="66" charset="0"/>
              </a:rPr>
              <a:t>E</a:t>
            </a:r>
            <a:r>
              <a:rPr lang="de-DE" baseline="-25000" dirty="0">
                <a:latin typeface="Tahoma" pitchFamily="66" charset="0"/>
              </a:rPr>
              <a:t>F</a:t>
            </a:r>
            <a:r>
              <a:rPr lang="de-DE" dirty="0">
                <a:latin typeface="Tahoma" pitchFamily="66" charset="0"/>
              </a:rPr>
              <a:t> = </a:t>
            </a:r>
            <a:r>
              <a:rPr lang="de-DE" dirty="0">
                <a:latin typeface="Symbol" pitchFamily="65" charset="2"/>
              </a:rPr>
              <a:t></a:t>
            </a:r>
            <a:r>
              <a:rPr lang="de-DE" dirty="0">
                <a:latin typeface="Tahoma" pitchFamily="66" charset="0"/>
              </a:rPr>
              <a:t> = chemisches Potential der Elektronen im Festkörper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1F4721-B0D8-4A4E-A2A4-500D7504781B}" type="slidenum">
              <a:rPr lang="de-DE"/>
              <a:pPr/>
              <a:t>11</a:t>
            </a:fld>
            <a:endParaRPr lang="de-DE"/>
          </a:p>
        </p:txBody>
      </p:sp>
      <p:sp>
        <p:nvSpPr>
          <p:cNvPr id="8193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8194" name="Rechteck1"/>
          <p:cNvSpPr>
            <a:spLocks noChangeArrowheads="1"/>
          </p:cNvSpPr>
          <p:nvPr/>
        </p:nvSpPr>
        <p:spPr bwMode="auto">
          <a:xfrm>
            <a:off x="468313" y="1196975"/>
            <a:ext cx="6983412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/>
            <a:r>
              <a:rPr lang="de-DE">
                <a:solidFill>
                  <a:schemeClr val="folHlink"/>
                </a:solidFill>
                <a:latin typeface="Tahoma" pitchFamily="66" charset="0"/>
              </a:rPr>
              <a:t>Nichtleiter und Halbleiter</a:t>
            </a:r>
            <a:r>
              <a:rPr lang="de-DE">
                <a:latin typeface="Tahoma" pitchFamily="66" charset="0"/>
              </a:rPr>
              <a:t>:</a:t>
            </a:r>
          </a:p>
          <a:p>
            <a:pPr marL="342900">
              <a:spcBef>
                <a:spcPts val="1075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de-DE">
                <a:latin typeface="Tahoma" pitchFamily="66" charset="0"/>
              </a:rPr>
              <a:t>Unbesetztes Band der Leitungselektronen (Leitungsband)</a:t>
            </a:r>
          </a:p>
          <a:p>
            <a:pPr marL="342900">
              <a:spcBef>
                <a:spcPts val="1075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de-DE">
                <a:latin typeface="Tahoma" pitchFamily="66" charset="0"/>
              </a:rPr>
              <a:t>Besetztes Band der Valenzelektronen (Valenzband)</a:t>
            </a:r>
          </a:p>
          <a:p>
            <a:pPr marL="342900">
              <a:spcBef>
                <a:spcPts val="1075"/>
              </a:spcBef>
            </a:pPr>
            <a:r>
              <a:rPr lang="de-DE">
                <a:latin typeface="Tahoma" pitchFamily="66" charset="0"/>
              </a:rPr>
              <a:t>Fermienergie: etwa die mittlere Energie zwischen den beiden Bändern in der „Bandlücke“</a:t>
            </a:r>
          </a:p>
          <a:p>
            <a:pPr marL="342900">
              <a:spcBef>
                <a:spcPts val="1075"/>
              </a:spcBef>
            </a:pPr>
            <a:endParaRPr lang="de-DE">
              <a:latin typeface="Tahoma" pitchFamily="66" charset="0"/>
            </a:endParaRPr>
          </a:p>
          <a:p>
            <a:pPr marL="342900">
              <a:spcBef>
                <a:spcPts val="1075"/>
              </a:spcBef>
            </a:pPr>
            <a:r>
              <a:rPr lang="de-DE">
                <a:latin typeface="Tahoma" pitchFamily="66" charset="0"/>
              </a:rPr>
              <a:t>Nichtleiter: sehr große Bandlücke</a:t>
            </a:r>
          </a:p>
          <a:p>
            <a:pPr marL="342900">
              <a:spcBef>
                <a:spcPts val="1075"/>
              </a:spcBef>
            </a:pPr>
            <a:r>
              <a:rPr lang="de-DE">
                <a:latin typeface="Tahoma" pitchFamily="66" charset="0"/>
              </a:rPr>
              <a:t>Halbleiter: Bandlücke ist in der Größenordnung der thermischen Anregung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55501-E33D-4610-A090-4AD86500C896}" type="slidenum">
              <a:rPr lang="de-DE"/>
              <a:pPr/>
              <a:t>12</a:t>
            </a:fld>
            <a:endParaRPr lang="de-DE"/>
          </a:p>
        </p:txBody>
      </p:sp>
      <p:sp>
        <p:nvSpPr>
          <p:cNvPr id="9217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9218" name="Rechteck1"/>
          <p:cNvSpPr>
            <a:spLocks noChangeArrowheads="1"/>
          </p:cNvSpPr>
          <p:nvPr/>
        </p:nvSpPr>
        <p:spPr bwMode="auto">
          <a:xfrm>
            <a:off x="468313" y="1196975"/>
            <a:ext cx="6983412" cy="440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/>
            <a:r>
              <a:rPr lang="de-DE" dirty="0" err="1">
                <a:solidFill>
                  <a:schemeClr val="folHlink"/>
                </a:solidFill>
                <a:latin typeface="Tahoma" pitchFamily="66" charset="0"/>
              </a:rPr>
              <a:t>Redoxpaare</a:t>
            </a:r>
            <a:r>
              <a:rPr lang="de-DE" dirty="0">
                <a:solidFill>
                  <a:schemeClr val="folHlink"/>
                </a:solidFill>
                <a:latin typeface="Tahoma" pitchFamily="66" charset="0"/>
              </a:rPr>
              <a:t> in Elektrolytlösungen</a:t>
            </a:r>
            <a:r>
              <a:rPr lang="de-DE" dirty="0">
                <a:latin typeface="Tahoma" pitchFamily="66" charset="0"/>
              </a:rPr>
              <a:t>:</a:t>
            </a:r>
          </a:p>
          <a:p>
            <a:pPr marL="342900">
              <a:spcBef>
                <a:spcPts val="1075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de-DE" dirty="0">
                <a:latin typeface="Tahoma" pitchFamily="66" charset="0"/>
              </a:rPr>
              <a:t>Die Elektronen, die im </a:t>
            </a:r>
            <a:r>
              <a:rPr lang="de-DE" dirty="0" err="1">
                <a:latin typeface="Tahoma" pitchFamily="66" charset="0"/>
              </a:rPr>
              <a:t>Redoxprozeß</a:t>
            </a:r>
            <a:r>
              <a:rPr lang="de-DE" dirty="0">
                <a:latin typeface="Tahoma" pitchFamily="66" charset="0"/>
              </a:rPr>
              <a:t> ausgetauscht werden, besitzen ebenfalls ein chemisches Potential</a:t>
            </a:r>
          </a:p>
          <a:p>
            <a:pPr marL="342900">
              <a:spcBef>
                <a:spcPts val="1075"/>
              </a:spcBef>
              <a:buClr>
                <a:schemeClr val="folHlink"/>
              </a:buClr>
              <a:buSzPct val="60000"/>
            </a:pPr>
            <a:r>
              <a:rPr lang="de-DE" dirty="0">
                <a:latin typeface="Wingdings" pitchFamily="64" charset="2"/>
              </a:rPr>
              <a:t></a:t>
            </a:r>
            <a:r>
              <a:rPr lang="de-DE" dirty="0">
                <a:latin typeface="Tahoma" pitchFamily="66" charset="0"/>
              </a:rPr>
              <a:t> so kann man ihnen auch formal eine </a:t>
            </a:r>
            <a:r>
              <a:rPr lang="de-DE" dirty="0" err="1">
                <a:latin typeface="Tahoma" pitchFamily="66" charset="0"/>
              </a:rPr>
              <a:t>Fermienergie</a:t>
            </a:r>
            <a:r>
              <a:rPr lang="de-DE" dirty="0">
                <a:latin typeface="Tahoma" pitchFamily="66" charset="0"/>
              </a:rPr>
              <a:t> zuordnen</a:t>
            </a:r>
          </a:p>
          <a:p>
            <a:pPr marL="342900">
              <a:spcBef>
                <a:spcPts val="1075"/>
              </a:spcBef>
              <a:buClr>
                <a:schemeClr val="folHlink"/>
              </a:buClr>
              <a:buSzPct val="60000"/>
            </a:pPr>
            <a:r>
              <a:rPr lang="de-DE" dirty="0">
                <a:latin typeface="Tahoma" pitchFamily="66" charset="0"/>
              </a:rPr>
              <a:t>Allerdings nur </a:t>
            </a:r>
            <a:r>
              <a:rPr lang="de-DE" dirty="0">
                <a:solidFill>
                  <a:srgbClr val="FF0000"/>
                </a:solidFill>
                <a:latin typeface="Tahoma" pitchFamily="66" charset="0"/>
              </a:rPr>
              <a:t>formal</a:t>
            </a:r>
            <a:r>
              <a:rPr lang="de-DE" dirty="0">
                <a:latin typeface="Tahoma" pitchFamily="66" charset="0"/>
              </a:rPr>
              <a:t>: keine Translationssymmetrie, kein Gas der freien Elektronen!</a:t>
            </a:r>
          </a:p>
          <a:p>
            <a:pPr marL="342900">
              <a:spcBef>
                <a:spcPts val="1075"/>
              </a:spcBef>
              <a:buClr>
                <a:schemeClr val="folHlink"/>
              </a:buClr>
              <a:buSzPct val="60000"/>
            </a:pPr>
            <a:r>
              <a:rPr lang="de-DE" dirty="0">
                <a:latin typeface="Tahoma" pitchFamily="66" charset="0"/>
              </a:rPr>
              <a:t>Bezogen auf die Energie der Elektronen im Vakuum hat dann die Standard-Wasserstoff-Reaktion eine </a:t>
            </a:r>
            <a:r>
              <a:rPr lang="de-DE" dirty="0" err="1">
                <a:latin typeface="Tahoma" pitchFamily="66" charset="0"/>
              </a:rPr>
              <a:t>Fermienergie</a:t>
            </a:r>
            <a:r>
              <a:rPr lang="de-DE" dirty="0">
                <a:latin typeface="Tahoma" pitchFamily="66" charset="0"/>
              </a:rPr>
              <a:t> von ca. 4.5 eV ( 4.3 .. 4.8 eV)</a:t>
            </a:r>
          </a:p>
          <a:p>
            <a:pPr marL="342900">
              <a:spcBef>
                <a:spcPts val="1075"/>
              </a:spcBef>
              <a:buClr>
                <a:schemeClr val="folHlink"/>
              </a:buClr>
              <a:buSzPct val="60000"/>
            </a:pPr>
            <a:r>
              <a:rPr lang="de-DE" dirty="0">
                <a:latin typeface="Wingdings" pitchFamily="64" charset="2"/>
              </a:rPr>
              <a:t></a:t>
            </a:r>
            <a:r>
              <a:rPr lang="de-DE" dirty="0">
                <a:latin typeface="Tahoma" pitchFamily="66" charset="0"/>
              </a:rPr>
              <a:t> die elektronische Energie eines </a:t>
            </a:r>
            <a:r>
              <a:rPr lang="de-DE" dirty="0" err="1">
                <a:latin typeface="Tahoma" pitchFamily="66" charset="0"/>
              </a:rPr>
              <a:t>Redoxpaares</a:t>
            </a:r>
            <a:r>
              <a:rPr lang="de-DE" dirty="0">
                <a:latin typeface="Tahoma" pitchFamily="66" charset="0"/>
              </a:rPr>
              <a:t> ist dann:</a:t>
            </a:r>
          </a:p>
          <a:p>
            <a:pPr marL="342900">
              <a:spcBef>
                <a:spcPts val="1075"/>
              </a:spcBef>
              <a:buClr>
                <a:schemeClr val="folHlink"/>
              </a:buClr>
              <a:buSzPct val="60000"/>
              <a:buFontTx/>
              <a:buChar char="-"/>
            </a:pPr>
            <a:r>
              <a:rPr lang="de-DE" dirty="0">
                <a:latin typeface="Tahoma" pitchFamily="66" charset="0"/>
              </a:rPr>
              <a:t>W = -4.5 eV – e E</a:t>
            </a:r>
            <a:r>
              <a:rPr lang="de-DE" baseline="-24000" dirty="0">
                <a:latin typeface="Tahoma" pitchFamily="66" charset="0"/>
              </a:rPr>
              <a:t>0</a:t>
            </a:r>
          </a:p>
          <a:p>
            <a:pPr marL="342900">
              <a:spcBef>
                <a:spcPts val="1075"/>
              </a:spcBef>
              <a:buClr>
                <a:schemeClr val="folHlink"/>
              </a:buClr>
              <a:buSzPct val="60000"/>
              <a:buFontTx/>
              <a:buChar char="-"/>
            </a:pPr>
            <a:endParaRPr lang="de-DE" dirty="0">
              <a:latin typeface="Tahoma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28A5BD-B2AA-4774-9493-483F4770D6B8}" type="slidenum">
              <a:rPr lang="de-DE"/>
              <a:pPr/>
              <a:t>13</a:t>
            </a:fld>
            <a:endParaRPr lang="de-DE" dirty="0"/>
          </a:p>
        </p:txBody>
      </p:sp>
      <p:sp>
        <p:nvSpPr>
          <p:cNvPr id="10241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10242" name="Rechteck1"/>
          <p:cNvSpPr>
            <a:spLocks noChangeArrowheads="1"/>
          </p:cNvSpPr>
          <p:nvPr/>
        </p:nvSpPr>
        <p:spPr bwMode="auto">
          <a:xfrm>
            <a:off x="468313" y="1196975"/>
            <a:ext cx="6983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/>
            <a:r>
              <a:rPr lang="de-DE" dirty="0">
                <a:solidFill>
                  <a:schemeClr val="folHlink"/>
                </a:solidFill>
                <a:latin typeface="Tahoma" pitchFamily="66" charset="0"/>
              </a:rPr>
              <a:t>Ansatz von </a:t>
            </a:r>
            <a:r>
              <a:rPr lang="de-DE" dirty="0" err="1">
                <a:solidFill>
                  <a:schemeClr val="folHlink"/>
                </a:solidFill>
                <a:latin typeface="Tahoma" pitchFamily="66" charset="0"/>
              </a:rPr>
              <a:t>Gerischer</a:t>
            </a:r>
            <a:r>
              <a:rPr lang="de-DE" dirty="0">
                <a:latin typeface="Tahoma" pitchFamily="66" charset="0"/>
              </a:rPr>
              <a:t>:</a:t>
            </a:r>
          </a:p>
        </p:txBody>
      </p:sp>
      <p:sp>
        <p:nvSpPr>
          <p:cNvPr id="10243" name="Linie2"/>
          <p:cNvSpPr>
            <a:spLocks noChangeShapeType="1"/>
          </p:cNvSpPr>
          <p:nvPr/>
        </p:nvSpPr>
        <p:spPr bwMode="auto">
          <a:xfrm flipV="1">
            <a:off x="1189038" y="1771650"/>
            <a:ext cx="0" cy="2736850"/>
          </a:xfrm>
          <a:prstGeom prst="line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244" name="Linie1"/>
          <p:cNvSpPr>
            <a:spLocks noChangeShapeType="1"/>
          </p:cNvSpPr>
          <p:nvPr/>
        </p:nvSpPr>
        <p:spPr bwMode="auto">
          <a:xfrm>
            <a:off x="1189038" y="4508500"/>
            <a:ext cx="3527425" cy="0"/>
          </a:xfrm>
          <a:prstGeom prst="line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245" name="Kurve1"/>
          <p:cNvSpPr>
            <a:spLocks noChangeArrowheads="1"/>
          </p:cNvSpPr>
          <p:nvPr/>
        </p:nvSpPr>
        <p:spPr bwMode="auto">
          <a:xfrm>
            <a:off x="1476375" y="1989138"/>
            <a:ext cx="1655763" cy="2376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82" y="7274"/>
              </a:cxn>
              <a:cxn ang="0">
                <a:pos x="3489" y="17274"/>
              </a:cxn>
              <a:cxn ang="0">
                <a:pos x="8705" y="20000"/>
              </a:cxn>
              <a:cxn ang="0">
                <a:pos x="13919" y="17274"/>
              </a:cxn>
              <a:cxn ang="0">
                <a:pos x="18274" y="7274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0"/>
                </a:moveTo>
                <a:cubicBezTo>
                  <a:pt x="151" y="2184"/>
                  <a:pt x="304" y="4388"/>
                  <a:pt x="882" y="7274"/>
                </a:cubicBezTo>
                <a:cubicBezTo>
                  <a:pt x="1454" y="10160"/>
                  <a:pt x="2186" y="15149"/>
                  <a:pt x="3489" y="17274"/>
                </a:cubicBezTo>
                <a:cubicBezTo>
                  <a:pt x="4793" y="19398"/>
                  <a:pt x="6959" y="20000"/>
                  <a:pt x="8705" y="20000"/>
                </a:cubicBezTo>
                <a:cubicBezTo>
                  <a:pt x="10450" y="20000"/>
                  <a:pt x="12329" y="19398"/>
                  <a:pt x="13919" y="17274"/>
                </a:cubicBezTo>
                <a:cubicBezTo>
                  <a:pt x="15512" y="15149"/>
                  <a:pt x="17257" y="10160"/>
                  <a:pt x="18274" y="7274"/>
                </a:cubicBezTo>
                <a:cubicBezTo>
                  <a:pt x="19290" y="4388"/>
                  <a:pt x="19712" y="1200"/>
                  <a:pt x="20000" y="0"/>
                </a:cubicBezTo>
              </a:path>
            </a:pathLst>
          </a:custGeom>
          <a:noFill/>
          <a:ln w="9525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246" name="Kurve2"/>
          <p:cNvSpPr>
            <a:spLocks noChangeArrowheads="1"/>
          </p:cNvSpPr>
          <p:nvPr/>
        </p:nvSpPr>
        <p:spPr bwMode="auto">
          <a:xfrm>
            <a:off x="2700338" y="2060575"/>
            <a:ext cx="1727200" cy="2305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82" y="7274"/>
              </a:cxn>
              <a:cxn ang="0">
                <a:pos x="3489" y="17274"/>
              </a:cxn>
              <a:cxn ang="0">
                <a:pos x="8705" y="20000"/>
              </a:cxn>
              <a:cxn ang="0">
                <a:pos x="13919" y="17274"/>
              </a:cxn>
              <a:cxn ang="0">
                <a:pos x="18274" y="7274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0"/>
                </a:moveTo>
                <a:cubicBezTo>
                  <a:pt x="151" y="2184"/>
                  <a:pt x="304" y="4388"/>
                  <a:pt x="882" y="7274"/>
                </a:cubicBezTo>
                <a:cubicBezTo>
                  <a:pt x="1454" y="10160"/>
                  <a:pt x="2186" y="15149"/>
                  <a:pt x="3489" y="17274"/>
                </a:cubicBezTo>
                <a:cubicBezTo>
                  <a:pt x="4793" y="19398"/>
                  <a:pt x="6959" y="20000"/>
                  <a:pt x="8705" y="20000"/>
                </a:cubicBezTo>
                <a:cubicBezTo>
                  <a:pt x="10450" y="20000"/>
                  <a:pt x="12329" y="19398"/>
                  <a:pt x="13919" y="17274"/>
                </a:cubicBezTo>
                <a:cubicBezTo>
                  <a:pt x="15512" y="15149"/>
                  <a:pt x="17257" y="10160"/>
                  <a:pt x="18274" y="7274"/>
                </a:cubicBezTo>
                <a:cubicBezTo>
                  <a:pt x="19290" y="4388"/>
                  <a:pt x="19712" y="1200"/>
                  <a:pt x="20000" y="0"/>
                </a:cubicBezTo>
              </a:path>
            </a:pathLst>
          </a:custGeom>
          <a:noFill/>
          <a:ln w="9525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248" name="Kurve4"/>
          <p:cNvSpPr>
            <a:spLocks noChangeArrowheads="1"/>
          </p:cNvSpPr>
          <p:nvPr/>
        </p:nvSpPr>
        <p:spPr bwMode="auto">
          <a:xfrm>
            <a:off x="1187450" y="2492375"/>
            <a:ext cx="2160588" cy="1800225"/>
          </a:xfrm>
          <a:custGeom>
            <a:avLst/>
            <a:gdLst/>
            <a:ahLst/>
            <a:cxnLst>
              <a:cxn ang="0">
                <a:pos x="0" y="19602"/>
              </a:cxn>
              <a:cxn ang="0">
                <a:pos x="2416" y="19602"/>
              </a:cxn>
              <a:cxn ang="0">
                <a:pos x="4814" y="17218"/>
              </a:cxn>
              <a:cxn ang="0">
                <a:pos x="6402" y="13615"/>
              </a:cxn>
              <a:cxn ang="0">
                <a:pos x="8007" y="6384"/>
              </a:cxn>
              <a:cxn ang="0">
                <a:pos x="9611" y="1588"/>
              </a:cxn>
              <a:cxn ang="0">
                <a:pos x="10405" y="395"/>
              </a:cxn>
              <a:cxn ang="0">
                <a:pos x="11216" y="395"/>
              </a:cxn>
              <a:cxn ang="0">
                <a:pos x="12010" y="2781"/>
              </a:cxn>
              <a:cxn ang="0">
                <a:pos x="12804" y="6384"/>
              </a:cxn>
              <a:cxn ang="0">
                <a:pos x="14409" y="12397"/>
              </a:cxn>
              <a:cxn ang="0">
                <a:pos x="15202" y="16000"/>
              </a:cxn>
              <a:cxn ang="0">
                <a:pos x="16807" y="18410"/>
              </a:cxn>
              <a:cxn ang="0">
                <a:pos x="18412" y="19602"/>
              </a:cxn>
              <a:cxn ang="0">
                <a:pos x="20000" y="19602"/>
              </a:cxn>
            </a:cxnLst>
            <a:rect l="0" t="0" r="r" b="b"/>
            <a:pathLst>
              <a:path w="20000" h="20000">
                <a:moveTo>
                  <a:pt x="0" y="19602"/>
                </a:moveTo>
                <a:cubicBezTo>
                  <a:pt x="793" y="19788"/>
                  <a:pt x="1603" y="20000"/>
                  <a:pt x="2416" y="19602"/>
                </a:cubicBezTo>
                <a:cubicBezTo>
                  <a:pt x="3227" y="19205"/>
                  <a:pt x="4144" y="18225"/>
                  <a:pt x="4814" y="17218"/>
                </a:cubicBezTo>
                <a:cubicBezTo>
                  <a:pt x="5485" y="16210"/>
                  <a:pt x="5873" y="15417"/>
                  <a:pt x="6402" y="13615"/>
                </a:cubicBezTo>
                <a:cubicBezTo>
                  <a:pt x="6931" y="11813"/>
                  <a:pt x="7477" y="8397"/>
                  <a:pt x="8007" y="6384"/>
                </a:cubicBezTo>
                <a:cubicBezTo>
                  <a:pt x="8536" y="4370"/>
                  <a:pt x="9206" y="2569"/>
                  <a:pt x="9611" y="1588"/>
                </a:cubicBezTo>
                <a:cubicBezTo>
                  <a:pt x="10017" y="607"/>
                  <a:pt x="10141" y="582"/>
                  <a:pt x="10405" y="395"/>
                </a:cubicBezTo>
                <a:cubicBezTo>
                  <a:pt x="10670" y="211"/>
                  <a:pt x="10951" y="0"/>
                  <a:pt x="11216" y="395"/>
                </a:cubicBezTo>
                <a:cubicBezTo>
                  <a:pt x="11480" y="794"/>
                  <a:pt x="11746" y="1773"/>
                  <a:pt x="12010" y="2781"/>
                </a:cubicBezTo>
                <a:cubicBezTo>
                  <a:pt x="12275" y="3788"/>
                  <a:pt x="12398" y="4768"/>
                  <a:pt x="12804" y="6384"/>
                </a:cubicBezTo>
                <a:cubicBezTo>
                  <a:pt x="13209" y="8000"/>
                  <a:pt x="14003" y="10807"/>
                  <a:pt x="14409" y="12397"/>
                </a:cubicBezTo>
                <a:cubicBezTo>
                  <a:pt x="14814" y="13986"/>
                  <a:pt x="14797" y="14993"/>
                  <a:pt x="15202" y="16000"/>
                </a:cubicBezTo>
                <a:cubicBezTo>
                  <a:pt x="15608" y="17006"/>
                  <a:pt x="16278" y="17801"/>
                  <a:pt x="16807" y="18410"/>
                </a:cubicBezTo>
                <a:cubicBezTo>
                  <a:pt x="17336" y="19019"/>
                  <a:pt x="17883" y="19417"/>
                  <a:pt x="18412" y="19602"/>
                </a:cubicBezTo>
                <a:cubicBezTo>
                  <a:pt x="18941" y="19788"/>
                  <a:pt x="19735" y="19602"/>
                  <a:pt x="20000" y="19602"/>
                </a:cubicBezTo>
              </a:path>
            </a:pathLst>
          </a:custGeom>
          <a:noFill/>
          <a:ln w="25400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249" name="Kurve3"/>
          <p:cNvSpPr>
            <a:spLocks noChangeArrowheads="1"/>
          </p:cNvSpPr>
          <p:nvPr/>
        </p:nvSpPr>
        <p:spPr bwMode="auto">
          <a:xfrm>
            <a:off x="2268538" y="2565400"/>
            <a:ext cx="2303462" cy="1800225"/>
          </a:xfrm>
          <a:custGeom>
            <a:avLst/>
            <a:gdLst/>
            <a:ahLst/>
            <a:cxnLst>
              <a:cxn ang="0">
                <a:pos x="0" y="19602"/>
              </a:cxn>
              <a:cxn ang="0">
                <a:pos x="2416" y="19602"/>
              </a:cxn>
              <a:cxn ang="0">
                <a:pos x="4814" y="17218"/>
              </a:cxn>
              <a:cxn ang="0">
                <a:pos x="6402" y="13615"/>
              </a:cxn>
              <a:cxn ang="0">
                <a:pos x="8007" y="6384"/>
              </a:cxn>
              <a:cxn ang="0">
                <a:pos x="9611" y="1588"/>
              </a:cxn>
              <a:cxn ang="0">
                <a:pos x="10405" y="395"/>
              </a:cxn>
              <a:cxn ang="0">
                <a:pos x="11216" y="395"/>
              </a:cxn>
              <a:cxn ang="0">
                <a:pos x="12010" y="2781"/>
              </a:cxn>
              <a:cxn ang="0">
                <a:pos x="12804" y="6384"/>
              </a:cxn>
              <a:cxn ang="0">
                <a:pos x="14409" y="12397"/>
              </a:cxn>
              <a:cxn ang="0">
                <a:pos x="15202" y="16000"/>
              </a:cxn>
              <a:cxn ang="0">
                <a:pos x="16807" y="18410"/>
              </a:cxn>
              <a:cxn ang="0">
                <a:pos x="18412" y="19602"/>
              </a:cxn>
              <a:cxn ang="0">
                <a:pos x="20000" y="19602"/>
              </a:cxn>
            </a:cxnLst>
            <a:rect l="0" t="0" r="r" b="b"/>
            <a:pathLst>
              <a:path w="20000" h="20000">
                <a:moveTo>
                  <a:pt x="0" y="19602"/>
                </a:moveTo>
                <a:cubicBezTo>
                  <a:pt x="793" y="19788"/>
                  <a:pt x="1603" y="20000"/>
                  <a:pt x="2416" y="19602"/>
                </a:cubicBezTo>
                <a:cubicBezTo>
                  <a:pt x="3227" y="19205"/>
                  <a:pt x="4144" y="18225"/>
                  <a:pt x="4814" y="17218"/>
                </a:cubicBezTo>
                <a:cubicBezTo>
                  <a:pt x="5485" y="16210"/>
                  <a:pt x="5873" y="15417"/>
                  <a:pt x="6402" y="13615"/>
                </a:cubicBezTo>
                <a:cubicBezTo>
                  <a:pt x="6931" y="11813"/>
                  <a:pt x="7477" y="8397"/>
                  <a:pt x="8007" y="6384"/>
                </a:cubicBezTo>
                <a:cubicBezTo>
                  <a:pt x="8536" y="4370"/>
                  <a:pt x="9206" y="2569"/>
                  <a:pt x="9611" y="1588"/>
                </a:cubicBezTo>
                <a:cubicBezTo>
                  <a:pt x="10017" y="607"/>
                  <a:pt x="10141" y="582"/>
                  <a:pt x="10405" y="395"/>
                </a:cubicBezTo>
                <a:cubicBezTo>
                  <a:pt x="10670" y="211"/>
                  <a:pt x="10951" y="0"/>
                  <a:pt x="11216" y="395"/>
                </a:cubicBezTo>
                <a:cubicBezTo>
                  <a:pt x="11480" y="794"/>
                  <a:pt x="11746" y="1773"/>
                  <a:pt x="12010" y="2781"/>
                </a:cubicBezTo>
                <a:cubicBezTo>
                  <a:pt x="12275" y="3788"/>
                  <a:pt x="12398" y="4768"/>
                  <a:pt x="12804" y="6384"/>
                </a:cubicBezTo>
                <a:cubicBezTo>
                  <a:pt x="13209" y="8000"/>
                  <a:pt x="14003" y="10807"/>
                  <a:pt x="14409" y="12397"/>
                </a:cubicBezTo>
                <a:cubicBezTo>
                  <a:pt x="14814" y="13986"/>
                  <a:pt x="14797" y="14993"/>
                  <a:pt x="15202" y="16000"/>
                </a:cubicBezTo>
                <a:cubicBezTo>
                  <a:pt x="15608" y="17006"/>
                  <a:pt x="16278" y="17801"/>
                  <a:pt x="16807" y="18410"/>
                </a:cubicBezTo>
                <a:cubicBezTo>
                  <a:pt x="17336" y="19019"/>
                  <a:pt x="17883" y="19417"/>
                  <a:pt x="18412" y="19602"/>
                </a:cubicBezTo>
                <a:cubicBezTo>
                  <a:pt x="18941" y="19788"/>
                  <a:pt x="19735" y="19602"/>
                  <a:pt x="20000" y="19602"/>
                </a:cubicBezTo>
              </a:path>
            </a:pathLst>
          </a:custGeom>
          <a:noFill/>
          <a:ln w="25400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250" name="Textbox1"/>
          <p:cNvSpPr txBox="1">
            <a:spLocks noChangeArrowheads="1"/>
          </p:cNvSpPr>
          <p:nvPr/>
        </p:nvSpPr>
        <p:spPr bwMode="auto">
          <a:xfrm>
            <a:off x="5292725" y="1916113"/>
            <a:ext cx="30956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/>
            <a:r>
              <a:rPr lang="de-DE" dirty="0">
                <a:latin typeface="Tahoma" pitchFamily="66" charset="0"/>
              </a:rPr>
              <a:t>Verteilung der Schwingungsenergien der </a:t>
            </a:r>
            <a:r>
              <a:rPr lang="de-DE" dirty="0" err="1">
                <a:latin typeface="Tahoma" pitchFamily="66" charset="0"/>
              </a:rPr>
              <a:t>Reaktanden</a:t>
            </a:r>
            <a:r>
              <a:rPr lang="de-DE" dirty="0">
                <a:latin typeface="Tahoma" pitchFamily="66" charset="0"/>
              </a:rPr>
              <a:t> und der Produkte</a:t>
            </a:r>
          </a:p>
          <a:p>
            <a:pPr marL="342900">
              <a:spcBef>
                <a:spcPts val="1075"/>
              </a:spcBef>
            </a:pPr>
            <a:r>
              <a:rPr lang="de-DE" dirty="0">
                <a:latin typeface="Wingdings" pitchFamily="64" charset="2"/>
              </a:rPr>
              <a:t></a:t>
            </a:r>
            <a:r>
              <a:rPr lang="de-DE" dirty="0">
                <a:latin typeface="Tahoma" pitchFamily="66" charset="0"/>
              </a:rPr>
              <a:t> Verteilung der elektronischen fluktuierenden Zustände</a:t>
            </a:r>
            <a:r>
              <a:rPr lang="de-DE" dirty="0" smtClean="0">
                <a:latin typeface="Tahoma" pitchFamily="66" charset="0"/>
              </a:rPr>
              <a:t>!</a:t>
            </a:r>
            <a:endParaRPr lang="de-DE" dirty="0">
              <a:latin typeface="Tahoma" pitchFamily="66" charset="0"/>
            </a:endParaRPr>
          </a:p>
        </p:txBody>
      </p:sp>
      <p:sp>
        <p:nvSpPr>
          <p:cNvPr id="10252" name="Linie4"/>
          <p:cNvSpPr>
            <a:spLocks noChangeShapeType="1"/>
          </p:cNvSpPr>
          <p:nvPr/>
        </p:nvSpPr>
        <p:spPr bwMode="auto">
          <a:xfrm flipH="1">
            <a:off x="3803650" y="2582863"/>
            <a:ext cx="1649413" cy="430212"/>
          </a:xfrm>
          <a:prstGeom prst="line">
            <a:avLst/>
          </a:prstGeom>
          <a:noFill/>
          <a:ln w="12700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253" name="Linie5"/>
          <p:cNvSpPr>
            <a:spLocks noChangeShapeType="1"/>
          </p:cNvSpPr>
          <p:nvPr/>
        </p:nvSpPr>
        <p:spPr bwMode="auto">
          <a:xfrm flipH="1">
            <a:off x="2511425" y="2511425"/>
            <a:ext cx="2870200" cy="142875"/>
          </a:xfrm>
          <a:prstGeom prst="line">
            <a:avLst/>
          </a:prstGeom>
          <a:noFill/>
          <a:ln w="12700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611560" y="4797152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Bei homogenen Redoxreaktionen in der Lösung: Der Elektronentransfer passiert nicht, wie in der ursprünglichen Marcus-Theorie, genau am Schnittpunkt der Energiekurven (und nur dort), sondern in einem </a:t>
            </a:r>
            <a:r>
              <a:rPr lang="de-DE" dirty="0" smtClean="0">
                <a:solidFill>
                  <a:srgbClr val="FF0000"/>
                </a:solidFill>
              </a:rPr>
              <a:t>Bereich um den Schnittpunkt </a:t>
            </a:r>
            <a:r>
              <a:rPr lang="de-DE" dirty="0" smtClean="0"/>
              <a:t>herum. Entscheidend ist das </a:t>
            </a:r>
            <a:r>
              <a:rPr lang="de-DE" dirty="0" smtClean="0">
                <a:solidFill>
                  <a:srgbClr val="0070C0"/>
                </a:solidFill>
              </a:rPr>
              <a:t>Überlappungsintegral</a:t>
            </a:r>
            <a:r>
              <a:rPr lang="de-DE" dirty="0" smtClean="0"/>
              <a:t>!</a:t>
            </a:r>
            <a:endParaRPr lang="de-DE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28A5BD-B2AA-4774-9493-483F4770D6B8}" type="slidenum">
              <a:rPr lang="de-DE"/>
              <a:pPr/>
              <a:t>14</a:t>
            </a:fld>
            <a:endParaRPr lang="de-DE"/>
          </a:p>
        </p:txBody>
      </p:sp>
      <p:sp>
        <p:nvSpPr>
          <p:cNvPr id="10241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10242" name="Rechteck1"/>
          <p:cNvSpPr>
            <a:spLocks noChangeArrowheads="1"/>
          </p:cNvSpPr>
          <p:nvPr/>
        </p:nvSpPr>
        <p:spPr bwMode="auto">
          <a:xfrm>
            <a:off x="468313" y="1196975"/>
            <a:ext cx="6983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/>
            <a:r>
              <a:rPr lang="de-DE" dirty="0">
                <a:solidFill>
                  <a:schemeClr val="folHlink"/>
                </a:solidFill>
                <a:latin typeface="Tahoma" pitchFamily="66" charset="0"/>
              </a:rPr>
              <a:t>Ansatz von </a:t>
            </a:r>
            <a:r>
              <a:rPr lang="de-DE" dirty="0" err="1">
                <a:solidFill>
                  <a:schemeClr val="folHlink"/>
                </a:solidFill>
                <a:latin typeface="Tahoma" pitchFamily="66" charset="0"/>
              </a:rPr>
              <a:t>Gerischer</a:t>
            </a:r>
            <a:r>
              <a:rPr lang="de-DE" dirty="0">
                <a:latin typeface="Tahoma" pitchFamily="66" charset="0"/>
              </a:rPr>
              <a:t>: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827584" y="177281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Bei Reaktionen an der Elektrode ist die Verteilung der Elektronenzustände auf der Metallseite ist ebenso wichtig und ersetzt die Rolle des anderen </a:t>
            </a:r>
            <a:r>
              <a:rPr lang="de-DE" dirty="0" err="1" smtClean="0"/>
              <a:t>Redoxpartners</a:t>
            </a:r>
            <a:r>
              <a:rPr lang="de-DE" dirty="0" smtClean="0"/>
              <a:t>:</a:t>
            </a:r>
          </a:p>
          <a:p>
            <a:r>
              <a:rPr lang="de-DE" dirty="0" smtClean="0">
                <a:sym typeface="Wingdings" pitchFamily="2" charset="2"/>
              </a:rPr>
              <a:t> Integration über alle möglichen Zustände</a:t>
            </a:r>
            <a:endParaRPr lang="de-D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28A5BD-B2AA-4774-9493-483F4770D6B8}" type="slidenum">
              <a:rPr lang="de-DE"/>
              <a:pPr/>
              <a:t>15</a:t>
            </a:fld>
            <a:endParaRPr lang="de-DE"/>
          </a:p>
        </p:txBody>
      </p:sp>
      <p:sp>
        <p:nvSpPr>
          <p:cNvPr id="10241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467544" y="1052736"/>
            <a:ext cx="7439025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Es gilt für die Verteilung der möglichen elektronischen Energiezustände </a:t>
            </a:r>
          </a:p>
          <a:p>
            <a:pPr marL="342900" indent="-342900"/>
            <a:r>
              <a:rPr lang="de-DE"/>
              <a:t>des Redoxsystems im Elektrolyten nach Gerischer:</a:t>
            </a:r>
          </a:p>
        </p:txBody>
      </p:sp>
      <p:graphicFrame>
        <p:nvGraphicFramePr>
          <p:cNvPr id="8" name="Object 55"/>
          <p:cNvGraphicFramePr>
            <a:graphicFrameLocks noChangeAspect="1"/>
          </p:cNvGraphicFramePr>
          <p:nvPr/>
        </p:nvGraphicFramePr>
        <p:xfrm>
          <a:off x="1417638" y="1922463"/>
          <a:ext cx="4044950" cy="952500"/>
        </p:xfrm>
        <a:graphic>
          <a:graphicData uri="http://schemas.openxmlformats.org/presentationml/2006/ole">
            <p:oleObj spid="_x0000_s29698" name="Formel" r:id="rId3" imgW="2361960" imgH="558720" progId="Equation.3">
              <p:embed/>
            </p:oleObj>
          </a:graphicData>
        </a:graphic>
      </p:graphicFrame>
      <p:graphicFrame>
        <p:nvGraphicFramePr>
          <p:cNvPr id="9" name="Object 57"/>
          <p:cNvGraphicFramePr>
            <a:graphicFrameLocks noChangeAspect="1"/>
          </p:cNvGraphicFramePr>
          <p:nvPr/>
        </p:nvGraphicFramePr>
        <p:xfrm>
          <a:off x="1351781" y="2867249"/>
          <a:ext cx="4176713" cy="979487"/>
        </p:xfrm>
        <a:graphic>
          <a:graphicData uri="http://schemas.openxmlformats.org/presentationml/2006/ole">
            <p:oleObj spid="_x0000_s29699" name="Formel" r:id="rId4" imgW="2476500" imgH="584200" progId="Equation.3">
              <p:embed/>
            </p:oleObj>
          </a:graphicData>
        </a:graphic>
      </p:graphicFrame>
      <p:sp>
        <p:nvSpPr>
          <p:cNvPr id="10" name="Text Box 59"/>
          <p:cNvSpPr txBox="1">
            <a:spLocks noChangeArrowheads="1"/>
          </p:cNvSpPr>
          <p:nvPr/>
        </p:nvSpPr>
        <p:spPr bwMode="auto">
          <a:xfrm>
            <a:off x="395536" y="4489945"/>
            <a:ext cx="852028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/>
              <a:t>Die Zustandsdichte ergibt sich dann durch Multiplikation mit den Konzentrationen </a:t>
            </a:r>
          </a:p>
          <a:p>
            <a:pPr marL="342900" indent="-342900"/>
            <a:r>
              <a:rPr lang="de-DE" dirty="0" smtClean="0"/>
              <a:t>der </a:t>
            </a:r>
            <a:r>
              <a:rPr lang="de-DE" dirty="0"/>
              <a:t>oxidierten bzw. reduzierten Spezies:</a:t>
            </a:r>
          </a:p>
        </p:txBody>
      </p:sp>
      <p:graphicFrame>
        <p:nvGraphicFramePr>
          <p:cNvPr id="11" name="Object 60"/>
          <p:cNvGraphicFramePr>
            <a:graphicFrameLocks noChangeAspect="1"/>
          </p:cNvGraphicFramePr>
          <p:nvPr/>
        </p:nvGraphicFramePr>
        <p:xfrm>
          <a:off x="2143944" y="5338539"/>
          <a:ext cx="2663825" cy="466725"/>
        </p:xfrm>
        <a:graphic>
          <a:graphicData uri="http://schemas.openxmlformats.org/presentationml/2006/ole">
            <p:oleObj spid="_x0000_s29700" name="Formel" r:id="rId5" imgW="1308100" imgH="228600" progId="Equation.3">
              <p:embed/>
            </p:oleObj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611560" y="3933056"/>
            <a:ext cx="7463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(Bolzmannverteilungen der Aktivierungsenergien </a:t>
            </a: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err="1" smtClean="0">
                <a:sym typeface="Wingdings" pitchFamily="2" charset="2"/>
              </a:rPr>
              <a:t>Gausskurven</a:t>
            </a:r>
            <a:r>
              <a:rPr lang="de-DE" dirty="0" smtClean="0">
                <a:sym typeface="Wingdings" pitchFamily="2" charset="2"/>
              </a:rPr>
              <a:t> in E) </a:t>
            </a:r>
            <a:endParaRPr 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28A5BD-B2AA-4774-9493-483F4770D6B8}" type="slidenum">
              <a:rPr lang="de-DE"/>
              <a:pPr/>
              <a:t>16</a:t>
            </a:fld>
            <a:endParaRPr lang="de-DE"/>
          </a:p>
        </p:txBody>
      </p:sp>
      <p:sp>
        <p:nvSpPr>
          <p:cNvPr id="10241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7" name="Text Box 54"/>
          <p:cNvSpPr txBox="1">
            <a:spLocks noChangeArrowheads="1"/>
          </p:cNvSpPr>
          <p:nvPr/>
        </p:nvSpPr>
        <p:spPr bwMode="auto">
          <a:xfrm>
            <a:off x="467544" y="1052736"/>
            <a:ext cx="8161209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 dirty="0" smtClean="0"/>
              <a:t>Analog gilt für die Zustandsverteilung  D(E) der Elektronen auf der Metallseite:</a:t>
            </a:r>
            <a:endParaRPr lang="de-DE" dirty="0"/>
          </a:p>
        </p:txBody>
      </p:sp>
      <p:graphicFrame>
        <p:nvGraphicFramePr>
          <p:cNvPr id="8" name="Object 55"/>
          <p:cNvGraphicFramePr>
            <a:graphicFrameLocks noChangeAspect="1"/>
          </p:cNvGraphicFramePr>
          <p:nvPr/>
        </p:nvGraphicFramePr>
        <p:xfrm>
          <a:off x="611560" y="1772816"/>
          <a:ext cx="2133600" cy="390525"/>
        </p:xfrm>
        <a:graphic>
          <a:graphicData uri="http://schemas.openxmlformats.org/presentationml/2006/ole">
            <p:oleObj spid="_x0000_s30722" name="Formel" r:id="rId3" imgW="1244520" imgH="228600" progId="Equation.3">
              <p:embed/>
            </p:oleObj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25" name="Formel" r:id="rId4" imgW="114120" imgH="215640" progId="Equation.3">
              <p:embed/>
            </p:oleObj>
          </a:graphicData>
        </a:graphic>
      </p:graphicFrame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611560" y="2492896"/>
          <a:ext cx="4104456" cy="486054"/>
        </p:xfrm>
        <a:graphic>
          <a:graphicData uri="http://schemas.openxmlformats.org/presentationml/2006/ole">
            <p:oleObj spid="_x0000_s30726" name="Formel" r:id="rId5" imgW="2171700" imgH="254000" progId="Equation.3">
              <p:embed/>
            </p:oleObj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5508104" y="2564904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f(E) - </a:t>
            </a:r>
            <a:r>
              <a:rPr lang="de-DE" dirty="0" err="1" smtClean="0"/>
              <a:t>Fermiverteilung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3131840" y="1772816"/>
            <a:ext cx="5044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Zustandsdichte * Besetzungswahrscheinlichkeit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611560" y="3356992"/>
            <a:ext cx="4750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</a:t>
            </a:r>
            <a:r>
              <a:rPr lang="de-DE" baseline="-25000" dirty="0" smtClean="0"/>
              <a:t>c</a:t>
            </a:r>
            <a:r>
              <a:rPr lang="de-DE" dirty="0" smtClean="0"/>
              <a:t> – Energie am Boden des Leitungsbandes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17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84B2DC-153C-461B-BFE7-816A79D739C2}" type="slidenum">
              <a:rPr lang="de-DE"/>
              <a:pPr/>
              <a:t>17</a:t>
            </a:fld>
            <a:endParaRPr lang="de-DE"/>
          </a:p>
        </p:txBody>
      </p:sp>
      <p:sp>
        <p:nvSpPr>
          <p:cNvPr id="11265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11266" name="Rechteck1"/>
          <p:cNvSpPr>
            <a:spLocks noChangeArrowheads="1"/>
          </p:cNvSpPr>
          <p:nvPr/>
        </p:nvSpPr>
        <p:spPr bwMode="auto">
          <a:xfrm>
            <a:off x="479425" y="1211263"/>
            <a:ext cx="8059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/>
            <a:r>
              <a:rPr lang="de-DE" sz="1600">
                <a:solidFill>
                  <a:schemeClr val="folHlink"/>
                </a:solidFill>
                <a:latin typeface="Tahoma" pitchFamily="66" charset="0"/>
              </a:rPr>
              <a:t>Ansatz von Gerischer</a:t>
            </a:r>
            <a:r>
              <a:rPr lang="de-DE" sz="1600">
                <a:latin typeface="Tahoma" pitchFamily="66" charset="0"/>
              </a:rPr>
              <a:t>: </a:t>
            </a:r>
          </a:p>
          <a:p>
            <a:pPr marL="342900"/>
            <a:r>
              <a:rPr lang="de-DE" sz="1600" b="1">
                <a:latin typeface="Tahoma" pitchFamily="66" charset="0"/>
              </a:rPr>
              <a:t>Berechnung der Tunnelwahrscheinlichkeit</a:t>
            </a:r>
            <a:r>
              <a:rPr lang="de-DE" sz="1600">
                <a:latin typeface="Tahoma" pitchFamily="66" charset="0"/>
              </a:rPr>
              <a:t> (= ET-Geschwindigkeit):</a:t>
            </a:r>
          </a:p>
          <a:p>
            <a:pPr marL="342900"/>
            <a:endParaRPr lang="de-DE" sz="1600">
              <a:latin typeface="Tahoma" pitchFamily="66" charset="0"/>
            </a:endParaRPr>
          </a:p>
          <a:p>
            <a:pPr marL="342900"/>
            <a:r>
              <a:rPr lang="de-DE" sz="1600">
                <a:latin typeface="Tahoma" pitchFamily="66" charset="0"/>
              </a:rPr>
              <a:t>Da isoenergetisch: </a:t>
            </a:r>
          </a:p>
          <a:p>
            <a:pPr marL="342900"/>
            <a:r>
              <a:rPr lang="de-DE" sz="1600">
                <a:latin typeface="Tahoma" pitchFamily="66" charset="0"/>
              </a:rPr>
              <a:t>-&gt; bei einer gegebenen Energie ist sie proportional zur Anzahl der besetzten und unbesetzten Quantenzustände (Zustandsdichte) links und rechts von der Grenzfläche</a:t>
            </a:r>
          </a:p>
        </p:txBody>
      </p:sp>
      <p:pic>
        <p:nvPicPr>
          <p:cNvPr id="11267" name="Grafik1"/>
          <p:cNvPicPr>
            <a:picLocks noRot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4075" y="3086100"/>
            <a:ext cx="375602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8" name="Linie1"/>
          <p:cNvSpPr>
            <a:spLocks noChangeShapeType="1"/>
          </p:cNvSpPr>
          <p:nvPr/>
        </p:nvSpPr>
        <p:spPr bwMode="auto">
          <a:xfrm flipH="1" flipV="1">
            <a:off x="3659188" y="3013075"/>
            <a:ext cx="1587" cy="3228975"/>
          </a:xfrm>
          <a:prstGeom prst="line">
            <a:avLst/>
          </a:prstGeom>
          <a:noFill/>
          <a:ln w="12700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rot="10800000"/>
          <a:lstStyle/>
          <a:p>
            <a:endParaRPr lang="de-DE"/>
          </a:p>
        </p:txBody>
      </p:sp>
      <p:sp>
        <p:nvSpPr>
          <p:cNvPr id="11269" name="Linie2"/>
          <p:cNvSpPr>
            <a:spLocks noChangeShapeType="1"/>
          </p:cNvSpPr>
          <p:nvPr/>
        </p:nvSpPr>
        <p:spPr bwMode="auto">
          <a:xfrm flipH="1" flipV="1">
            <a:off x="1004888" y="5954713"/>
            <a:ext cx="2798762" cy="1587"/>
          </a:xfrm>
          <a:prstGeom prst="line">
            <a:avLst/>
          </a:prstGeom>
          <a:noFill/>
          <a:ln w="12700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rot="10800000"/>
          <a:lstStyle/>
          <a:p>
            <a:endParaRPr lang="de-DE"/>
          </a:p>
        </p:txBody>
      </p:sp>
      <p:sp>
        <p:nvSpPr>
          <p:cNvPr id="11270" name="Kurve1"/>
          <p:cNvSpPr>
            <a:spLocks noChangeArrowheads="1"/>
          </p:cNvSpPr>
          <p:nvPr/>
        </p:nvSpPr>
        <p:spPr bwMode="auto">
          <a:xfrm>
            <a:off x="2698750" y="3197225"/>
            <a:ext cx="917575" cy="2727325"/>
          </a:xfrm>
          <a:custGeom>
            <a:avLst/>
            <a:gdLst/>
            <a:ahLst/>
            <a:cxnLst>
              <a:cxn ang="0">
                <a:pos x="19377" y="0"/>
              </a:cxn>
              <a:cxn ang="0">
                <a:pos x="19377" y="6314"/>
              </a:cxn>
              <a:cxn ang="0">
                <a:pos x="16251" y="8947"/>
              </a:cxn>
              <a:cxn ang="0">
                <a:pos x="3747" y="10000"/>
              </a:cxn>
              <a:cxn ang="0">
                <a:pos x="622" y="11578"/>
              </a:cxn>
              <a:cxn ang="0">
                <a:pos x="622" y="20000"/>
              </a:cxn>
            </a:cxnLst>
            <a:rect l="0" t="0" r="r" b="b"/>
            <a:pathLst>
              <a:path w="20000" h="20000">
                <a:moveTo>
                  <a:pt x="19377" y="0"/>
                </a:moveTo>
                <a:cubicBezTo>
                  <a:pt x="19377" y="1261"/>
                  <a:pt x="20000" y="4527"/>
                  <a:pt x="19377" y="6314"/>
                </a:cubicBezTo>
                <a:cubicBezTo>
                  <a:pt x="18824" y="7907"/>
                  <a:pt x="17800" y="8579"/>
                  <a:pt x="16251" y="8947"/>
                </a:cubicBezTo>
                <a:cubicBezTo>
                  <a:pt x="13125" y="9683"/>
                  <a:pt x="6874" y="9473"/>
                  <a:pt x="3747" y="10000"/>
                </a:cubicBezTo>
                <a:cubicBezTo>
                  <a:pt x="2378" y="10228"/>
                  <a:pt x="1065" y="10176"/>
                  <a:pt x="622" y="11578"/>
                </a:cubicBezTo>
                <a:cubicBezTo>
                  <a:pt x="0" y="13576"/>
                  <a:pt x="622" y="18313"/>
                  <a:pt x="622" y="20000"/>
                </a:cubicBezTo>
              </a:path>
            </a:pathLst>
          </a:custGeom>
          <a:noFill/>
          <a:ln w="38100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271" name="Linie3"/>
          <p:cNvSpPr>
            <a:spLocks noChangeShapeType="1"/>
          </p:cNvSpPr>
          <p:nvPr/>
        </p:nvSpPr>
        <p:spPr bwMode="auto">
          <a:xfrm>
            <a:off x="2295525" y="4519613"/>
            <a:ext cx="1866900" cy="1587"/>
          </a:xfrm>
          <a:prstGeom prst="line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272" name="Textbox1"/>
          <p:cNvSpPr txBox="1">
            <a:spLocks noChangeArrowheads="1"/>
          </p:cNvSpPr>
          <p:nvPr/>
        </p:nvSpPr>
        <p:spPr bwMode="auto">
          <a:xfrm>
            <a:off x="3779838" y="4565650"/>
            <a:ext cx="5016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42900"/>
            <a:r>
              <a:rPr lang="de-DE" sz="1600">
                <a:latin typeface="Tahoma" pitchFamily="66" charset="0"/>
              </a:rPr>
              <a:t>E</a:t>
            </a:r>
            <a:r>
              <a:rPr lang="de-DE" sz="1600" baseline="-6000">
                <a:latin typeface="Tahoma" pitchFamily="66" charset="0"/>
              </a:rPr>
              <a:t>F</a:t>
            </a:r>
          </a:p>
        </p:txBody>
      </p:sp>
      <p:sp>
        <p:nvSpPr>
          <p:cNvPr id="11273" name="Textbox2"/>
          <p:cNvSpPr txBox="1">
            <a:spLocks noChangeArrowheads="1"/>
          </p:cNvSpPr>
          <p:nvPr/>
        </p:nvSpPr>
        <p:spPr bwMode="auto">
          <a:xfrm>
            <a:off x="6457950" y="3516313"/>
            <a:ext cx="17938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42900"/>
            <a:r>
              <a:rPr lang="de-DE" sz="1600">
                <a:latin typeface="Tahoma" pitchFamily="66" charset="0"/>
              </a:rPr>
              <a:t>unbesetzt</a:t>
            </a:r>
          </a:p>
        </p:txBody>
      </p:sp>
      <p:sp>
        <p:nvSpPr>
          <p:cNvPr id="11274" name="Linie4"/>
          <p:cNvSpPr>
            <a:spLocks noChangeShapeType="1"/>
          </p:cNvSpPr>
          <p:nvPr/>
        </p:nvSpPr>
        <p:spPr bwMode="auto">
          <a:xfrm flipH="1">
            <a:off x="6027738" y="3803650"/>
            <a:ext cx="788987" cy="501650"/>
          </a:xfrm>
          <a:prstGeom prst="line">
            <a:avLst/>
          </a:prstGeom>
          <a:noFill/>
          <a:ln w="9525" cmpd="sng">
            <a:solidFill>
              <a:srgbClr val="0000FF"/>
            </a:solidFill>
            <a:prstDash val="sysDash"/>
            <a:round/>
            <a:headEnd type="none" w="med" len="med"/>
            <a:tailEnd type="stealth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275" name="Linie5"/>
          <p:cNvSpPr>
            <a:spLocks noChangeShapeType="1"/>
          </p:cNvSpPr>
          <p:nvPr/>
        </p:nvSpPr>
        <p:spPr bwMode="auto">
          <a:xfrm flipV="1">
            <a:off x="3556000" y="4305300"/>
            <a:ext cx="2327275" cy="7938"/>
          </a:xfrm>
          <a:prstGeom prst="line">
            <a:avLst/>
          </a:prstGeom>
          <a:noFill/>
          <a:ln w="19050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10800000"/>
          <a:lstStyle/>
          <a:p>
            <a:endParaRPr lang="de-DE"/>
          </a:p>
        </p:txBody>
      </p:sp>
      <p:sp>
        <p:nvSpPr>
          <p:cNvPr id="11276" name="Textbox3"/>
          <p:cNvSpPr txBox="1">
            <a:spLocks noChangeArrowheads="1"/>
          </p:cNvSpPr>
          <p:nvPr/>
        </p:nvSpPr>
        <p:spPr bwMode="auto">
          <a:xfrm>
            <a:off x="3563888" y="3875088"/>
            <a:ext cx="22322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42900"/>
            <a:r>
              <a:rPr lang="de-DE" sz="1600" b="1" dirty="0" smtClean="0">
                <a:solidFill>
                  <a:srgbClr val="FF0000"/>
                </a:solidFill>
                <a:latin typeface="Tahoma" pitchFamily="66" charset="0"/>
              </a:rPr>
              <a:t>ET, Reduktion</a:t>
            </a:r>
            <a:endParaRPr lang="de-DE" sz="1600" b="1" dirty="0">
              <a:solidFill>
                <a:srgbClr val="FF0000"/>
              </a:solidFill>
              <a:latin typeface="Tahoma" pitchFamily="66" charset="0"/>
            </a:endParaRPr>
          </a:p>
        </p:txBody>
      </p:sp>
      <p:sp>
        <p:nvSpPr>
          <p:cNvPr id="11277" name="Rechteck2"/>
          <p:cNvSpPr>
            <a:spLocks noChangeArrowheads="1"/>
          </p:cNvSpPr>
          <p:nvPr/>
        </p:nvSpPr>
        <p:spPr bwMode="auto">
          <a:xfrm>
            <a:off x="4592638" y="6170613"/>
            <a:ext cx="3875087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278" name="Textbox4"/>
          <p:cNvSpPr txBox="1">
            <a:spLocks noChangeArrowheads="1"/>
          </p:cNvSpPr>
          <p:nvPr/>
        </p:nvSpPr>
        <p:spPr bwMode="auto">
          <a:xfrm>
            <a:off x="1004888" y="3587750"/>
            <a:ext cx="15779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42900"/>
            <a:r>
              <a:rPr lang="de-DE" sz="1600">
                <a:latin typeface="Tahoma" pitchFamily="66" charset="0"/>
              </a:rPr>
              <a:t>Metall: Fermi-Dirac</a:t>
            </a:r>
          </a:p>
        </p:txBody>
      </p:sp>
      <p:sp>
        <p:nvSpPr>
          <p:cNvPr id="18" name="Linie5"/>
          <p:cNvSpPr>
            <a:spLocks noChangeShapeType="1"/>
          </p:cNvSpPr>
          <p:nvPr/>
        </p:nvSpPr>
        <p:spPr bwMode="auto">
          <a:xfrm flipV="1">
            <a:off x="3203848" y="5373216"/>
            <a:ext cx="2327275" cy="7938"/>
          </a:xfrm>
          <a:prstGeom prst="line">
            <a:avLst/>
          </a:prstGeom>
          <a:noFill/>
          <a:ln w="19050" cmpd="sng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rot="10800000"/>
          <a:lstStyle/>
          <a:p>
            <a:endParaRPr lang="de-DE"/>
          </a:p>
        </p:txBody>
      </p:sp>
      <p:sp>
        <p:nvSpPr>
          <p:cNvPr id="19" name="Textbox3"/>
          <p:cNvSpPr txBox="1">
            <a:spLocks noChangeArrowheads="1"/>
          </p:cNvSpPr>
          <p:nvPr/>
        </p:nvSpPr>
        <p:spPr bwMode="auto">
          <a:xfrm>
            <a:off x="3131840" y="5445224"/>
            <a:ext cx="22322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342900"/>
            <a:r>
              <a:rPr lang="de-DE" sz="1600" b="1" dirty="0" smtClean="0">
                <a:solidFill>
                  <a:srgbClr val="0070C0"/>
                </a:solidFill>
                <a:latin typeface="Tahoma" pitchFamily="66" charset="0"/>
              </a:rPr>
              <a:t>ET, Oxidation</a:t>
            </a:r>
            <a:endParaRPr lang="de-DE" sz="1600" b="1" dirty="0">
              <a:solidFill>
                <a:srgbClr val="0070C0"/>
              </a:solidFill>
              <a:latin typeface="Tahoma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15F4B4-22EB-4571-B2F8-DD317E940E12}" type="slidenum">
              <a:rPr lang="de-DE"/>
              <a:pPr/>
              <a:t>18</a:t>
            </a:fld>
            <a:endParaRPr lang="de-DE"/>
          </a:p>
        </p:txBody>
      </p:sp>
      <p:sp>
        <p:nvSpPr>
          <p:cNvPr id="12289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12290" name="Rechteck1"/>
          <p:cNvSpPr>
            <a:spLocks noChangeArrowheads="1"/>
          </p:cNvSpPr>
          <p:nvPr/>
        </p:nvSpPr>
        <p:spPr bwMode="auto">
          <a:xfrm>
            <a:off x="479425" y="1211263"/>
            <a:ext cx="8059738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/>
            <a:r>
              <a:rPr lang="de-DE" dirty="0">
                <a:solidFill>
                  <a:schemeClr val="folHlink"/>
                </a:solidFill>
                <a:latin typeface="Tahoma" pitchFamily="66" charset="0"/>
              </a:rPr>
              <a:t>Ansatz von </a:t>
            </a:r>
            <a:r>
              <a:rPr lang="de-DE" dirty="0" err="1">
                <a:solidFill>
                  <a:schemeClr val="folHlink"/>
                </a:solidFill>
                <a:latin typeface="Tahoma" pitchFamily="66" charset="0"/>
              </a:rPr>
              <a:t>Gerischer</a:t>
            </a:r>
            <a:r>
              <a:rPr lang="de-DE" dirty="0">
                <a:latin typeface="Tahoma" pitchFamily="66" charset="0"/>
              </a:rPr>
              <a:t>: </a:t>
            </a:r>
          </a:p>
          <a:p>
            <a:pPr marL="342900"/>
            <a:r>
              <a:rPr lang="de-DE" b="1" dirty="0">
                <a:latin typeface="Tahoma" pitchFamily="66" charset="0"/>
              </a:rPr>
              <a:t>Berechnung der Tunnelwahrscheinlichkeit</a:t>
            </a:r>
            <a:r>
              <a:rPr lang="de-DE" dirty="0">
                <a:latin typeface="Tahoma" pitchFamily="66" charset="0"/>
              </a:rPr>
              <a:t> (= ET-Geschwindigkeit):</a:t>
            </a:r>
          </a:p>
          <a:p>
            <a:pPr marL="342900"/>
            <a:endParaRPr lang="de-DE" dirty="0">
              <a:latin typeface="Tahoma" pitchFamily="66" charset="0"/>
            </a:endParaRPr>
          </a:p>
          <a:p>
            <a:pPr marL="342900"/>
            <a:r>
              <a:rPr lang="de-DE" dirty="0">
                <a:latin typeface="Tahoma" pitchFamily="66" charset="0"/>
              </a:rPr>
              <a:t>Berechnung der </a:t>
            </a:r>
            <a:r>
              <a:rPr lang="de-DE" dirty="0" err="1">
                <a:latin typeface="Tahoma" pitchFamily="66" charset="0"/>
              </a:rPr>
              <a:t>anodischen</a:t>
            </a:r>
            <a:r>
              <a:rPr lang="de-DE" dirty="0">
                <a:latin typeface="Tahoma" pitchFamily="66" charset="0"/>
              </a:rPr>
              <a:t> Stromdichte: </a:t>
            </a:r>
          </a:p>
          <a:p>
            <a:pPr marL="342900"/>
            <a:r>
              <a:rPr lang="de-DE" dirty="0">
                <a:latin typeface="Tahoma" pitchFamily="66" charset="0"/>
              </a:rPr>
              <a:t>-&gt; Oxidation: Elektronen gehen von den besetzten Zuständen in der Lösung (</a:t>
            </a:r>
            <a:r>
              <a:rPr lang="de-DE" dirty="0" err="1">
                <a:latin typeface="Tahoma" pitchFamily="66" charset="0"/>
              </a:rPr>
              <a:t>Red</a:t>
            </a:r>
            <a:r>
              <a:rPr lang="de-DE" dirty="0">
                <a:latin typeface="Tahoma" pitchFamily="66" charset="0"/>
              </a:rPr>
              <a:t>-Peak) in die unbesetzten Zustände im Metall </a:t>
            </a:r>
            <a:r>
              <a:rPr lang="de-DE" dirty="0" smtClean="0">
                <a:latin typeface="Tahoma" pitchFamily="66" charset="0"/>
              </a:rPr>
              <a:t>über</a:t>
            </a:r>
          </a:p>
          <a:p>
            <a:pPr marL="342900"/>
            <a:endParaRPr lang="de-DE" dirty="0" smtClean="0">
              <a:latin typeface="Tahoma" pitchFamily="66" charset="0"/>
            </a:endParaRPr>
          </a:p>
          <a:p>
            <a:pPr marL="342900"/>
            <a:r>
              <a:rPr lang="de-DE" dirty="0" smtClean="0">
                <a:latin typeface="Tahoma" pitchFamily="66" charset="0"/>
              </a:rPr>
              <a:t>-&gt; Reduktion: Elektronen gehen von den besetzten Zuständen im Metall  in die unbesetzten Zustände in der Lösung (</a:t>
            </a:r>
            <a:r>
              <a:rPr lang="de-DE" dirty="0" err="1" smtClean="0">
                <a:latin typeface="Tahoma" pitchFamily="66" charset="0"/>
              </a:rPr>
              <a:t>Ox</a:t>
            </a:r>
            <a:r>
              <a:rPr lang="de-DE" dirty="0" smtClean="0">
                <a:latin typeface="Tahoma" pitchFamily="66" charset="0"/>
              </a:rPr>
              <a:t>-Peak) über</a:t>
            </a:r>
          </a:p>
          <a:p>
            <a:pPr marL="342900"/>
            <a:endParaRPr lang="de-DE" dirty="0">
              <a:latin typeface="Tahoma" pitchFamily="66" charset="0"/>
            </a:endParaRPr>
          </a:p>
          <a:p>
            <a:pPr marL="342900"/>
            <a:r>
              <a:rPr lang="de-DE" dirty="0">
                <a:latin typeface="Tahoma" pitchFamily="66" charset="0"/>
              </a:rPr>
              <a:t>-&gt; ET-Transferrate (= Stromdichte) ist dann das Integral über die Energiezustände:</a:t>
            </a:r>
          </a:p>
          <a:p>
            <a:pPr marL="342900"/>
            <a:endParaRPr lang="de-DE" dirty="0">
              <a:latin typeface="Tahoma" pitchFamily="66" charset="0"/>
            </a:endParaRPr>
          </a:p>
          <a:p>
            <a:pPr marL="342900"/>
            <a:r>
              <a:rPr lang="de-DE" dirty="0">
                <a:latin typeface="Tahoma" pitchFamily="66" charset="0"/>
              </a:rPr>
              <a:t> j = ∫f(E) </a:t>
            </a:r>
            <a:r>
              <a:rPr lang="de-DE" dirty="0" err="1">
                <a:latin typeface="Tahoma" pitchFamily="66" charset="0"/>
              </a:rPr>
              <a:t>D</a:t>
            </a:r>
            <a:r>
              <a:rPr lang="de-DE" baseline="-7000" dirty="0" err="1">
                <a:latin typeface="Tahoma" pitchFamily="66" charset="0"/>
              </a:rPr>
              <a:t>red</a:t>
            </a:r>
            <a:r>
              <a:rPr lang="de-DE" dirty="0">
                <a:latin typeface="Tahoma" pitchFamily="66" charset="0"/>
              </a:rPr>
              <a:t>(E) </a:t>
            </a:r>
            <a:r>
              <a:rPr lang="de-DE" dirty="0" err="1" smtClean="0">
                <a:latin typeface="Tahoma" pitchFamily="66" charset="0"/>
              </a:rPr>
              <a:t>dE</a:t>
            </a:r>
            <a:r>
              <a:rPr lang="de-DE" dirty="0" smtClean="0">
                <a:latin typeface="Tahoma" pitchFamily="66" charset="0"/>
              </a:rPr>
              <a:t> (Oxidation)</a:t>
            </a:r>
            <a:endParaRPr lang="de-DE" dirty="0">
              <a:latin typeface="Tahoma" pitchFamily="66" charset="0"/>
            </a:endParaRPr>
          </a:p>
          <a:p>
            <a:pPr marL="342900"/>
            <a:endParaRPr lang="de-DE" sz="1600" dirty="0">
              <a:latin typeface="Tahoma" pitchFamily="66" charset="0"/>
            </a:endParaRPr>
          </a:p>
          <a:p>
            <a:pPr marL="342900"/>
            <a:endParaRPr lang="de-DE" sz="1600" dirty="0">
              <a:latin typeface="Tahoma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15F4B4-22EB-4571-B2F8-DD317E940E12}" type="slidenum">
              <a:rPr lang="de-DE"/>
              <a:pPr/>
              <a:t>19</a:t>
            </a:fld>
            <a:endParaRPr lang="de-DE"/>
          </a:p>
        </p:txBody>
      </p:sp>
      <p:sp>
        <p:nvSpPr>
          <p:cNvPr id="12289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12290" name="Rechteck1"/>
          <p:cNvSpPr>
            <a:spLocks noChangeArrowheads="1"/>
          </p:cNvSpPr>
          <p:nvPr/>
        </p:nvSpPr>
        <p:spPr bwMode="auto">
          <a:xfrm>
            <a:off x="479425" y="1211263"/>
            <a:ext cx="80597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/>
            <a:r>
              <a:rPr lang="de-DE" dirty="0">
                <a:solidFill>
                  <a:schemeClr val="folHlink"/>
                </a:solidFill>
                <a:latin typeface="Tahoma" pitchFamily="66" charset="0"/>
              </a:rPr>
              <a:t>Ansatz von </a:t>
            </a:r>
            <a:r>
              <a:rPr lang="de-DE" dirty="0" err="1">
                <a:solidFill>
                  <a:schemeClr val="folHlink"/>
                </a:solidFill>
                <a:latin typeface="Tahoma" pitchFamily="66" charset="0"/>
              </a:rPr>
              <a:t>Gerischer</a:t>
            </a:r>
            <a:r>
              <a:rPr lang="de-DE" dirty="0">
                <a:latin typeface="Tahoma" pitchFamily="66" charset="0"/>
              </a:rPr>
              <a:t>: </a:t>
            </a:r>
          </a:p>
          <a:p>
            <a:pPr marL="342900"/>
            <a:r>
              <a:rPr lang="de-DE" b="1" dirty="0">
                <a:latin typeface="Tahoma" pitchFamily="66" charset="0"/>
              </a:rPr>
              <a:t>Berechnung der Tunnelwahrscheinlichkeit</a:t>
            </a:r>
            <a:r>
              <a:rPr lang="de-DE" dirty="0">
                <a:latin typeface="Tahoma" pitchFamily="66" charset="0"/>
              </a:rPr>
              <a:t> (= ET-Geschwindigkeit</a:t>
            </a:r>
            <a:r>
              <a:rPr lang="de-DE" dirty="0" smtClean="0">
                <a:latin typeface="Tahoma" pitchFamily="66" charset="0"/>
              </a:rPr>
              <a:t>)</a:t>
            </a:r>
            <a:endParaRPr lang="de-DE" sz="1600" dirty="0">
              <a:latin typeface="Tahoma" pitchFamily="66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27584" y="191683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e-DE" dirty="0" smtClean="0"/>
              <a:t>Näherungsweise Lösung: nur nennenswerte Beiträge in der Nähe der Fermi-Kante: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899592" y="2708920"/>
          <a:ext cx="2160587" cy="417513"/>
        </p:xfrm>
        <a:graphic>
          <a:graphicData uri="http://schemas.openxmlformats.org/presentationml/2006/ole">
            <p:oleObj spid="_x0000_s32770" name="Formel" r:id="rId3" imgW="1129810" imgH="215806" progId="Equation.3">
              <p:embed/>
            </p:oleObj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1043608" y="3501008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</a:t>
            </a:r>
            <a:endParaRPr lang="de-DE" dirty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123728" y="3501008"/>
          <a:ext cx="4897438" cy="1050925"/>
        </p:xfrm>
        <a:graphic>
          <a:graphicData uri="http://schemas.openxmlformats.org/presentationml/2006/ole">
            <p:oleObj spid="_x0000_s32771" name="Formel" r:id="rId4" imgW="2616200" imgH="558800" progId="Equation.3">
              <p:embed/>
            </p:oleObj>
          </a:graphicData>
        </a:graphic>
      </p:graphicFrame>
      <p:sp>
        <p:nvSpPr>
          <p:cNvPr id="10" name="Rechteck 9"/>
          <p:cNvSpPr/>
          <p:nvPr/>
        </p:nvSpPr>
        <p:spPr>
          <a:xfrm>
            <a:off x="4139952" y="2708920"/>
            <a:ext cx="2301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Tahoma" pitchFamily="66" charset="0"/>
              </a:rPr>
              <a:t> j = ∫f(E) </a:t>
            </a:r>
            <a:r>
              <a:rPr lang="de-DE" dirty="0" err="1" smtClean="0">
                <a:latin typeface="Tahoma" pitchFamily="66" charset="0"/>
              </a:rPr>
              <a:t>D</a:t>
            </a:r>
            <a:r>
              <a:rPr lang="de-DE" baseline="-7000" dirty="0" err="1" smtClean="0">
                <a:latin typeface="Tahoma" pitchFamily="66" charset="0"/>
              </a:rPr>
              <a:t>red</a:t>
            </a:r>
            <a:r>
              <a:rPr lang="de-DE" dirty="0" smtClean="0">
                <a:latin typeface="Tahoma" pitchFamily="66" charset="0"/>
              </a:rPr>
              <a:t>(E) </a:t>
            </a:r>
            <a:r>
              <a:rPr lang="de-DE" dirty="0" err="1" smtClean="0">
                <a:latin typeface="Tahoma" pitchFamily="66" charset="0"/>
              </a:rPr>
              <a:t>dE</a:t>
            </a:r>
            <a:r>
              <a:rPr lang="de-DE" dirty="0" smtClean="0">
                <a:latin typeface="Tahoma" pitchFamily="66" charset="0"/>
              </a:rPr>
              <a:t> </a:t>
            </a:r>
            <a:endParaRPr lang="de-DE" dirty="0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755576" y="4797152"/>
            <a:ext cx="7635875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de-DE"/>
              <a:t>D.h. in guter Näherung erhält man die Marcus-Formel für den Elektronen-</a:t>
            </a:r>
          </a:p>
          <a:p>
            <a:pPr marL="342900" indent="-342900"/>
            <a:r>
              <a:rPr lang="de-DE"/>
              <a:t>transfer an Metallelektroden!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 dirty="0"/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BD9F15-6BA6-4F8C-85EE-8A60C4118BA7}" type="slidenum">
              <a:rPr lang="de-DE"/>
              <a:pPr/>
              <a:t>2</a:t>
            </a:fld>
            <a:endParaRPr lang="de-DE" dirty="0"/>
          </a:p>
        </p:txBody>
      </p:sp>
      <p:sp>
        <p:nvSpPr>
          <p:cNvPr id="3073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3078" name="Textbox6"/>
          <p:cNvSpPr txBox="1">
            <a:spLocks noChangeArrowheads="1"/>
          </p:cNvSpPr>
          <p:nvPr/>
        </p:nvSpPr>
        <p:spPr bwMode="auto">
          <a:xfrm>
            <a:off x="561677" y="1124744"/>
            <a:ext cx="6411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/>
            <a:r>
              <a:rPr lang="de-DE" dirty="0">
                <a:latin typeface="Tahoma" pitchFamily="66" charset="0"/>
              </a:rPr>
              <a:t>3. </a:t>
            </a:r>
            <a:r>
              <a:rPr lang="de-DE" b="1" dirty="0">
                <a:solidFill>
                  <a:srgbClr val="CC0000"/>
                </a:solidFill>
                <a:latin typeface="Tahoma" pitchFamily="66" charset="0"/>
              </a:rPr>
              <a:t>mikroskopisch, Festkörpertheorie: </a:t>
            </a:r>
            <a:r>
              <a:rPr lang="de-DE" b="1" dirty="0" err="1">
                <a:solidFill>
                  <a:srgbClr val="CC0000"/>
                </a:solidFill>
                <a:latin typeface="Tahoma" pitchFamily="66" charset="0"/>
              </a:rPr>
              <a:t>Gerischer</a:t>
            </a:r>
            <a:r>
              <a:rPr lang="de-DE" b="1" dirty="0">
                <a:solidFill>
                  <a:srgbClr val="CC0000"/>
                </a:solidFill>
                <a:latin typeface="Tahoma" pitchFamily="66" charset="0"/>
              </a:rPr>
              <a:t>-Modell</a:t>
            </a:r>
          </a:p>
        </p:txBody>
      </p:sp>
      <p:sp>
        <p:nvSpPr>
          <p:cNvPr id="3079" name="Textbox4"/>
          <p:cNvSpPr txBox="1">
            <a:spLocks noChangeArrowheads="1"/>
          </p:cNvSpPr>
          <p:nvPr/>
        </p:nvSpPr>
        <p:spPr bwMode="auto">
          <a:xfrm>
            <a:off x="467544" y="1556792"/>
            <a:ext cx="7565725" cy="787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/>
            <a:r>
              <a:rPr lang="de-DE" dirty="0">
                <a:latin typeface="Tahoma" pitchFamily="66" charset="0"/>
              </a:rPr>
              <a:t>(häufig in der Literatur „</a:t>
            </a:r>
            <a:r>
              <a:rPr lang="de-DE" dirty="0" err="1">
                <a:latin typeface="Tahoma" pitchFamily="66" charset="0"/>
              </a:rPr>
              <a:t>Gurney</a:t>
            </a:r>
            <a:r>
              <a:rPr lang="de-DE" dirty="0">
                <a:latin typeface="Tahoma" pitchFamily="66" charset="0"/>
              </a:rPr>
              <a:t>-</a:t>
            </a:r>
            <a:r>
              <a:rPr lang="de-DE" dirty="0" err="1">
                <a:latin typeface="Tahoma" pitchFamily="66" charset="0"/>
              </a:rPr>
              <a:t>Gerischer</a:t>
            </a:r>
            <a:r>
              <a:rPr lang="de-DE" dirty="0">
                <a:latin typeface="Tahoma" pitchFamily="66" charset="0"/>
              </a:rPr>
              <a:t>-Marcus-Theorie“ genannt!)</a:t>
            </a:r>
          </a:p>
          <a:p>
            <a:pPr marL="342900">
              <a:spcBef>
                <a:spcPts val="1075"/>
              </a:spcBef>
            </a:pPr>
            <a:r>
              <a:rPr lang="de-DE" dirty="0">
                <a:latin typeface="Tahoma" pitchFamily="66" charset="0"/>
              </a:rPr>
              <a:t>			          1931 - 1960  </a:t>
            </a:r>
            <a:r>
              <a:rPr lang="de-DE" dirty="0" smtClean="0">
                <a:latin typeface="Tahoma" pitchFamily="66" charset="0"/>
              </a:rPr>
              <a:t>-  </a:t>
            </a:r>
            <a:r>
              <a:rPr lang="de-DE" dirty="0">
                <a:latin typeface="Tahoma" pitchFamily="66" charset="0"/>
              </a:rPr>
              <a:t>1959 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899592" y="2780928"/>
            <a:ext cx="74303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Heinz </a:t>
            </a:r>
            <a:r>
              <a:rPr lang="de-DE" dirty="0" err="1" smtClean="0"/>
              <a:t>Gerischer</a:t>
            </a:r>
            <a:r>
              <a:rPr lang="de-DE" dirty="0" smtClean="0"/>
              <a:t> (1919 – 1994), Direktor am Fritz-Haber-Institut Berlin</a:t>
            </a:r>
          </a:p>
          <a:p>
            <a:r>
              <a:rPr lang="de-DE" dirty="0" smtClean="0"/>
              <a:t>Schüler von </a:t>
            </a:r>
            <a:r>
              <a:rPr lang="de-DE" dirty="0"/>
              <a:t>K</a:t>
            </a:r>
            <a:r>
              <a:rPr lang="de-DE" dirty="0" smtClean="0"/>
              <a:t>arl Friedrich Bonhoeffer</a:t>
            </a:r>
          </a:p>
          <a:p>
            <a:r>
              <a:rPr lang="de-DE" dirty="0" smtClean="0"/>
              <a:t>Schüler von </a:t>
            </a:r>
            <a:r>
              <a:rPr lang="de-DE" dirty="0" err="1" smtClean="0"/>
              <a:t>Gerischer</a:t>
            </a:r>
            <a:r>
              <a:rPr lang="de-DE" dirty="0" smtClean="0"/>
              <a:t>: u.a. Gerhard Ertl, Dieter Kolb, Helmut </a:t>
            </a:r>
            <a:r>
              <a:rPr lang="de-DE" dirty="0" err="1" smtClean="0"/>
              <a:t>Tributsch</a:t>
            </a:r>
            <a:r>
              <a:rPr lang="de-DE" dirty="0" smtClean="0"/>
              <a:t>,</a:t>
            </a:r>
          </a:p>
          <a:p>
            <a:r>
              <a:rPr lang="de-DE" dirty="0" smtClean="0"/>
              <a:t>Michael </a:t>
            </a:r>
            <a:r>
              <a:rPr lang="de-DE" dirty="0" err="1" smtClean="0"/>
              <a:t>Gräetzel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2C7D2F-AABC-40EA-9D87-82E40EEF29F6}" type="slidenum">
              <a:rPr lang="de-DE"/>
              <a:pPr/>
              <a:t>3</a:t>
            </a:fld>
            <a:endParaRPr lang="de-DE"/>
          </a:p>
        </p:txBody>
      </p:sp>
      <p:sp>
        <p:nvSpPr>
          <p:cNvPr id="5121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5125" name="Textbox3"/>
          <p:cNvSpPr txBox="1">
            <a:spLocks noChangeArrowheads="1"/>
          </p:cNvSpPr>
          <p:nvPr/>
        </p:nvSpPr>
        <p:spPr bwMode="auto">
          <a:xfrm>
            <a:off x="323528" y="1124744"/>
            <a:ext cx="820896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/>
            <a:r>
              <a:rPr lang="de-DE" sz="2000" u="sng" dirty="0">
                <a:latin typeface="Tahoma" pitchFamily="66" charset="0"/>
              </a:rPr>
              <a:t>Grundprinzip des Ansatzes von </a:t>
            </a:r>
            <a:r>
              <a:rPr lang="de-DE" sz="2000" u="sng" dirty="0" err="1">
                <a:latin typeface="Tahoma" pitchFamily="66" charset="0"/>
              </a:rPr>
              <a:t>Gerischer</a:t>
            </a:r>
            <a:r>
              <a:rPr lang="de-DE" sz="2000" dirty="0">
                <a:latin typeface="Tahoma" pitchFamily="66" charset="0"/>
              </a:rPr>
              <a:t>: </a:t>
            </a:r>
          </a:p>
          <a:p>
            <a:pPr marL="342900">
              <a:spcBef>
                <a:spcPts val="1200"/>
              </a:spcBef>
            </a:pPr>
            <a:r>
              <a:rPr lang="de-DE" sz="2000" dirty="0" smtClean="0">
                <a:latin typeface="Tahoma" pitchFamily="66" charset="0"/>
              </a:rPr>
              <a:t>Aufbauend auf der Marcus-Theorie brachte </a:t>
            </a:r>
            <a:r>
              <a:rPr lang="de-DE" sz="2000" dirty="0" err="1" smtClean="0">
                <a:latin typeface="Tahoma" pitchFamily="66" charset="0"/>
              </a:rPr>
              <a:t>Gerischer</a:t>
            </a:r>
            <a:r>
              <a:rPr lang="de-DE" sz="2000" dirty="0" smtClean="0">
                <a:latin typeface="Tahoma" pitchFamily="66" charset="0"/>
              </a:rPr>
              <a:t> zwei vorher völlig getrennte Welten zusammen: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11560" y="2492896"/>
            <a:ext cx="3024336" cy="15081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>
              <a:spcBef>
                <a:spcPts val="1200"/>
              </a:spcBef>
            </a:pPr>
            <a:r>
              <a:rPr lang="de-DE" dirty="0" smtClean="0">
                <a:latin typeface="Tahoma" pitchFamily="66" charset="0"/>
              </a:rPr>
              <a:t>Elektronenzustände von Molekülen und Ionen:</a:t>
            </a:r>
          </a:p>
          <a:p>
            <a:pPr marL="342900">
              <a:spcBef>
                <a:spcPts val="1200"/>
              </a:spcBef>
            </a:pPr>
            <a:r>
              <a:rPr lang="de-DE" dirty="0" smtClean="0">
                <a:latin typeface="Tahoma" pitchFamily="66" charset="0"/>
              </a:rPr>
              <a:t>Schwingungszustände</a:t>
            </a:r>
          </a:p>
          <a:p>
            <a:pPr marL="342900">
              <a:spcBef>
                <a:spcPts val="1200"/>
              </a:spcBef>
            </a:pPr>
            <a:r>
              <a:rPr lang="de-DE" dirty="0" smtClean="0">
                <a:latin typeface="Tahoma" pitchFamily="66" charset="0"/>
              </a:rPr>
              <a:t>Molekülorbitale</a:t>
            </a:r>
            <a:endParaRPr lang="de-DE" dirty="0" smtClean="0">
              <a:latin typeface="Tahoma" pitchFamily="66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788024" y="2492896"/>
            <a:ext cx="3672408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Elektronenzustände in Metallen:</a:t>
            </a:r>
          </a:p>
          <a:p>
            <a:endParaRPr lang="de-DE" dirty="0" smtClean="0"/>
          </a:p>
          <a:p>
            <a:r>
              <a:rPr lang="de-DE" dirty="0" smtClean="0"/>
              <a:t>Festkörpertheorie</a:t>
            </a:r>
          </a:p>
          <a:p>
            <a:endParaRPr lang="de-DE" dirty="0"/>
          </a:p>
          <a:p>
            <a:r>
              <a:rPr lang="de-DE" dirty="0" smtClean="0"/>
              <a:t>Bändermodell, Fermi-Energie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3923928" y="30689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 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683568" y="4653136"/>
            <a:ext cx="768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ahoma" pitchFamily="66" charset="0"/>
              </a:rPr>
              <a:t>Übertragung von Begriffen der Festkörpertheorie auf die Elektrolytlösung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22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C8B8B-7C72-4C96-8B8F-4B8FDADFE7A1}" type="slidenum">
              <a:rPr lang="de-DE"/>
              <a:pPr/>
              <a:t>4</a:t>
            </a:fld>
            <a:endParaRPr lang="de-DE"/>
          </a:p>
        </p:txBody>
      </p:sp>
      <p:sp>
        <p:nvSpPr>
          <p:cNvPr id="4097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4098" name="Textbox1"/>
          <p:cNvSpPr txBox="1">
            <a:spLocks noChangeArrowheads="1"/>
          </p:cNvSpPr>
          <p:nvPr/>
        </p:nvSpPr>
        <p:spPr bwMode="auto">
          <a:xfrm>
            <a:off x="611188" y="1196975"/>
            <a:ext cx="82092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/>
            <a:r>
              <a:rPr lang="de-DE" sz="2000" dirty="0" err="1" smtClean="0">
                <a:latin typeface="Tahoma" pitchFamily="66" charset="0"/>
              </a:rPr>
              <a:t>Bergriffserklärung</a:t>
            </a:r>
            <a:r>
              <a:rPr lang="de-DE" sz="2000" dirty="0" smtClean="0">
                <a:latin typeface="Tahoma" pitchFamily="66" charset="0"/>
              </a:rPr>
              <a:t>: </a:t>
            </a:r>
            <a:br>
              <a:rPr lang="de-DE" sz="2000" dirty="0" smtClean="0">
                <a:latin typeface="Tahoma" pitchFamily="66" charset="0"/>
              </a:rPr>
            </a:br>
            <a:r>
              <a:rPr lang="de-DE" sz="2000" i="1" dirty="0" smtClean="0">
                <a:latin typeface="Tahoma" pitchFamily="66" charset="0"/>
              </a:rPr>
              <a:t>Adiabatischer </a:t>
            </a:r>
            <a:r>
              <a:rPr lang="de-DE" sz="2000" i="1" dirty="0">
                <a:latin typeface="Tahoma" pitchFamily="66" charset="0"/>
              </a:rPr>
              <a:t>und nichtadiabatischer </a:t>
            </a:r>
            <a:r>
              <a:rPr lang="de-DE" sz="2000" i="1" dirty="0" smtClean="0">
                <a:latin typeface="Tahoma" pitchFamily="66" charset="0"/>
              </a:rPr>
              <a:t>Elektronentransfer:</a:t>
            </a:r>
            <a:endParaRPr lang="de-DE" sz="2000" i="1" dirty="0">
              <a:latin typeface="Tahoma" pitchFamily="66" charset="0"/>
            </a:endParaRPr>
          </a:p>
        </p:txBody>
      </p:sp>
      <p:sp>
        <p:nvSpPr>
          <p:cNvPr id="4099" name="Textbox2"/>
          <p:cNvSpPr txBox="1">
            <a:spLocks noChangeArrowheads="1"/>
          </p:cNvSpPr>
          <p:nvPr/>
        </p:nvSpPr>
        <p:spPr bwMode="auto">
          <a:xfrm>
            <a:off x="611560" y="1844824"/>
            <a:ext cx="77041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/>
            <a:r>
              <a:rPr lang="de-DE" dirty="0">
                <a:latin typeface="Tahoma" pitchFamily="66" charset="0"/>
              </a:rPr>
              <a:t>Wenn zusätzliche elektronische Wechselwirkungen zwischen </a:t>
            </a:r>
            <a:r>
              <a:rPr lang="de-DE" dirty="0" err="1">
                <a:latin typeface="Tahoma" pitchFamily="66" charset="0"/>
              </a:rPr>
              <a:t>Reaktanden</a:t>
            </a:r>
            <a:r>
              <a:rPr lang="de-DE" dirty="0">
                <a:latin typeface="Tahoma" pitchFamily="66" charset="0"/>
              </a:rPr>
              <a:t> und Produkten auftreten, so führt dies zu einer Aufspaltung der Energieflächen am Schnittpunkt:</a:t>
            </a:r>
          </a:p>
        </p:txBody>
      </p:sp>
      <p:sp>
        <p:nvSpPr>
          <p:cNvPr id="4100" name="Linie4"/>
          <p:cNvSpPr>
            <a:spLocks noChangeShapeType="1"/>
          </p:cNvSpPr>
          <p:nvPr/>
        </p:nvSpPr>
        <p:spPr bwMode="auto">
          <a:xfrm flipV="1">
            <a:off x="1116013" y="3140075"/>
            <a:ext cx="0" cy="2736850"/>
          </a:xfrm>
          <a:prstGeom prst="line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101" name="Linie3"/>
          <p:cNvSpPr>
            <a:spLocks noChangeShapeType="1"/>
          </p:cNvSpPr>
          <p:nvPr/>
        </p:nvSpPr>
        <p:spPr bwMode="auto">
          <a:xfrm>
            <a:off x="1116013" y="5876925"/>
            <a:ext cx="3240087" cy="0"/>
          </a:xfrm>
          <a:prstGeom prst="line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102" name="Kurve2"/>
          <p:cNvSpPr>
            <a:spLocks noChangeArrowheads="1"/>
          </p:cNvSpPr>
          <p:nvPr/>
        </p:nvSpPr>
        <p:spPr bwMode="auto">
          <a:xfrm>
            <a:off x="1403350" y="3500438"/>
            <a:ext cx="1655763" cy="1728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82" y="7274"/>
              </a:cxn>
              <a:cxn ang="0">
                <a:pos x="3489" y="17274"/>
              </a:cxn>
              <a:cxn ang="0">
                <a:pos x="8705" y="20000"/>
              </a:cxn>
              <a:cxn ang="0">
                <a:pos x="13919" y="17274"/>
              </a:cxn>
              <a:cxn ang="0">
                <a:pos x="18274" y="7274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0"/>
                </a:moveTo>
                <a:cubicBezTo>
                  <a:pt x="151" y="2184"/>
                  <a:pt x="304" y="4388"/>
                  <a:pt x="882" y="7274"/>
                </a:cubicBezTo>
                <a:cubicBezTo>
                  <a:pt x="1455" y="10160"/>
                  <a:pt x="2186" y="15149"/>
                  <a:pt x="3489" y="17274"/>
                </a:cubicBezTo>
                <a:cubicBezTo>
                  <a:pt x="4793" y="19398"/>
                  <a:pt x="6959" y="20000"/>
                  <a:pt x="8705" y="20000"/>
                </a:cubicBezTo>
                <a:cubicBezTo>
                  <a:pt x="10450" y="20000"/>
                  <a:pt x="12329" y="19398"/>
                  <a:pt x="13919" y="17274"/>
                </a:cubicBezTo>
                <a:cubicBezTo>
                  <a:pt x="15512" y="15149"/>
                  <a:pt x="17257" y="10160"/>
                  <a:pt x="18274" y="7274"/>
                </a:cubicBezTo>
                <a:cubicBezTo>
                  <a:pt x="19290" y="4388"/>
                  <a:pt x="19712" y="1200"/>
                  <a:pt x="20000" y="0"/>
                </a:cubicBezTo>
              </a:path>
            </a:pathLst>
          </a:custGeom>
          <a:noFill/>
          <a:ln w="9525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103" name="Kurve1"/>
          <p:cNvSpPr>
            <a:spLocks noChangeArrowheads="1"/>
          </p:cNvSpPr>
          <p:nvPr/>
        </p:nvSpPr>
        <p:spPr bwMode="auto">
          <a:xfrm>
            <a:off x="2627313" y="4005263"/>
            <a:ext cx="1655762" cy="1728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82" y="7274"/>
              </a:cxn>
              <a:cxn ang="0">
                <a:pos x="3489" y="17274"/>
              </a:cxn>
              <a:cxn ang="0">
                <a:pos x="8705" y="20000"/>
              </a:cxn>
              <a:cxn ang="0">
                <a:pos x="13919" y="17274"/>
              </a:cxn>
              <a:cxn ang="0">
                <a:pos x="18274" y="7274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0"/>
                </a:moveTo>
                <a:cubicBezTo>
                  <a:pt x="151" y="2184"/>
                  <a:pt x="304" y="4388"/>
                  <a:pt x="882" y="7274"/>
                </a:cubicBezTo>
                <a:cubicBezTo>
                  <a:pt x="1455" y="10160"/>
                  <a:pt x="2186" y="15149"/>
                  <a:pt x="3489" y="17274"/>
                </a:cubicBezTo>
                <a:cubicBezTo>
                  <a:pt x="4793" y="19398"/>
                  <a:pt x="6959" y="20000"/>
                  <a:pt x="8705" y="20000"/>
                </a:cubicBezTo>
                <a:cubicBezTo>
                  <a:pt x="10450" y="20000"/>
                  <a:pt x="12329" y="19398"/>
                  <a:pt x="13919" y="17274"/>
                </a:cubicBezTo>
                <a:cubicBezTo>
                  <a:pt x="15512" y="15149"/>
                  <a:pt x="17257" y="10160"/>
                  <a:pt x="18274" y="7274"/>
                </a:cubicBezTo>
                <a:cubicBezTo>
                  <a:pt x="19290" y="4388"/>
                  <a:pt x="19712" y="1200"/>
                  <a:pt x="20000" y="0"/>
                </a:cubicBezTo>
              </a:path>
            </a:pathLst>
          </a:custGeom>
          <a:noFill/>
          <a:ln w="9525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104" name="Linie2"/>
          <p:cNvSpPr>
            <a:spLocks noChangeShapeType="1"/>
          </p:cNvSpPr>
          <p:nvPr/>
        </p:nvSpPr>
        <p:spPr bwMode="auto">
          <a:xfrm flipV="1">
            <a:off x="5005388" y="3140075"/>
            <a:ext cx="0" cy="2736850"/>
          </a:xfrm>
          <a:prstGeom prst="line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105" name="Linie1"/>
          <p:cNvSpPr>
            <a:spLocks noChangeShapeType="1"/>
          </p:cNvSpPr>
          <p:nvPr/>
        </p:nvSpPr>
        <p:spPr bwMode="auto">
          <a:xfrm>
            <a:off x="5005388" y="5876925"/>
            <a:ext cx="3240087" cy="0"/>
          </a:xfrm>
          <a:prstGeom prst="line">
            <a:avLst/>
          </a:prstGeom>
          <a:noFill/>
          <a:ln w="9525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106" name="Kurve3"/>
          <p:cNvSpPr>
            <a:spLocks noChangeArrowheads="1"/>
          </p:cNvSpPr>
          <p:nvPr/>
        </p:nvSpPr>
        <p:spPr bwMode="auto">
          <a:xfrm>
            <a:off x="5292725" y="3429000"/>
            <a:ext cx="1655763" cy="1728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82" y="7274"/>
              </a:cxn>
              <a:cxn ang="0">
                <a:pos x="3489" y="17274"/>
              </a:cxn>
              <a:cxn ang="0">
                <a:pos x="8705" y="20000"/>
              </a:cxn>
              <a:cxn ang="0">
                <a:pos x="13919" y="17274"/>
              </a:cxn>
              <a:cxn ang="0">
                <a:pos x="18274" y="7274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0"/>
                </a:moveTo>
                <a:cubicBezTo>
                  <a:pt x="151" y="2184"/>
                  <a:pt x="304" y="4388"/>
                  <a:pt x="882" y="7274"/>
                </a:cubicBezTo>
                <a:cubicBezTo>
                  <a:pt x="1455" y="10160"/>
                  <a:pt x="2186" y="15149"/>
                  <a:pt x="3489" y="17274"/>
                </a:cubicBezTo>
                <a:cubicBezTo>
                  <a:pt x="4793" y="19398"/>
                  <a:pt x="6959" y="20000"/>
                  <a:pt x="8705" y="20000"/>
                </a:cubicBezTo>
                <a:cubicBezTo>
                  <a:pt x="10450" y="20000"/>
                  <a:pt x="12329" y="19398"/>
                  <a:pt x="13919" y="17274"/>
                </a:cubicBezTo>
                <a:cubicBezTo>
                  <a:pt x="15512" y="15149"/>
                  <a:pt x="17257" y="10160"/>
                  <a:pt x="18274" y="7274"/>
                </a:cubicBezTo>
                <a:cubicBezTo>
                  <a:pt x="19290" y="4388"/>
                  <a:pt x="19712" y="1200"/>
                  <a:pt x="20000" y="0"/>
                </a:cubicBezTo>
              </a:path>
            </a:pathLst>
          </a:custGeom>
          <a:noFill/>
          <a:ln w="9525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107" name="Kurve6"/>
          <p:cNvSpPr>
            <a:spLocks noChangeArrowheads="1"/>
          </p:cNvSpPr>
          <p:nvPr/>
        </p:nvSpPr>
        <p:spPr bwMode="auto">
          <a:xfrm>
            <a:off x="6516688" y="4005263"/>
            <a:ext cx="1655762" cy="1728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82" y="7274"/>
              </a:cxn>
              <a:cxn ang="0">
                <a:pos x="3489" y="17274"/>
              </a:cxn>
              <a:cxn ang="0">
                <a:pos x="8705" y="20000"/>
              </a:cxn>
              <a:cxn ang="0">
                <a:pos x="13919" y="17274"/>
              </a:cxn>
              <a:cxn ang="0">
                <a:pos x="18274" y="7274"/>
              </a:cxn>
              <a:cxn ang="0">
                <a:pos x="20000" y="0"/>
              </a:cxn>
            </a:cxnLst>
            <a:rect l="0" t="0" r="r" b="b"/>
            <a:pathLst>
              <a:path w="20000" h="20000">
                <a:moveTo>
                  <a:pt x="0" y="0"/>
                </a:moveTo>
                <a:cubicBezTo>
                  <a:pt x="151" y="2184"/>
                  <a:pt x="304" y="4388"/>
                  <a:pt x="882" y="7274"/>
                </a:cubicBezTo>
                <a:cubicBezTo>
                  <a:pt x="1455" y="10160"/>
                  <a:pt x="2186" y="15149"/>
                  <a:pt x="3489" y="17274"/>
                </a:cubicBezTo>
                <a:cubicBezTo>
                  <a:pt x="4793" y="19398"/>
                  <a:pt x="6959" y="20000"/>
                  <a:pt x="8705" y="20000"/>
                </a:cubicBezTo>
                <a:cubicBezTo>
                  <a:pt x="10450" y="20000"/>
                  <a:pt x="12329" y="19398"/>
                  <a:pt x="13919" y="17274"/>
                </a:cubicBezTo>
                <a:cubicBezTo>
                  <a:pt x="15512" y="15149"/>
                  <a:pt x="17257" y="10160"/>
                  <a:pt x="18274" y="7274"/>
                </a:cubicBezTo>
                <a:cubicBezTo>
                  <a:pt x="19290" y="4388"/>
                  <a:pt x="19712" y="1200"/>
                  <a:pt x="20000" y="0"/>
                </a:cubicBezTo>
              </a:path>
            </a:pathLst>
          </a:custGeom>
          <a:noFill/>
          <a:ln w="9525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108" name="Kurve5"/>
          <p:cNvSpPr>
            <a:spLocks noChangeArrowheads="1"/>
          </p:cNvSpPr>
          <p:nvPr/>
        </p:nvSpPr>
        <p:spPr bwMode="auto">
          <a:xfrm>
            <a:off x="6372225" y="4868863"/>
            <a:ext cx="287338" cy="252412"/>
          </a:xfrm>
          <a:custGeom>
            <a:avLst/>
            <a:gdLst/>
            <a:ahLst/>
            <a:cxnLst>
              <a:cxn ang="0">
                <a:pos x="0" y="14339"/>
              </a:cxn>
              <a:cxn ang="0">
                <a:pos x="6764" y="2893"/>
              </a:cxn>
              <a:cxn ang="0">
                <a:pos x="13382" y="2893"/>
              </a:cxn>
              <a:cxn ang="0">
                <a:pos x="20000" y="20000"/>
              </a:cxn>
            </a:cxnLst>
            <a:rect l="0" t="0" r="r" b="b"/>
            <a:pathLst>
              <a:path w="20000" h="20000">
                <a:moveTo>
                  <a:pt x="0" y="14339"/>
                </a:moveTo>
                <a:cubicBezTo>
                  <a:pt x="2205" y="9559"/>
                  <a:pt x="4558" y="4779"/>
                  <a:pt x="6764" y="2893"/>
                </a:cubicBezTo>
                <a:cubicBezTo>
                  <a:pt x="8970" y="1006"/>
                  <a:pt x="11176" y="0"/>
                  <a:pt x="13382" y="2893"/>
                </a:cubicBezTo>
                <a:cubicBezTo>
                  <a:pt x="15588" y="5786"/>
                  <a:pt x="18970" y="17106"/>
                  <a:pt x="20000" y="20000"/>
                </a:cubicBezTo>
              </a:path>
            </a:pathLst>
          </a:custGeom>
          <a:noFill/>
          <a:ln w="25400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109" name="Kurve7"/>
          <p:cNvSpPr>
            <a:spLocks noChangeArrowheads="1"/>
          </p:cNvSpPr>
          <p:nvPr/>
        </p:nvSpPr>
        <p:spPr bwMode="auto">
          <a:xfrm flipV="1">
            <a:off x="6516688" y="4076700"/>
            <a:ext cx="287337" cy="287338"/>
          </a:xfrm>
          <a:custGeom>
            <a:avLst/>
            <a:gdLst/>
            <a:ahLst/>
            <a:cxnLst>
              <a:cxn ang="0">
                <a:pos x="0" y="14339"/>
              </a:cxn>
              <a:cxn ang="0">
                <a:pos x="6764" y="2893"/>
              </a:cxn>
              <a:cxn ang="0">
                <a:pos x="13382" y="2893"/>
              </a:cxn>
              <a:cxn ang="0">
                <a:pos x="20000" y="20000"/>
              </a:cxn>
            </a:cxnLst>
            <a:rect l="0" t="0" r="r" b="b"/>
            <a:pathLst>
              <a:path w="20000" h="20000">
                <a:moveTo>
                  <a:pt x="0" y="14339"/>
                </a:moveTo>
                <a:cubicBezTo>
                  <a:pt x="2205" y="9559"/>
                  <a:pt x="4558" y="4779"/>
                  <a:pt x="6764" y="2893"/>
                </a:cubicBezTo>
                <a:cubicBezTo>
                  <a:pt x="8970" y="1006"/>
                  <a:pt x="11176" y="0"/>
                  <a:pt x="13382" y="2893"/>
                </a:cubicBezTo>
                <a:cubicBezTo>
                  <a:pt x="15588" y="5786"/>
                  <a:pt x="18970" y="17106"/>
                  <a:pt x="20000" y="20000"/>
                </a:cubicBezTo>
              </a:path>
            </a:pathLst>
          </a:custGeom>
          <a:noFill/>
          <a:ln w="25400" cmpd="sng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110" name="Textbox5"/>
          <p:cNvSpPr txBox="1">
            <a:spLocks noChangeArrowheads="1"/>
          </p:cNvSpPr>
          <p:nvPr/>
        </p:nvSpPr>
        <p:spPr bwMode="auto">
          <a:xfrm>
            <a:off x="827584" y="5949280"/>
            <a:ext cx="38881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/>
            <a:r>
              <a:rPr lang="de-DE" dirty="0">
                <a:latin typeface="Tahoma" pitchFamily="66" charset="0"/>
              </a:rPr>
              <a:t>Nicht-adiabatisch, </a:t>
            </a:r>
            <a:r>
              <a:rPr lang="de-DE" dirty="0" smtClean="0">
                <a:latin typeface="Tahoma" pitchFamily="66" charset="0"/>
              </a:rPr>
              <a:t>schwache WW</a:t>
            </a:r>
            <a:endParaRPr lang="de-DE" dirty="0">
              <a:latin typeface="Tahoma" pitchFamily="66" charset="0"/>
            </a:endParaRPr>
          </a:p>
        </p:txBody>
      </p:sp>
      <p:sp>
        <p:nvSpPr>
          <p:cNvPr id="4111" name="Textbox4"/>
          <p:cNvSpPr txBox="1">
            <a:spLocks noChangeArrowheads="1"/>
          </p:cNvSpPr>
          <p:nvPr/>
        </p:nvSpPr>
        <p:spPr bwMode="auto">
          <a:xfrm>
            <a:off x="5076825" y="5949950"/>
            <a:ext cx="257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/>
            <a:r>
              <a:rPr lang="de-DE">
                <a:latin typeface="Tahoma" pitchFamily="66" charset="0"/>
              </a:rPr>
              <a:t>Adiabatisch, starke WW</a:t>
            </a:r>
          </a:p>
        </p:txBody>
      </p:sp>
      <p:sp>
        <p:nvSpPr>
          <p:cNvPr id="4112" name="Linie5"/>
          <p:cNvSpPr>
            <a:spLocks noChangeShapeType="1"/>
          </p:cNvSpPr>
          <p:nvPr/>
        </p:nvSpPr>
        <p:spPr bwMode="auto">
          <a:xfrm flipH="1">
            <a:off x="2555875" y="4365625"/>
            <a:ext cx="215900" cy="503238"/>
          </a:xfrm>
          <a:prstGeom prst="line">
            <a:avLst/>
          </a:prstGeom>
          <a:noFill/>
          <a:ln w="9525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113" name="Kurve4"/>
          <p:cNvSpPr>
            <a:spLocks noChangeArrowheads="1"/>
          </p:cNvSpPr>
          <p:nvPr/>
        </p:nvSpPr>
        <p:spPr bwMode="auto">
          <a:xfrm>
            <a:off x="6227763" y="4773613"/>
            <a:ext cx="649287" cy="311150"/>
          </a:xfrm>
          <a:custGeom>
            <a:avLst/>
            <a:gdLst/>
            <a:ahLst/>
            <a:cxnLst>
              <a:cxn ang="0">
                <a:pos x="0" y="15408"/>
              </a:cxn>
              <a:cxn ang="0">
                <a:pos x="4449" y="6122"/>
              </a:cxn>
              <a:cxn ang="0">
                <a:pos x="8899" y="1530"/>
              </a:cxn>
              <a:cxn ang="0">
                <a:pos x="13300" y="1530"/>
              </a:cxn>
              <a:cxn ang="0">
                <a:pos x="17750" y="10814"/>
              </a:cxn>
              <a:cxn ang="0">
                <a:pos x="20000" y="20000"/>
              </a:cxn>
            </a:cxnLst>
            <a:rect l="0" t="0" r="r" b="b"/>
            <a:pathLst>
              <a:path w="20000" h="20000">
                <a:moveTo>
                  <a:pt x="0" y="15408"/>
                </a:moveTo>
                <a:cubicBezTo>
                  <a:pt x="1466" y="11938"/>
                  <a:pt x="2982" y="8469"/>
                  <a:pt x="4449" y="6122"/>
                </a:cubicBezTo>
                <a:cubicBezTo>
                  <a:pt x="5916" y="3773"/>
                  <a:pt x="7432" y="2242"/>
                  <a:pt x="8899" y="1530"/>
                </a:cubicBezTo>
                <a:cubicBezTo>
                  <a:pt x="10366" y="816"/>
                  <a:pt x="11833" y="0"/>
                  <a:pt x="13300" y="1530"/>
                </a:cubicBezTo>
                <a:cubicBezTo>
                  <a:pt x="14766" y="3061"/>
                  <a:pt x="16625" y="7755"/>
                  <a:pt x="17750" y="10814"/>
                </a:cubicBezTo>
                <a:cubicBezTo>
                  <a:pt x="18875" y="13877"/>
                  <a:pt x="19608" y="18469"/>
                  <a:pt x="20000" y="20000"/>
                </a:cubicBezTo>
              </a:path>
            </a:pathLst>
          </a:custGeom>
          <a:noFill/>
          <a:ln w="9525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4114" name="Textbox3"/>
          <p:cNvSpPr txBox="1">
            <a:spLocks noChangeArrowheads="1"/>
          </p:cNvSpPr>
          <p:nvPr/>
        </p:nvSpPr>
        <p:spPr bwMode="auto">
          <a:xfrm>
            <a:off x="1743075" y="2919413"/>
            <a:ext cx="2211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/>
            <a:r>
              <a:rPr lang="de-DE" sz="1400">
                <a:latin typeface="Tahoma" pitchFamily="66" charset="0"/>
              </a:rPr>
              <a:t>Transmissionsfaktor &lt;&lt; 1</a:t>
            </a:r>
          </a:p>
        </p:txBody>
      </p:sp>
      <p:sp>
        <p:nvSpPr>
          <p:cNvPr id="4115" name="Rechteck1"/>
          <p:cNvSpPr>
            <a:spLocks noChangeArrowheads="1"/>
          </p:cNvSpPr>
          <p:nvPr/>
        </p:nvSpPr>
        <p:spPr bwMode="auto">
          <a:xfrm>
            <a:off x="5580063" y="2925763"/>
            <a:ext cx="2051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/>
            <a:r>
              <a:rPr lang="de-DE" sz="1400">
                <a:latin typeface="Tahoma" pitchFamily="66" charset="0"/>
              </a:rPr>
              <a:t>Transmissionsfaktor </a:t>
            </a:r>
            <a:r>
              <a:rPr lang="de-DE" sz="1400">
                <a:latin typeface="Symbol" pitchFamily="65" charset="2"/>
              </a:rPr>
              <a:t></a:t>
            </a:r>
            <a:r>
              <a:rPr lang="de-DE" sz="1400">
                <a:latin typeface="Tahoma" pitchFamily="66" charset="0"/>
              </a:rPr>
              <a:t>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2C7D2F-AABC-40EA-9D87-82E40EEF29F6}" type="slidenum">
              <a:rPr lang="de-DE"/>
              <a:pPr/>
              <a:t>5</a:t>
            </a:fld>
            <a:endParaRPr lang="de-DE"/>
          </a:p>
        </p:txBody>
      </p:sp>
      <p:sp>
        <p:nvSpPr>
          <p:cNvPr id="5121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5122" name="Textbox1"/>
          <p:cNvSpPr txBox="1">
            <a:spLocks noChangeArrowheads="1"/>
          </p:cNvSpPr>
          <p:nvPr/>
        </p:nvSpPr>
        <p:spPr bwMode="auto">
          <a:xfrm>
            <a:off x="611188" y="1198563"/>
            <a:ext cx="5230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/>
            <a:r>
              <a:rPr lang="de-DE" sz="2000">
                <a:latin typeface="Tahoma" pitchFamily="66" charset="0"/>
              </a:rPr>
              <a:t>Adiabatischer Elektronentransfers: </a:t>
            </a:r>
            <a:r>
              <a:rPr lang="de-DE" sz="2000">
                <a:latin typeface="Wingdings" pitchFamily="64" charset="2"/>
              </a:rPr>
              <a:t></a:t>
            </a:r>
            <a:r>
              <a:rPr lang="de-DE" sz="2000">
                <a:latin typeface="Tahoma" pitchFamily="66" charset="0"/>
              </a:rPr>
              <a:t> Marcus</a:t>
            </a:r>
          </a:p>
        </p:txBody>
      </p:sp>
      <p:sp>
        <p:nvSpPr>
          <p:cNvPr id="5123" name="Textbox2"/>
          <p:cNvSpPr txBox="1">
            <a:spLocks noChangeArrowheads="1"/>
          </p:cNvSpPr>
          <p:nvPr/>
        </p:nvSpPr>
        <p:spPr bwMode="auto">
          <a:xfrm>
            <a:off x="611188" y="1990725"/>
            <a:ext cx="6043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/>
            <a:r>
              <a:rPr lang="de-DE" sz="2000">
                <a:latin typeface="Tahoma" pitchFamily="66" charset="0"/>
              </a:rPr>
              <a:t>Nichtadiabatischer Elektronentransfers: </a:t>
            </a:r>
            <a:r>
              <a:rPr lang="de-DE" sz="2000">
                <a:latin typeface="Wingdings" pitchFamily="64" charset="2"/>
              </a:rPr>
              <a:t></a:t>
            </a:r>
            <a:r>
              <a:rPr lang="de-DE" sz="2000">
                <a:latin typeface="Tahoma" pitchFamily="66" charset="0"/>
              </a:rPr>
              <a:t> Gerischer</a:t>
            </a:r>
          </a:p>
        </p:txBody>
      </p:sp>
      <p:sp>
        <p:nvSpPr>
          <p:cNvPr id="5124" name="Textbox4"/>
          <p:cNvSpPr txBox="1">
            <a:spLocks noChangeArrowheads="1"/>
          </p:cNvSpPr>
          <p:nvPr/>
        </p:nvSpPr>
        <p:spPr bwMode="auto">
          <a:xfrm>
            <a:off x="611188" y="2708275"/>
            <a:ext cx="6538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/>
            <a:r>
              <a:rPr lang="de-DE">
                <a:latin typeface="Tahoma" pitchFamily="66" charset="0"/>
              </a:rPr>
              <a:t>Grenz-WW-Energie: ca. 0.025 eV: darüber wird es adiabatisch!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DE5D17-E1E6-4664-92AF-EEBF60ADADB3}" type="slidenum">
              <a:rPr lang="de-DE"/>
              <a:pPr/>
              <a:t>6</a:t>
            </a:fld>
            <a:endParaRPr lang="de-DE"/>
          </a:p>
        </p:txBody>
      </p:sp>
      <p:sp>
        <p:nvSpPr>
          <p:cNvPr id="6145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6146" name="Textbox1"/>
          <p:cNvSpPr txBox="1">
            <a:spLocks noChangeArrowheads="1"/>
          </p:cNvSpPr>
          <p:nvPr/>
        </p:nvSpPr>
        <p:spPr bwMode="auto">
          <a:xfrm>
            <a:off x="611188" y="1196975"/>
            <a:ext cx="7200900" cy="287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/>
            <a:r>
              <a:rPr lang="de-DE" sz="2000" b="1" dirty="0">
                <a:latin typeface="Tahoma" pitchFamily="66" charset="0"/>
              </a:rPr>
              <a:t>Energiebänder im Festkörper: </a:t>
            </a:r>
            <a:r>
              <a:rPr lang="de-DE" sz="2000" dirty="0" smtClean="0">
                <a:latin typeface="Tahoma" pitchFamily="66" charset="0"/>
              </a:rPr>
              <a:t/>
            </a:r>
            <a:br>
              <a:rPr lang="de-DE" sz="2000" dirty="0" smtClean="0">
                <a:latin typeface="Tahoma" pitchFamily="66" charset="0"/>
              </a:rPr>
            </a:br>
            <a:r>
              <a:rPr lang="de-DE" sz="2000" dirty="0" smtClean="0">
                <a:latin typeface="Tahoma" pitchFamily="66" charset="0"/>
              </a:rPr>
              <a:t>Folge </a:t>
            </a:r>
            <a:r>
              <a:rPr lang="de-DE" sz="2000" dirty="0">
                <a:latin typeface="Tahoma" pitchFamily="66" charset="0"/>
              </a:rPr>
              <a:t>quantenmechanischer Gesetzmäßigkeiten:</a:t>
            </a:r>
          </a:p>
          <a:p>
            <a:pPr marL="342900">
              <a:spcBef>
                <a:spcPts val="1075"/>
              </a:spcBef>
              <a:buClr>
                <a:schemeClr val="folHlink"/>
              </a:buClr>
              <a:buSzPct val="60000"/>
              <a:buFont typeface="Wingdings" pitchFamily="64" charset="2"/>
              <a:buChar char="v"/>
            </a:pPr>
            <a:r>
              <a:rPr lang="de-DE" dirty="0">
                <a:latin typeface="Tahoma" pitchFamily="66" charset="0"/>
              </a:rPr>
              <a:t>Existenz diskreter Energieniveaus</a:t>
            </a:r>
          </a:p>
          <a:p>
            <a:pPr marL="342900">
              <a:spcBef>
                <a:spcPts val="1075"/>
              </a:spcBef>
              <a:buClr>
                <a:schemeClr val="folHlink"/>
              </a:buClr>
              <a:buSzPct val="60000"/>
              <a:buFont typeface="Wingdings" pitchFamily="64" charset="2"/>
              <a:buChar char="v"/>
            </a:pPr>
            <a:r>
              <a:rPr lang="de-DE" dirty="0">
                <a:latin typeface="Tahoma" pitchFamily="66" charset="0"/>
              </a:rPr>
              <a:t>Pauli-</a:t>
            </a:r>
            <a:r>
              <a:rPr lang="de-DE" dirty="0" err="1">
                <a:latin typeface="Tahoma" pitchFamily="66" charset="0"/>
              </a:rPr>
              <a:t>Verbot:Aufspaltung</a:t>
            </a:r>
            <a:r>
              <a:rPr lang="de-DE" dirty="0">
                <a:latin typeface="Tahoma" pitchFamily="66" charset="0"/>
              </a:rPr>
              <a:t> der Niveaus bei Molekülbildungen</a:t>
            </a:r>
          </a:p>
          <a:p>
            <a:pPr marL="342900">
              <a:spcBef>
                <a:spcPts val="1075"/>
              </a:spcBef>
              <a:buClr>
                <a:schemeClr val="folHlink"/>
              </a:buClr>
              <a:buSzPct val="60000"/>
              <a:buFont typeface="Wingdings" pitchFamily="64" charset="2"/>
              <a:buChar char="v"/>
            </a:pPr>
            <a:r>
              <a:rPr lang="de-DE" dirty="0">
                <a:latin typeface="Tahoma" pitchFamily="66" charset="0"/>
              </a:rPr>
              <a:t>Translationssymmetrie in Festkörpern</a:t>
            </a:r>
          </a:p>
          <a:p>
            <a:pPr marL="342900">
              <a:spcBef>
                <a:spcPts val="1075"/>
              </a:spcBef>
              <a:buClr>
                <a:schemeClr val="folHlink"/>
              </a:buClr>
              <a:buSzPct val="60000"/>
              <a:buFont typeface="Wingdings" pitchFamily="64" charset="2"/>
              <a:buChar char="v"/>
            </a:pPr>
            <a:r>
              <a:rPr lang="de-DE" dirty="0">
                <a:latin typeface="Tahoma" pitchFamily="66" charset="0"/>
              </a:rPr>
              <a:t>Auffüllen der Niveaus von unten nach oben (energetisch)</a:t>
            </a:r>
            <a:endParaRPr lang="de-DE" sz="2000" dirty="0">
              <a:latin typeface="Tahoma" pitchFamily="66" charset="0"/>
            </a:endParaRPr>
          </a:p>
          <a:p>
            <a:pPr marL="342900">
              <a:spcBef>
                <a:spcPts val="1200"/>
              </a:spcBef>
            </a:pPr>
            <a:endParaRPr lang="de-DE" sz="2000" dirty="0">
              <a:latin typeface="Tahom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DE5D17-E1E6-4664-92AF-EEBF60ADADB3}" type="slidenum">
              <a:rPr lang="de-DE"/>
              <a:pPr/>
              <a:t>7</a:t>
            </a:fld>
            <a:endParaRPr lang="de-DE"/>
          </a:p>
        </p:txBody>
      </p:sp>
      <p:sp>
        <p:nvSpPr>
          <p:cNvPr id="6145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6146" name="Textbox1"/>
          <p:cNvSpPr txBox="1">
            <a:spLocks noChangeArrowheads="1"/>
          </p:cNvSpPr>
          <p:nvPr/>
        </p:nvSpPr>
        <p:spPr bwMode="auto">
          <a:xfrm>
            <a:off x="395536" y="980728"/>
            <a:ext cx="7992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/>
            <a:r>
              <a:rPr lang="de-DE" sz="2000" b="1" dirty="0" smtClean="0">
                <a:latin typeface="Tahoma" pitchFamily="66" charset="0"/>
              </a:rPr>
              <a:t>Entstehung der Energiebänder: </a:t>
            </a:r>
          </a:p>
          <a:p>
            <a:pPr marL="342900"/>
            <a:r>
              <a:rPr lang="de-DE" sz="2000" b="1" dirty="0" smtClean="0">
                <a:latin typeface="Tahoma" pitchFamily="66" charset="0"/>
              </a:rPr>
              <a:t>Gedankenexperiment: </a:t>
            </a:r>
            <a:br>
              <a:rPr lang="de-DE" sz="2000" b="1" dirty="0" smtClean="0">
                <a:latin typeface="Tahoma" pitchFamily="66" charset="0"/>
              </a:rPr>
            </a:br>
            <a:r>
              <a:rPr lang="de-DE" sz="2000" dirty="0" smtClean="0"/>
              <a:t>Kondensation </a:t>
            </a:r>
            <a:r>
              <a:rPr lang="de-DE" sz="2000" dirty="0"/>
              <a:t>eines Gases unter Bildung eines </a:t>
            </a:r>
            <a:r>
              <a:rPr lang="de-DE" sz="2000" dirty="0" smtClean="0"/>
              <a:t>Festkörpers: </a:t>
            </a:r>
            <a:endParaRPr lang="de-DE" sz="2000" dirty="0">
              <a:latin typeface="Tahoma" pitchFamily="66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83568" y="2204864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de-DE" dirty="0"/>
              <a:t>In dem Maße, in dem der Abstand der Atome abnimmt, nimmt die Überlappung der Elektronenhüllen zu</a:t>
            </a:r>
            <a:r>
              <a:rPr lang="de-DE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Nach dem Pauli-Prinzip muss die Überlagerung von eines ausgewählten Niveaus bei N Atomen zur Aufspaltung in N eng benachbarte Niveaus führen.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Bei 10</a:t>
            </a:r>
            <a:r>
              <a:rPr lang="de-DE" baseline="30000" dirty="0"/>
              <a:t>22</a:t>
            </a:r>
            <a:r>
              <a:rPr lang="de-DE" dirty="0"/>
              <a:t> Atomen und einer Energiebreite von 10 eV ist dann der energetische Unterschied zwischen benachbarten Niveaus: 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2987824" y="4077072"/>
          <a:ext cx="2781300" cy="561975"/>
        </p:xfrm>
        <a:graphic>
          <a:graphicData uri="http://schemas.openxmlformats.org/presentationml/2006/ole">
            <p:oleObj spid="_x0000_s14342" name="Formel" r:id="rId3" imgW="2781300" imgH="558800" progId="Equation.3">
              <p:embed/>
            </p:oleObj>
          </a:graphicData>
        </a:graphic>
      </p:graphicFrame>
      <p:sp>
        <p:nvSpPr>
          <p:cNvPr id="17" name="Textfeld 16"/>
          <p:cNvSpPr txBox="1"/>
          <p:nvPr/>
        </p:nvSpPr>
        <p:spPr>
          <a:xfrm>
            <a:off x="827584" y="4797152"/>
            <a:ext cx="1723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Zum Vergleich: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2627784" y="4725144"/>
          <a:ext cx="1247775" cy="561975"/>
        </p:xfrm>
        <a:graphic>
          <a:graphicData uri="http://schemas.openxmlformats.org/presentationml/2006/ole">
            <p:oleObj spid="_x0000_s14347" name="Formel" r:id="rId4" imgW="1244600" imgH="558800" progId="Equation.3">
              <p:embed/>
            </p:oleObj>
          </a:graphicData>
        </a:graphic>
      </p:graphicFrame>
      <p:sp>
        <p:nvSpPr>
          <p:cNvPr id="20" name="Textfeld 19"/>
          <p:cNvSpPr txBox="1"/>
          <p:nvPr/>
        </p:nvSpPr>
        <p:spPr>
          <a:xfrm>
            <a:off x="4067944" y="479715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bei 25 °C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259632" y="5445224"/>
            <a:ext cx="691276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de-DE" dirty="0" smtClean="0">
                <a:sym typeface="Wingdings" pitchFamily="2" charset="2"/>
              </a:rPr>
              <a:t> </a:t>
            </a:r>
            <a:r>
              <a:rPr lang="de-DE" dirty="0"/>
              <a:t>die Elektronen können sich frei zwischen den Niveaus bewegen </a:t>
            </a:r>
            <a:r>
              <a:rPr lang="de-DE" dirty="0">
                <a:sym typeface="Wingdings"/>
              </a:rPr>
              <a:t></a:t>
            </a:r>
            <a:r>
              <a:rPr lang="de-DE" dirty="0"/>
              <a:t> Energieband statt </a:t>
            </a:r>
            <a:r>
              <a:rPr lang="de-DE" dirty="0" smtClean="0"/>
              <a:t>Energieniveau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DE5D17-E1E6-4664-92AF-EEBF60ADADB3}" type="slidenum">
              <a:rPr lang="de-DE"/>
              <a:pPr/>
              <a:t>8</a:t>
            </a:fld>
            <a:endParaRPr lang="de-DE"/>
          </a:p>
        </p:txBody>
      </p:sp>
      <p:sp>
        <p:nvSpPr>
          <p:cNvPr id="6145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6146" name="Textbox1"/>
          <p:cNvSpPr txBox="1">
            <a:spLocks noChangeArrowheads="1"/>
          </p:cNvSpPr>
          <p:nvPr/>
        </p:nvSpPr>
        <p:spPr bwMode="auto">
          <a:xfrm>
            <a:off x="395536" y="980728"/>
            <a:ext cx="4752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/>
            <a:r>
              <a:rPr lang="de-DE" sz="2000" b="1" dirty="0">
                <a:latin typeface="Tahoma" pitchFamily="66" charset="0"/>
              </a:rPr>
              <a:t>Energiebänder im Festkörper: </a:t>
            </a:r>
            <a:endParaRPr lang="de-DE" sz="2000" dirty="0">
              <a:latin typeface="Tahoma" pitchFamily="66" charset="0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1619672" y="1484784"/>
            <a:ext cx="53609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dirty="0"/>
              <a:t>Bandstruktur an Abhängigkeit vom Atomabstand d:</a:t>
            </a:r>
          </a:p>
        </p:txBody>
      </p:sp>
      <p:grpSp>
        <p:nvGrpSpPr>
          <p:cNvPr id="9" name="Group 20"/>
          <p:cNvGrpSpPr>
            <a:grpSpLocks noChangeAspect="1"/>
          </p:cNvGrpSpPr>
          <p:nvPr/>
        </p:nvGrpSpPr>
        <p:grpSpPr bwMode="auto">
          <a:xfrm>
            <a:off x="1403648" y="1916832"/>
            <a:ext cx="5756275" cy="3454400"/>
            <a:chOff x="2347" y="637"/>
            <a:chExt cx="7200" cy="4320"/>
          </a:xfrm>
        </p:grpSpPr>
        <p:sp>
          <p:nvSpPr>
            <p:cNvPr id="10" name="AutoShape 21"/>
            <p:cNvSpPr>
              <a:spLocks noChangeAspect="1" noChangeArrowheads="1"/>
            </p:cNvSpPr>
            <p:nvPr/>
          </p:nvSpPr>
          <p:spPr bwMode="auto">
            <a:xfrm>
              <a:off x="2347" y="637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1" name="Line 22"/>
            <p:cNvSpPr>
              <a:spLocks noChangeShapeType="1"/>
            </p:cNvSpPr>
            <p:nvPr/>
          </p:nvSpPr>
          <p:spPr bwMode="auto">
            <a:xfrm flipV="1">
              <a:off x="2924" y="781"/>
              <a:ext cx="0" cy="38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Line 23"/>
            <p:cNvSpPr>
              <a:spLocks noChangeShapeType="1"/>
            </p:cNvSpPr>
            <p:nvPr/>
          </p:nvSpPr>
          <p:spPr bwMode="auto">
            <a:xfrm>
              <a:off x="2924" y="4641"/>
              <a:ext cx="61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3" name="Text Box 24"/>
            <p:cNvSpPr txBox="1">
              <a:spLocks noChangeArrowheads="1"/>
            </p:cNvSpPr>
            <p:nvPr/>
          </p:nvSpPr>
          <p:spPr bwMode="auto">
            <a:xfrm>
              <a:off x="8607" y="4069"/>
              <a:ext cx="441" cy="4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de-DE" sz="1600">
                  <a:latin typeface="Arial" pitchFamily="34" charset="0"/>
                </a:rPr>
                <a:t>d</a:t>
              </a:r>
              <a:endParaRPr lang="de-DE"/>
            </a:p>
          </p:txBody>
        </p:sp>
        <p:sp>
          <p:nvSpPr>
            <p:cNvPr id="14" name="Text Box 25"/>
            <p:cNvSpPr txBox="1">
              <a:spLocks noChangeArrowheads="1"/>
            </p:cNvSpPr>
            <p:nvPr/>
          </p:nvSpPr>
          <p:spPr bwMode="auto">
            <a:xfrm>
              <a:off x="3032" y="697"/>
              <a:ext cx="1166" cy="4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de-DE" sz="1600">
                  <a:latin typeface="Arial" pitchFamily="34" charset="0"/>
                </a:rPr>
                <a:t>Energie</a:t>
              </a:r>
              <a:endParaRPr lang="de-DE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auto">
            <a:xfrm>
              <a:off x="4295" y="1210"/>
              <a:ext cx="5025" cy="11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5" y="330"/>
                </a:cxn>
                <a:cxn ang="0">
                  <a:pos x="690" y="750"/>
                </a:cxn>
                <a:cxn ang="0">
                  <a:pos x="1320" y="1110"/>
                </a:cxn>
                <a:cxn ang="0">
                  <a:pos x="1995" y="1335"/>
                </a:cxn>
                <a:cxn ang="0">
                  <a:pos x="2865" y="1425"/>
                </a:cxn>
                <a:cxn ang="0">
                  <a:pos x="5775" y="1425"/>
                </a:cxn>
                <a:cxn ang="0">
                  <a:pos x="6180" y="1425"/>
                </a:cxn>
              </a:cxnLst>
              <a:rect l="0" t="0" r="r" b="b"/>
              <a:pathLst>
                <a:path w="6327" h="1440">
                  <a:moveTo>
                    <a:pt x="0" y="0"/>
                  </a:moveTo>
                  <a:cubicBezTo>
                    <a:pt x="85" y="102"/>
                    <a:pt x="170" y="205"/>
                    <a:pt x="285" y="330"/>
                  </a:cubicBezTo>
                  <a:cubicBezTo>
                    <a:pt x="400" y="455"/>
                    <a:pt x="518" y="620"/>
                    <a:pt x="690" y="750"/>
                  </a:cubicBezTo>
                  <a:cubicBezTo>
                    <a:pt x="862" y="880"/>
                    <a:pt x="1103" y="1013"/>
                    <a:pt x="1320" y="1110"/>
                  </a:cubicBezTo>
                  <a:cubicBezTo>
                    <a:pt x="1537" y="1207"/>
                    <a:pt x="1738" y="1283"/>
                    <a:pt x="1995" y="1335"/>
                  </a:cubicBezTo>
                  <a:cubicBezTo>
                    <a:pt x="2252" y="1387"/>
                    <a:pt x="2235" y="1410"/>
                    <a:pt x="2865" y="1425"/>
                  </a:cubicBezTo>
                  <a:cubicBezTo>
                    <a:pt x="3495" y="1440"/>
                    <a:pt x="5223" y="1425"/>
                    <a:pt x="5775" y="1425"/>
                  </a:cubicBezTo>
                  <a:cubicBezTo>
                    <a:pt x="6327" y="1425"/>
                    <a:pt x="6253" y="1425"/>
                    <a:pt x="6180" y="1425"/>
                  </a:cubicBezTo>
                </a:path>
              </a:pathLst>
            </a:custGeom>
            <a:noFill/>
            <a:ln w="19050" cmpd="sng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auto">
            <a:xfrm>
              <a:off x="3210" y="1877"/>
              <a:ext cx="6005" cy="1526"/>
            </a:xfrm>
            <a:custGeom>
              <a:avLst/>
              <a:gdLst/>
              <a:ahLst/>
              <a:cxnLst>
                <a:cxn ang="0">
                  <a:pos x="7560" y="570"/>
                </a:cxn>
                <a:cxn ang="0">
                  <a:pos x="6465" y="570"/>
                </a:cxn>
                <a:cxn ang="0">
                  <a:pos x="4950" y="645"/>
                </a:cxn>
                <a:cxn ang="0">
                  <a:pos x="3780" y="975"/>
                </a:cxn>
                <a:cxn ang="0">
                  <a:pos x="2760" y="1695"/>
                </a:cxn>
                <a:cxn ang="0">
                  <a:pos x="1575" y="1800"/>
                </a:cxn>
                <a:cxn ang="0">
                  <a:pos x="615" y="960"/>
                </a:cxn>
                <a:cxn ang="0">
                  <a:pos x="0" y="0"/>
                </a:cxn>
              </a:cxnLst>
              <a:rect l="0" t="0" r="r" b="b"/>
              <a:pathLst>
                <a:path w="7560" h="1922">
                  <a:moveTo>
                    <a:pt x="7560" y="570"/>
                  </a:moveTo>
                  <a:cubicBezTo>
                    <a:pt x="7230" y="564"/>
                    <a:pt x="6900" y="558"/>
                    <a:pt x="6465" y="570"/>
                  </a:cubicBezTo>
                  <a:cubicBezTo>
                    <a:pt x="6030" y="582"/>
                    <a:pt x="5397" y="578"/>
                    <a:pt x="4950" y="645"/>
                  </a:cubicBezTo>
                  <a:cubicBezTo>
                    <a:pt x="4503" y="712"/>
                    <a:pt x="4145" y="800"/>
                    <a:pt x="3780" y="975"/>
                  </a:cubicBezTo>
                  <a:cubicBezTo>
                    <a:pt x="3415" y="1150"/>
                    <a:pt x="3127" y="1557"/>
                    <a:pt x="2760" y="1695"/>
                  </a:cubicBezTo>
                  <a:cubicBezTo>
                    <a:pt x="2393" y="1833"/>
                    <a:pt x="1932" y="1922"/>
                    <a:pt x="1575" y="1800"/>
                  </a:cubicBezTo>
                  <a:cubicBezTo>
                    <a:pt x="1218" y="1678"/>
                    <a:pt x="877" y="1260"/>
                    <a:pt x="615" y="960"/>
                  </a:cubicBezTo>
                  <a:cubicBezTo>
                    <a:pt x="353" y="660"/>
                    <a:pt x="102" y="16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Freeform 28"/>
            <p:cNvSpPr>
              <a:spLocks/>
            </p:cNvSpPr>
            <p:nvPr/>
          </p:nvSpPr>
          <p:spPr bwMode="auto">
            <a:xfrm>
              <a:off x="3699" y="1662"/>
              <a:ext cx="5608" cy="17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5" y="330"/>
                </a:cxn>
                <a:cxn ang="0">
                  <a:pos x="690" y="750"/>
                </a:cxn>
                <a:cxn ang="0">
                  <a:pos x="1320" y="1110"/>
                </a:cxn>
                <a:cxn ang="0">
                  <a:pos x="1995" y="1335"/>
                </a:cxn>
                <a:cxn ang="0">
                  <a:pos x="2865" y="1425"/>
                </a:cxn>
                <a:cxn ang="0">
                  <a:pos x="5775" y="1425"/>
                </a:cxn>
                <a:cxn ang="0">
                  <a:pos x="6180" y="1425"/>
                </a:cxn>
              </a:cxnLst>
              <a:rect l="0" t="0" r="r" b="b"/>
              <a:pathLst>
                <a:path w="6327" h="1440">
                  <a:moveTo>
                    <a:pt x="0" y="0"/>
                  </a:moveTo>
                  <a:cubicBezTo>
                    <a:pt x="85" y="102"/>
                    <a:pt x="170" y="205"/>
                    <a:pt x="285" y="330"/>
                  </a:cubicBezTo>
                  <a:cubicBezTo>
                    <a:pt x="400" y="455"/>
                    <a:pt x="518" y="620"/>
                    <a:pt x="690" y="750"/>
                  </a:cubicBezTo>
                  <a:cubicBezTo>
                    <a:pt x="862" y="880"/>
                    <a:pt x="1103" y="1013"/>
                    <a:pt x="1320" y="1110"/>
                  </a:cubicBezTo>
                  <a:cubicBezTo>
                    <a:pt x="1537" y="1207"/>
                    <a:pt x="1738" y="1283"/>
                    <a:pt x="1995" y="1335"/>
                  </a:cubicBezTo>
                  <a:cubicBezTo>
                    <a:pt x="2252" y="1387"/>
                    <a:pt x="2235" y="1410"/>
                    <a:pt x="2865" y="1425"/>
                  </a:cubicBezTo>
                  <a:cubicBezTo>
                    <a:pt x="3495" y="1440"/>
                    <a:pt x="5223" y="1425"/>
                    <a:pt x="5775" y="1425"/>
                  </a:cubicBezTo>
                  <a:cubicBezTo>
                    <a:pt x="6327" y="1425"/>
                    <a:pt x="6253" y="1425"/>
                    <a:pt x="6180" y="1425"/>
                  </a:cubicBez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Freeform 29"/>
            <p:cNvSpPr>
              <a:spLocks/>
            </p:cNvSpPr>
            <p:nvPr/>
          </p:nvSpPr>
          <p:spPr bwMode="auto">
            <a:xfrm>
              <a:off x="3234" y="2924"/>
              <a:ext cx="6005" cy="1527"/>
            </a:xfrm>
            <a:custGeom>
              <a:avLst/>
              <a:gdLst/>
              <a:ahLst/>
              <a:cxnLst>
                <a:cxn ang="0">
                  <a:pos x="7560" y="570"/>
                </a:cxn>
                <a:cxn ang="0">
                  <a:pos x="6465" y="570"/>
                </a:cxn>
                <a:cxn ang="0">
                  <a:pos x="4950" y="645"/>
                </a:cxn>
                <a:cxn ang="0">
                  <a:pos x="3780" y="975"/>
                </a:cxn>
                <a:cxn ang="0">
                  <a:pos x="2760" y="1695"/>
                </a:cxn>
                <a:cxn ang="0">
                  <a:pos x="1575" y="1800"/>
                </a:cxn>
                <a:cxn ang="0">
                  <a:pos x="615" y="960"/>
                </a:cxn>
                <a:cxn ang="0">
                  <a:pos x="0" y="0"/>
                </a:cxn>
              </a:cxnLst>
              <a:rect l="0" t="0" r="r" b="b"/>
              <a:pathLst>
                <a:path w="7560" h="1922">
                  <a:moveTo>
                    <a:pt x="7560" y="570"/>
                  </a:moveTo>
                  <a:cubicBezTo>
                    <a:pt x="7230" y="564"/>
                    <a:pt x="6900" y="558"/>
                    <a:pt x="6465" y="570"/>
                  </a:cubicBezTo>
                  <a:cubicBezTo>
                    <a:pt x="6030" y="582"/>
                    <a:pt x="5397" y="578"/>
                    <a:pt x="4950" y="645"/>
                  </a:cubicBezTo>
                  <a:cubicBezTo>
                    <a:pt x="4503" y="712"/>
                    <a:pt x="4145" y="800"/>
                    <a:pt x="3780" y="975"/>
                  </a:cubicBezTo>
                  <a:cubicBezTo>
                    <a:pt x="3415" y="1150"/>
                    <a:pt x="3127" y="1557"/>
                    <a:pt x="2760" y="1695"/>
                  </a:cubicBezTo>
                  <a:cubicBezTo>
                    <a:pt x="2393" y="1833"/>
                    <a:pt x="1932" y="1922"/>
                    <a:pt x="1575" y="1800"/>
                  </a:cubicBezTo>
                  <a:cubicBezTo>
                    <a:pt x="1218" y="1678"/>
                    <a:pt x="877" y="1260"/>
                    <a:pt x="615" y="960"/>
                  </a:cubicBezTo>
                  <a:cubicBezTo>
                    <a:pt x="353" y="660"/>
                    <a:pt x="102" y="160"/>
                    <a:pt x="0" y="0"/>
                  </a:cubicBez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>
              <a:off x="5355" y="1125"/>
              <a:ext cx="1" cy="37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31"/>
            <p:cNvSpPr>
              <a:spLocks noChangeShapeType="1"/>
            </p:cNvSpPr>
            <p:nvPr/>
          </p:nvSpPr>
          <p:spPr bwMode="auto">
            <a:xfrm>
              <a:off x="6128" y="1153"/>
              <a:ext cx="2" cy="37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Text Box 32"/>
            <p:cNvSpPr txBox="1">
              <a:spLocks noChangeArrowheads="1"/>
            </p:cNvSpPr>
            <p:nvPr/>
          </p:nvSpPr>
          <p:spPr bwMode="auto">
            <a:xfrm>
              <a:off x="7190" y="3819"/>
              <a:ext cx="1166" cy="4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de-DE" sz="1600">
                  <a:latin typeface="Arial" pitchFamily="34" charset="0"/>
                </a:rPr>
                <a:t>Isolator</a:t>
              </a:r>
              <a:endParaRPr lang="de-DE"/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3222" y="3759"/>
              <a:ext cx="1022" cy="45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de-DE" sz="1600">
                  <a:latin typeface="Arial" pitchFamily="34" charset="0"/>
                </a:rPr>
                <a:t>Metall</a:t>
              </a:r>
              <a:endParaRPr lang="de-DE"/>
            </a:p>
          </p:txBody>
        </p:sp>
        <p:sp>
          <p:nvSpPr>
            <p:cNvPr id="23" name="Text Box 34"/>
            <p:cNvSpPr txBox="1">
              <a:spLocks noChangeArrowheads="1"/>
            </p:cNvSpPr>
            <p:nvPr/>
          </p:nvSpPr>
          <p:spPr bwMode="auto">
            <a:xfrm>
              <a:off x="5343" y="721"/>
              <a:ext cx="917" cy="7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de-DE" sz="1600">
                  <a:latin typeface="Arial" pitchFamily="34" charset="0"/>
                </a:rPr>
                <a:t>Halb-</a:t>
              </a:r>
            </a:p>
            <a:p>
              <a:pPr marL="342900" indent="-342900"/>
              <a:r>
                <a:rPr lang="de-DE" sz="1600">
                  <a:latin typeface="Arial" pitchFamily="34" charset="0"/>
                </a:rPr>
                <a:t>leiter</a:t>
              </a:r>
              <a:endParaRPr lang="de-DE"/>
            </a:p>
          </p:txBody>
        </p:sp>
        <p:sp>
          <p:nvSpPr>
            <p:cNvPr id="24" name="Text Box 35"/>
            <p:cNvSpPr txBox="1">
              <a:spLocks noChangeArrowheads="1"/>
            </p:cNvSpPr>
            <p:nvPr/>
          </p:nvSpPr>
          <p:spPr bwMode="auto">
            <a:xfrm>
              <a:off x="7213" y="1091"/>
              <a:ext cx="1928" cy="45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de-DE" sz="1600">
                  <a:latin typeface="Arial" pitchFamily="34" charset="0"/>
                </a:rPr>
                <a:t>Leitungsband</a:t>
              </a:r>
              <a:endParaRPr lang="de-DE"/>
            </a:p>
          </p:txBody>
        </p:sp>
        <p:sp>
          <p:nvSpPr>
            <p:cNvPr id="25" name="Text Box 36"/>
            <p:cNvSpPr txBox="1">
              <a:spLocks noChangeArrowheads="1"/>
            </p:cNvSpPr>
            <p:nvPr/>
          </p:nvSpPr>
          <p:spPr bwMode="auto">
            <a:xfrm>
              <a:off x="7391" y="2616"/>
              <a:ext cx="1655" cy="4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de-DE" sz="1600">
                  <a:latin typeface="Arial" pitchFamily="34" charset="0"/>
                </a:rPr>
                <a:t>Valenzband</a:t>
              </a:r>
              <a:endParaRPr lang="de-DE"/>
            </a:p>
          </p:txBody>
        </p:sp>
        <p:sp>
          <p:nvSpPr>
            <p:cNvPr id="26" name="Line 37"/>
            <p:cNvSpPr>
              <a:spLocks noChangeShapeType="1"/>
            </p:cNvSpPr>
            <p:nvPr/>
          </p:nvSpPr>
          <p:spPr bwMode="auto">
            <a:xfrm flipH="1">
              <a:off x="5188" y="1376"/>
              <a:ext cx="2097" cy="1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 flipH="1">
              <a:off x="5224" y="2913"/>
              <a:ext cx="2287" cy="9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539552" y="5798591"/>
            <a:ext cx="7940625" cy="366713"/>
            <a:chOff x="539552" y="5798591"/>
            <a:chExt cx="7940625" cy="366713"/>
          </a:xfrm>
        </p:grpSpPr>
        <p:sp>
          <p:nvSpPr>
            <p:cNvPr id="28" name="Rectangle 39"/>
            <p:cNvSpPr>
              <a:spLocks noChangeArrowheads="1"/>
            </p:cNvSpPr>
            <p:nvPr/>
          </p:nvSpPr>
          <p:spPr bwMode="auto">
            <a:xfrm>
              <a:off x="539552" y="5798591"/>
              <a:ext cx="3468688" cy="36671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DE" dirty="0"/>
                <a:t>typische Bandlücken </a:t>
              </a:r>
              <a:r>
                <a:rPr lang="de-DE" dirty="0" err="1"/>
                <a:t>Eg</a:t>
              </a:r>
              <a:r>
                <a:rPr lang="de-DE" dirty="0"/>
                <a:t> (in eV): </a:t>
              </a:r>
            </a:p>
          </p:txBody>
        </p:sp>
        <p:sp>
          <p:nvSpPr>
            <p:cNvPr id="29" name="Rectangle 40"/>
            <p:cNvSpPr>
              <a:spLocks noChangeArrowheads="1"/>
            </p:cNvSpPr>
            <p:nvPr/>
          </p:nvSpPr>
          <p:spPr bwMode="auto">
            <a:xfrm>
              <a:off x="4139952" y="5798591"/>
              <a:ext cx="4340225" cy="366713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de-DE" dirty="0"/>
                <a:t>Si: 1.1  </a:t>
              </a:r>
              <a:r>
                <a:rPr lang="de-DE" dirty="0" err="1"/>
                <a:t>Ge</a:t>
              </a:r>
              <a:r>
                <a:rPr lang="de-DE" dirty="0"/>
                <a:t>: 0.6  </a:t>
              </a:r>
              <a:r>
                <a:rPr lang="de-DE" dirty="0" err="1"/>
                <a:t>InSb</a:t>
              </a:r>
              <a:r>
                <a:rPr lang="de-DE" dirty="0"/>
                <a:t>: 0.2   Diamant: 5.6</a:t>
              </a:r>
            </a:p>
          </p:txBody>
        </p:sp>
      </p:grpSp>
      <p:sp>
        <p:nvSpPr>
          <p:cNvPr id="31" name="Textfeld 30"/>
          <p:cNvSpPr txBox="1"/>
          <p:nvPr/>
        </p:nvSpPr>
        <p:spPr>
          <a:xfrm>
            <a:off x="5868144" y="53012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Gas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>
            <a:off x="2411760" y="530120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Festkörper</a:t>
            </a:r>
            <a:endParaRPr lang="de-DE" dirty="0"/>
          </a:p>
        </p:txBody>
      </p:sp>
      <p:sp>
        <p:nvSpPr>
          <p:cNvPr id="33" name="Textfeld 32"/>
          <p:cNvSpPr txBox="1"/>
          <p:nvPr/>
        </p:nvSpPr>
        <p:spPr>
          <a:xfrm>
            <a:off x="3995936" y="53012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-------------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FU Berlin            Constanze Donner / Ludwig Pohlmann         2013/2014</a:t>
            </a: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DE5D17-E1E6-4664-92AF-EEBF60ADADB3}" type="slidenum">
              <a:rPr lang="de-DE"/>
              <a:pPr/>
              <a:t>9</a:t>
            </a:fld>
            <a:endParaRPr lang="de-DE"/>
          </a:p>
        </p:txBody>
      </p:sp>
      <p:sp>
        <p:nvSpPr>
          <p:cNvPr id="6145" name="Folientitel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/>
              <a:t>Gerischer-Modell</a:t>
            </a:r>
          </a:p>
        </p:txBody>
      </p:sp>
      <p:sp>
        <p:nvSpPr>
          <p:cNvPr id="6147" name="Rechteck1"/>
          <p:cNvSpPr>
            <a:spLocks noChangeArrowheads="1"/>
          </p:cNvSpPr>
          <p:nvPr/>
        </p:nvSpPr>
        <p:spPr bwMode="auto">
          <a:xfrm>
            <a:off x="467544" y="1124744"/>
            <a:ext cx="6983412" cy="425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/>
            <a:r>
              <a:rPr lang="de-DE" dirty="0">
                <a:solidFill>
                  <a:schemeClr val="folHlink"/>
                </a:solidFill>
                <a:latin typeface="Tahoma" pitchFamily="66" charset="0"/>
              </a:rPr>
              <a:t>Metalle</a:t>
            </a:r>
            <a:r>
              <a:rPr lang="de-DE" dirty="0">
                <a:latin typeface="Tahoma" pitchFamily="66" charset="0"/>
              </a:rPr>
              <a:t>: </a:t>
            </a:r>
            <a:endParaRPr lang="de-DE" dirty="0" smtClean="0">
              <a:latin typeface="Tahoma" pitchFamily="66" charset="0"/>
            </a:endParaRPr>
          </a:p>
          <a:p>
            <a:pPr marL="342900"/>
            <a:endParaRPr lang="de-DE" dirty="0">
              <a:latin typeface="Tahoma" pitchFamily="66" charset="0"/>
            </a:endParaRPr>
          </a:p>
          <a:p>
            <a:pPr marL="342900"/>
            <a:r>
              <a:rPr lang="de-DE" dirty="0" smtClean="0">
                <a:latin typeface="Tahoma" pitchFamily="66" charset="0"/>
              </a:rPr>
              <a:t>Valenzband (HOMO, voll besetzte Zustände) und Leitungsband (LUMO, komplett leere Zustände) überlappen sich energetisch:</a:t>
            </a:r>
          </a:p>
          <a:p>
            <a:pPr marL="342900"/>
            <a:endParaRPr lang="de-DE" dirty="0">
              <a:latin typeface="Tahoma" pitchFamily="66" charset="0"/>
            </a:endParaRPr>
          </a:p>
          <a:p>
            <a:pPr marL="342900"/>
            <a:r>
              <a:rPr lang="de-DE" dirty="0" smtClean="0">
                <a:latin typeface="Tahoma" pitchFamily="66" charset="0"/>
                <a:sym typeface="Wingdings" pitchFamily="2" charset="2"/>
              </a:rPr>
              <a:t> Die Elektronen können dank der thermischen Anregung ins </a:t>
            </a:r>
            <a:r>
              <a:rPr lang="de-DE" dirty="0" err="1" smtClean="0">
                <a:latin typeface="Tahoma" pitchFamily="66" charset="0"/>
                <a:sym typeface="Wingdings" pitchFamily="2" charset="2"/>
              </a:rPr>
              <a:t>Leitugsband</a:t>
            </a:r>
            <a:r>
              <a:rPr lang="de-DE" dirty="0" smtClean="0">
                <a:latin typeface="Tahoma" pitchFamily="66" charset="0"/>
                <a:sym typeface="Wingdings" pitchFamily="2" charset="2"/>
              </a:rPr>
              <a:t> übergehen und sich dort frei bewegen!</a:t>
            </a:r>
            <a:endParaRPr lang="de-DE" dirty="0" smtClean="0">
              <a:latin typeface="Tahoma" pitchFamily="66" charset="0"/>
            </a:endParaRPr>
          </a:p>
          <a:p>
            <a:pPr marL="342900"/>
            <a:endParaRPr lang="de-DE" dirty="0" smtClean="0">
              <a:latin typeface="Tahoma" pitchFamily="66" charset="0"/>
            </a:endParaRPr>
          </a:p>
          <a:p>
            <a:pPr marL="342900"/>
            <a:r>
              <a:rPr lang="de-DE" dirty="0" smtClean="0">
                <a:latin typeface="Tahoma" pitchFamily="66" charset="0"/>
                <a:sym typeface="Wingdings" pitchFamily="2" charset="2"/>
              </a:rPr>
              <a:t></a:t>
            </a:r>
            <a:r>
              <a:rPr lang="de-DE" dirty="0" smtClean="0">
                <a:latin typeface="Tahoma" pitchFamily="66" charset="0"/>
              </a:rPr>
              <a:t> „</a:t>
            </a:r>
            <a:r>
              <a:rPr lang="de-DE" dirty="0">
                <a:latin typeface="Tahoma" pitchFamily="66" charset="0"/>
              </a:rPr>
              <a:t>Gas“ der freien Elektronen</a:t>
            </a:r>
          </a:p>
          <a:p>
            <a:pPr marL="342900">
              <a:spcBef>
                <a:spcPts val="1075"/>
              </a:spcBef>
            </a:pPr>
            <a:r>
              <a:rPr lang="de-DE" dirty="0" smtClean="0">
                <a:latin typeface="Tahoma" pitchFamily="66" charset="0"/>
              </a:rPr>
              <a:t>Wichtige Begriffe:</a:t>
            </a:r>
          </a:p>
          <a:p>
            <a:pPr marL="342900">
              <a:spcBef>
                <a:spcPts val="1075"/>
              </a:spcBef>
            </a:pPr>
            <a:r>
              <a:rPr lang="de-DE" u="sng" dirty="0" err="1" smtClean="0">
                <a:latin typeface="Tahoma" pitchFamily="66" charset="0"/>
              </a:rPr>
              <a:t>Fermienergie</a:t>
            </a:r>
            <a:r>
              <a:rPr lang="de-DE" dirty="0">
                <a:latin typeface="Tahoma" pitchFamily="66" charset="0"/>
              </a:rPr>
              <a:t>: oberste Energie der freien Elektronen (T = 0)</a:t>
            </a:r>
          </a:p>
          <a:p>
            <a:pPr marL="342900">
              <a:spcBef>
                <a:spcPts val="1075"/>
              </a:spcBef>
            </a:pPr>
            <a:r>
              <a:rPr lang="de-DE" u="sng" dirty="0">
                <a:latin typeface="Tahoma" pitchFamily="66" charset="0"/>
              </a:rPr>
              <a:t>Austrittsarbeit</a:t>
            </a:r>
            <a:r>
              <a:rPr lang="de-DE" dirty="0">
                <a:latin typeface="Tahoma" pitchFamily="66" charset="0"/>
              </a:rPr>
              <a:t> = Energie im Vakuum – </a:t>
            </a:r>
            <a:r>
              <a:rPr lang="de-DE" dirty="0" err="1">
                <a:latin typeface="Tahoma" pitchFamily="66" charset="0"/>
              </a:rPr>
              <a:t>Fermienergie</a:t>
            </a:r>
            <a:endParaRPr lang="de-DE" dirty="0">
              <a:latin typeface="Tahoma" pitchFamily="66" charset="0"/>
            </a:endParaRPr>
          </a:p>
          <a:p>
            <a:pPr marL="342900">
              <a:spcBef>
                <a:spcPts val="1075"/>
              </a:spcBef>
            </a:pPr>
            <a:r>
              <a:rPr lang="de-DE" dirty="0">
                <a:latin typeface="Tahoma" pitchFamily="66" charset="0"/>
              </a:rPr>
              <a:t>(entspricht etwa der Ionisierungsenergie)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1105</Words>
  <Application>Microsoft Office PowerPoint</Application>
  <PresentationFormat>Bildschirmpräsentation (4:3)</PresentationFormat>
  <Paragraphs>193</Paragraphs>
  <Slides>19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8" baseType="lpstr">
      <vt:lpstr>Arial</vt:lpstr>
      <vt:lpstr>SimSun</vt:lpstr>
      <vt:lpstr>Times New Roman</vt:lpstr>
      <vt:lpstr>Tahoma</vt:lpstr>
      <vt:lpstr>Wingdings</vt:lpstr>
      <vt:lpstr>Symbol</vt:lpstr>
      <vt:lpstr>Übergänge</vt:lpstr>
      <vt:lpstr>Microsoft Formel-Editor 3.0</vt:lpstr>
      <vt:lpstr>Mathcad</vt:lpstr>
      <vt:lpstr>Gerischer-Modell</vt:lpstr>
      <vt:lpstr>Gerischer-Modell</vt:lpstr>
      <vt:lpstr>Gerischer-Modell</vt:lpstr>
      <vt:lpstr>Gerischer-Modell</vt:lpstr>
      <vt:lpstr>Gerischer-Modell</vt:lpstr>
      <vt:lpstr>Gerischer-Modell</vt:lpstr>
      <vt:lpstr>Gerischer-Modell</vt:lpstr>
      <vt:lpstr>Gerischer-Modell</vt:lpstr>
      <vt:lpstr>Gerischer-Modell</vt:lpstr>
      <vt:lpstr>Gerischer-Modell</vt:lpstr>
      <vt:lpstr>Gerischer-Modell</vt:lpstr>
      <vt:lpstr>Gerischer-Modell</vt:lpstr>
      <vt:lpstr>Gerischer-Modell</vt:lpstr>
      <vt:lpstr>Gerischer-Modell</vt:lpstr>
      <vt:lpstr>Gerischer-Modell</vt:lpstr>
      <vt:lpstr>Gerischer-Modell</vt:lpstr>
      <vt:lpstr>Gerischer-Modell</vt:lpstr>
      <vt:lpstr>Gerischer-Modell</vt:lpstr>
      <vt:lpstr>Gerischer-Modell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Ludwig Pohlmann</dc:creator>
  <cp:lastModifiedBy>Luigi</cp:lastModifiedBy>
  <cp:revision>22</cp:revision>
  <dcterms:created xsi:type="dcterms:W3CDTF">2010-04-18T14:39:00Z</dcterms:created>
  <dcterms:modified xsi:type="dcterms:W3CDTF">2013-11-25T23:01:45Z</dcterms:modified>
</cp:coreProperties>
</file>