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7"/>
  </p:notesMasterIdLst>
  <p:sldIdLst>
    <p:sldId id="259" r:id="rId2"/>
    <p:sldId id="257" r:id="rId3"/>
    <p:sldId id="282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7" r:id="rId17"/>
    <p:sldId id="281" r:id="rId18"/>
    <p:sldId id="271" r:id="rId19"/>
    <p:sldId id="272" r:id="rId20"/>
    <p:sldId id="273" r:id="rId21"/>
    <p:sldId id="274" r:id="rId22"/>
    <p:sldId id="278" r:id="rId23"/>
    <p:sldId id="279" r:id="rId24"/>
    <p:sldId id="283" r:id="rId25"/>
    <p:sldId id="275" r:id="rId26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83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fld id="{36E0C3D1-80A4-46DE-9DB9-B54C2A1E6C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2571F-F5CD-4C7F-A641-AB3A605E41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1E2B-384F-4D3F-B00D-22F9A1FF3F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520FF-B17B-41FF-A371-DF75727B43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BEBF2-0B9D-47D7-B9C2-565154F9C1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9F909-7EF4-4E37-9D1C-E301A070FC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D732F-8903-4449-B7F0-F3E7B9A1A6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D93A1-8E39-4BD1-8CA8-5C23800B24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EC72C-5C46-47F9-8223-2F614DF01B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95B0-DC36-4958-BD1E-4DF5A72625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5F18-0DEB-493C-B8D1-3B2D39910E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8332-09B5-4AEB-BD17-2487DF8EB1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 userDrawn="1"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de-DE" sz="240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14313"/>
            <a:ext cx="84756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Marcus-Theorie des Elektronentransfers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r>
              <a:rPr lang="de-DE"/>
              <a:t>FU Berlin            Constanze Donner / Ludwig Pohlmann         2013/2014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51C718D6-BE50-45F4-BDF5-38F9C51057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536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E732A0-1750-47BC-AA2A-EE286D76AA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 des Elektronentransfers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0645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Elektronentransfer zwischen Ionen und an der Grenzfläche Metall-Elektrolyt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3692525" cy="284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/>
              <a:t>1. Elektronentransfer</a:t>
            </a:r>
          </a:p>
          <a:p>
            <a:pPr marL="342900" indent="-342900"/>
            <a:r>
              <a:rPr lang="de-DE"/>
              <a:t>Eine elektrochemische Reaktion besteht aus Ladungstransferreaktionen innerhalb der elektrochemischen Doppelschicht.</a:t>
            </a:r>
          </a:p>
          <a:p>
            <a:pPr marL="342900" indent="-342900"/>
            <a:r>
              <a:rPr lang="de-DE"/>
              <a:t>Analoges gilt für Ionenreaktionen in Lösung.</a:t>
            </a:r>
          </a:p>
        </p:txBody>
      </p:sp>
      <p:pic>
        <p:nvPicPr>
          <p:cNvPr id="1536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916113"/>
            <a:ext cx="4032250" cy="3767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05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2AA488-CAF2-4808-8233-8AF4FE5F7ED5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Ableitung der Marcus-Formel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68313" y="2349500"/>
            <a:ext cx="46275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Schwingungsenergien beider Solvathüllen: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539750" y="3429000"/>
          <a:ext cx="7110413" cy="584200"/>
        </p:xfrm>
        <a:graphic>
          <a:graphicData uri="http://schemas.openxmlformats.org/presentationml/2006/ole">
            <p:oleObj spid="_x0000_s2050" name="Formel" r:id="rId3" imgW="2908300" imgH="241300" progId="Equation.3">
              <p:embed/>
            </p:oleObj>
          </a:graphicData>
        </a:graphic>
      </p:graphicFrame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539750" y="4076700"/>
            <a:ext cx="61976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Forderung: beide Prinzipien müssen gleichzeitig erfüllt sein:</a:t>
            </a:r>
          </a:p>
          <a:p>
            <a:pPr marL="342900" indent="-342900"/>
            <a:r>
              <a:rPr lang="de-DE"/>
              <a:t>--&gt; kann nur im Schnittpunkt der Parabeln stattfinden!</a:t>
            </a:r>
          </a:p>
        </p:txBody>
      </p:sp>
      <p:pic>
        <p:nvPicPr>
          <p:cNvPr id="2060" name="Grafik2" descr="ec3-03"/>
          <p:cNvPicPr>
            <a:picLocks noRot="1"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5813" y="260350"/>
            <a:ext cx="29479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755650" y="4941888"/>
          <a:ext cx="4176713" cy="579437"/>
        </p:xfrm>
        <a:graphic>
          <a:graphicData uri="http://schemas.openxmlformats.org/presentationml/2006/ole">
            <p:oleObj spid="_x0000_s2051" name="Formel" r:id="rId5" imgW="1714500" imgH="241300" progId="Equation.3">
              <p:embed/>
            </p:oleObj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292725" y="5084763"/>
            <a:ext cx="4079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</a:t>
            </a:r>
            <a:endParaRPr lang="de-DE"/>
          </a:p>
        </p:txBody>
      </p:sp>
      <p:sp>
        <p:nvSpPr>
          <p:cNvPr id="2063" name="Rectangle 1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4932363" y="5589588"/>
          <a:ext cx="3529012" cy="581025"/>
        </p:xfrm>
        <a:graphic>
          <a:graphicData uri="http://schemas.openxmlformats.org/presentationml/2006/ole">
            <p:oleObj spid="_x0000_s2052" name="Formel" r:id="rId6" imgW="1447800" imgH="241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30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F98110-5A93-47FB-B7E8-A05959847D0E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Ableitung der Marcus-Formel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376238" y="1139825"/>
            <a:ext cx="46275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Dann ist die Aktivierungsenergie im Schnittpunkt gleich:</a:t>
            </a: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95288" y="2133600"/>
          <a:ext cx="5076825" cy="587375"/>
        </p:xfrm>
        <a:graphic>
          <a:graphicData uri="http://schemas.openxmlformats.org/presentationml/2006/ole">
            <p:oleObj spid="_x0000_s3074" name="Formel" r:id="rId3" imgW="2222500" imgH="254000" progId="Equation.3">
              <p:embed/>
            </p:oleObj>
          </a:graphicData>
        </a:graphic>
      </p:graphicFrame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519113" y="2870200"/>
            <a:ext cx="30210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de-DE">
                <a:solidFill>
                  <a:srgbClr val="FF0000"/>
                </a:solidFill>
              </a:rPr>
              <a:t> - Reorganisierungsenergie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395288" y="3644900"/>
            <a:ext cx="75088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Daraus folgt für die Geschwindigkeitskonstante entsprechend der Theorie des Übergangszustandes:</a:t>
            </a:r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596900" y="4581525"/>
          <a:ext cx="3917950" cy="1136650"/>
        </p:xfrm>
        <a:graphic>
          <a:graphicData uri="http://schemas.openxmlformats.org/presentationml/2006/ole">
            <p:oleObj spid="_x0000_s3075" name="Formel" r:id="rId4" imgW="1739880" imgH="507960" progId="Equation.3">
              <p:embed/>
            </p:oleObj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4787900" y="4292600"/>
            <a:ext cx="3910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Symbol" pitchFamily="18" charset="2"/>
              </a:rPr>
              <a:t></a:t>
            </a:r>
            <a:r>
              <a:rPr lang="de-DE"/>
              <a:t> - Transmissionskoeffizient ( 0 .. 1 )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4767263" y="4811713"/>
            <a:ext cx="4125912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>
                <a:sym typeface="Symbol" pitchFamily="18" charset="2"/>
              </a:rPr>
              <a:t></a:t>
            </a:r>
            <a:r>
              <a:rPr lang="de-DE"/>
              <a:t> - Frequenz der Bewegung durch den Übergangszustand entlang der Reaktionskoordinate („Stoßzahl“) (10</a:t>
            </a:r>
            <a:r>
              <a:rPr lang="de-DE" baseline="30000"/>
              <a:t>12</a:t>
            </a:r>
            <a:r>
              <a:rPr lang="de-DE"/>
              <a:t> - 10</a:t>
            </a:r>
            <a:r>
              <a:rPr lang="de-DE" baseline="30000"/>
              <a:t>13</a:t>
            </a:r>
            <a:r>
              <a:rPr lang="de-DE"/>
              <a:t> s</a:t>
            </a:r>
            <a:r>
              <a:rPr lang="de-DE" baseline="30000"/>
              <a:t>-1</a:t>
            </a:r>
            <a:r>
              <a:rPr lang="de-DE"/>
              <a:t>)</a:t>
            </a:r>
          </a:p>
        </p:txBody>
      </p:sp>
      <p:grpSp>
        <p:nvGrpSpPr>
          <p:cNvPr id="3087" name="Group 18"/>
          <p:cNvGrpSpPr>
            <a:grpSpLocks noChangeAspect="1"/>
          </p:cNvGrpSpPr>
          <p:nvPr/>
        </p:nvGrpSpPr>
        <p:grpSpPr bwMode="auto">
          <a:xfrm>
            <a:off x="5865813" y="260350"/>
            <a:ext cx="2947987" cy="3168650"/>
            <a:chOff x="3695" y="164"/>
            <a:chExt cx="1857" cy="1996"/>
          </a:xfrm>
        </p:grpSpPr>
        <p:sp>
          <p:nvSpPr>
            <p:cNvPr id="308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695" y="164"/>
              <a:ext cx="1857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0" name="Freeform 19"/>
            <p:cNvSpPr>
              <a:spLocks/>
            </p:cNvSpPr>
            <p:nvPr/>
          </p:nvSpPr>
          <p:spPr bwMode="auto">
            <a:xfrm>
              <a:off x="4319" y="188"/>
              <a:ext cx="7" cy="1972"/>
            </a:xfrm>
            <a:custGeom>
              <a:avLst/>
              <a:gdLst>
                <a:gd name="T0" fmla="*/ 23 w 23"/>
                <a:gd name="T1" fmla="*/ 11 h 5915"/>
                <a:gd name="T2" fmla="*/ 23 w 23"/>
                <a:gd name="T3" fmla="*/ 8 h 5915"/>
                <a:gd name="T4" fmla="*/ 22 w 23"/>
                <a:gd name="T5" fmla="*/ 6 h 5915"/>
                <a:gd name="T6" fmla="*/ 20 w 23"/>
                <a:gd name="T7" fmla="*/ 3 h 5915"/>
                <a:gd name="T8" fmla="*/ 18 w 23"/>
                <a:gd name="T9" fmla="*/ 1 h 5915"/>
                <a:gd name="T10" fmla="*/ 15 w 23"/>
                <a:gd name="T11" fmla="*/ 0 h 5915"/>
                <a:gd name="T12" fmla="*/ 8 w 23"/>
                <a:gd name="T13" fmla="*/ 0 h 5915"/>
                <a:gd name="T14" fmla="*/ 6 w 23"/>
                <a:gd name="T15" fmla="*/ 1 h 5915"/>
                <a:gd name="T16" fmla="*/ 3 w 23"/>
                <a:gd name="T17" fmla="*/ 3 h 5915"/>
                <a:gd name="T18" fmla="*/ 1 w 23"/>
                <a:gd name="T19" fmla="*/ 6 h 5915"/>
                <a:gd name="T20" fmla="*/ 0 w 23"/>
                <a:gd name="T21" fmla="*/ 8 h 5915"/>
                <a:gd name="T22" fmla="*/ 0 w 23"/>
                <a:gd name="T23" fmla="*/ 5907 h 5915"/>
                <a:gd name="T24" fmla="*/ 1 w 23"/>
                <a:gd name="T25" fmla="*/ 5910 h 5915"/>
                <a:gd name="T26" fmla="*/ 3 w 23"/>
                <a:gd name="T27" fmla="*/ 5912 h 5915"/>
                <a:gd name="T28" fmla="*/ 6 w 23"/>
                <a:gd name="T29" fmla="*/ 5914 h 5915"/>
                <a:gd name="T30" fmla="*/ 8 w 23"/>
                <a:gd name="T31" fmla="*/ 5915 h 5915"/>
                <a:gd name="T32" fmla="*/ 15 w 23"/>
                <a:gd name="T33" fmla="*/ 5915 h 5915"/>
                <a:gd name="T34" fmla="*/ 18 w 23"/>
                <a:gd name="T35" fmla="*/ 5914 h 5915"/>
                <a:gd name="T36" fmla="*/ 22 w 23"/>
                <a:gd name="T37" fmla="*/ 5910 h 5915"/>
                <a:gd name="T38" fmla="*/ 23 w 23"/>
                <a:gd name="T39" fmla="*/ 5907 h 5915"/>
                <a:gd name="T40" fmla="*/ 23 w 23"/>
                <a:gd name="T41" fmla="*/ 5903 h 5915"/>
                <a:gd name="T42" fmla="*/ 23 w 23"/>
                <a:gd name="T43" fmla="*/ 11 h 59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"/>
                <a:gd name="T67" fmla="*/ 0 h 5915"/>
                <a:gd name="T68" fmla="*/ 23 w 23"/>
                <a:gd name="T69" fmla="*/ 5915 h 591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" h="5915">
                  <a:moveTo>
                    <a:pt x="23" y="11"/>
                  </a:moveTo>
                  <a:lnTo>
                    <a:pt x="23" y="8"/>
                  </a:lnTo>
                  <a:lnTo>
                    <a:pt x="22" y="6"/>
                  </a:lnTo>
                  <a:lnTo>
                    <a:pt x="20" y="3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5907"/>
                  </a:lnTo>
                  <a:lnTo>
                    <a:pt x="1" y="5910"/>
                  </a:lnTo>
                  <a:lnTo>
                    <a:pt x="3" y="5912"/>
                  </a:lnTo>
                  <a:lnTo>
                    <a:pt x="6" y="5914"/>
                  </a:lnTo>
                  <a:lnTo>
                    <a:pt x="8" y="5915"/>
                  </a:lnTo>
                  <a:lnTo>
                    <a:pt x="15" y="5915"/>
                  </a:lnTo>
                  <a:lnTo>
                    <a:pt x="18" y="5914"/>
                  </a:lnTo>
                  <a:lnTo>
                    <a:pt x="22" y="5910"/>
                  </a:lnTo>
                  <a:lnTo>
                    <a:pt x="23" y="5907"/>
                  </a:lnTo>
                  <a:lnTo>
                    <a:pt x="23" y="5903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1" name="Freeform 20"/>
            <p:cNvSpPr>
              <a:spLocks/>
            </p:cNvSpPr>
            <p:nvPr/>
          </p:nvSpPr>
          <p:spPr bwMode="auto">
            <a:xfrm>
              <a:off x="3748" y="1649"/>
              <a:ext cx="1804" cy="8"/>
            </a:xfrm>
            <a:custGeom>
              <a:avLst/>
              <a:gdLst>
                <a:gd name="T0" fmla="*/ 12 w 5413"/>
                <a:gd name="T1" fmla="*/ 0 h 24"/>
                <a:gd name="T2" fmla="*/ 9 w 5413"/>
                <a:gd name="T3" fmla="*/ 0 h 24"/>
                <a:gd name="T4" fmla="*/ 6 w 5413"/>
                <a:gd name="T5" fmla="*/ 2 h 24"/>
                <a:gd name="T6" fmla="*/ 3 w 5413"/>
                <a:gd name="T7" fmla="*/ 4 h 24"/>
                <a:gd name="T8" fmla="*/ 1 w 5413"/>
                <a:gd name="T9" fmla="*/ 7 h 24"/>
                <a:gd name="T10" fmla="*/ 0 w 5413"/>
                <a:gd name="T11" fmla="*/ 9 h 24"/>
                <a:gd name="T12" fmla="*/ 0 w 5413"/>
                <a:gd name="T13" fmla="*/ 15 h 24"/>
                <a:gd name="T14" fmla="*/ 1 w 5413"/>
                <a:gd name="T15" fmla="*/ 18 h 24"/>
                <a:gd name="T16" fmla="*/ 3 w 5413"/>
                <a:gd name="T17" fmla="*/ 21 h 24"/>
                <a:gd name="T18" fmla="*/ 6 w 5413"/>
                <a:gd name="T19" fmla="*/ 23 h 24"/>
                <a:gd name="T20" fmla="*/ 9 w 5413"/>
                <a:gd name="T21" fmla="*/ 24 h 24"/>
                <a:gd name="T22" fmla="*/ 5405 w 5413"/>
                <a:gd name="T23" fmla="*/ 24 h 24"/>
                <a:gd name="T24" fmla="*/ 5408 w 5413"/>
                <a:gd name="T25" fmla="*/ 23 h 24"/>
                <a:gd name="T26" fmla="*/ 5412 w 5413"/>
                <a:gd name="T27" fmla="*/ 18 h 24"/>
                <a:gd name="T28" fmla="*/ 5413 w 5413"/>
                <a:gd name="T29" fmla="*/ 15 h 24"/>
                <a:gd name="T30" fmla="*/ 5413 w 5413"/>
                <a:gd name="T31" fmla="*/ 9 h 24"/>
                <a:gd name="T32" fmla="*/ 5412 w 5413"/>
                <a:gd name="T33" fmla="*/ 7 h 24"/>
                <a:gd name="T34" fmla="*/ 5410 w 5413"/>
                <a:gd name="T35" fmla="*/ 4 h 24"/>
                <a:gd name="T36" fmla="*/ 5408 w 5413"/>
                <a:gd name="T37" fmla="*/ 2 h 24"/>
                <a:gd name="T38" fmla="*/ 5405 w 5413"/>
                <a:gd name="T39" fmla="*/ 0 h 24"/>
                <a:gd name="T40" fmla="*/ 5401 w 5413"/>
                <a:gd name="T41" fmla="*/ 0 h 24"/>
                <a:gd name="T42" fmla="*/ 12 w 5413"/>
                <a:gd name="T43" fmla="*/ 0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13"/>
                <a:gd name="T67" fmla="*/ 0 h 24"/>
                <a:gd name="T68" fmla="*/ 5413 w 5413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13" h="24">
                  <a:moveTo>
                    <a:pt x="12" y="0"/>
                  </a:moveTo>
                  <a:lnTo>
                    <a:pt x="9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3" y="21"/>
                  </a:lnTo>
                  <a:lnTo>
                    <a:pt x="6" y="23"/>
                  </a:lnTo>
                  <a:lnTo>
                    <a:pt x="9" y="24"/>
                  </a:lnTo>
                  <a:lnTo>
                    <a:pt x="5405" y="24"/>
                  </a:lnTo>
                  <a:lnTo>
                    <a:pt x="5408" y="23"/>
                  </a:lnTo>
                  <a:lnTo>
                    <a:pt x="5412" y="18"/>
                  </a:lnTo>
                  <a:lnTo>
                    <a:pt x="5413" y="15"/>
                  </a:lnTo>
                  <a:lnTo>
                    <a:pt x="5413" y="9"/>
                  </a:lnTo>
                  <a:lnTo>
                    <a:pt x="5412" y="7"/>
                  </a:lnTo>
                  <a:lnTo>
                    <a:pt x="5410" y="4"/>
                  </a:lnTo>
                  <a:lnTo>
                    <a:pt x="5408" y="2"/>
                  </a:lnTo>
                  <a:lnTo>
                    <a:pt x="5405" y="0"/>
                  </a:lnTo>
                  <a:lnTo>
                    <a:pt x="540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2" name="Line 21"/>
            <p:cNvSpPr>
              <a:spLocks noChangeShapeType="1"/>
            </p:cNvSpPr>
            <p:nvPr/>
          </p:nvSpPr>
          <p:spPr bwMode="auto">
            <a:xfrm>
              <a:off x="4876" y="316"/>
              <a:ext cx="1" cy="16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3" name="Freeform 22"/>
            <p:cNvSpPr>
              <a:spLocks/>
            </p:cNvSpPr>
            <p:nvPr/>
          </p:nvSpPr>
          <p:spPr bwMode="auto">
            <a:xfrm>
              <a:off x="3695" y="164"/>
              <a:ext cx="1215" cy="1482"/>
            </a:xfrm>
            <a:custGeom>
              <a:avLst/>
              <a:gdLst>
                <a:gd name="T0" fmla="*/ 3607 w 3645"/>
                <a:gd name="T1" fmla="*/ 189 h 4444"/>
                <a:gd name="T2" fmla="*/ 3531 w 3645"/>
                <a:gd name="T3" fmla="*/ 554 h 4444"/>
                <a:gd name="T4" fmla="*/ 3454 w 3645"/>
                <a:gd name="T5" fmla="*/ 903 h 4444"/>
                <a:gd name="T6" fmla="*/ 3378 w 3645"/>
                <a:gd name="T7" fmla="*/ 1236 h 4444"/>
                <a:gd name="T8" fmla="*/ 3302 w 3645"/>
                <a:gd name="T9" fmla="*/ 1553 h 4444"/>
                <a:gd name="T10" fmla="*/ 3225 w 3645"/>
                <a:gd name="T11" fmla="*/ 1852 h 4444"/>
                <a:gd name="T12" fmla="*/ 3149 w 3645"/>
                <a:gd name="T13" fmla="*/ 2136 h 4444"/>
                <a:gd name="T14" fmla="*/ 3072 w 3645"/>
                <a:gd name="T15" fmla="*/ 2402 h 4444"/>
                <a:gd name="T16" fmla="*/ 2995 w 3645"/>
                <a:gd name="T17" fmla="*/ 2653 h 4444"/>
                <a:gd name="T18" fmla="*/ 2918 w 3645"/>
                <a:gd name="T19" fmla="*/ 2887 h 4444"/>
                <a:gd name="T20" fmla="*/ 2841 w 3645"/>
                <a:gd name="T21" fmla="*/ 3105 h 4444"/>
                <a:gd name="T22" fmla="*/ 2763 w 3645"/>
                <a:gd name="T23" fmla="*/ 3307 h 4444"/>
                <a:gd name="T24" fmla="*/ 2686 w 3645"/>
                <a:gd name="T25" fmla="*/ 3492 h 4444"/>
                <a:gd name="T26" fmla="*/ 2609 w 3645"/>
                <a:gd name="T27" fmla="*/ 3661 h 4444"/>
                <a:gd name="T28" fmla="*/ 2531 w 3645"/>
                <a:gd name="T29" fmla="*/ 3813 h 4444"/>
                <a:gd name="T30" fmla="*/ 2454 w 3645"/>
                <a:gd name="T31" fmla="*/ 3948 h 4444"/>
                <a:gd name="T32" fmla="*/ 2376 w 3645"/>
                <a:gd name="T33" fmla="*/ 4068 h 4444"/>
                <a:gd name="T34" fmla="*/ 2298 w 3645"/>
                <a:gd name="T35" fmla="*/ 4171 h 4444"/>
                <a:gd name="T36" fmla="*/ 2221 w 3645"/>
                <a:gd name="T37" fmla="*/ 4257 h 4444"/>
                <a:gd name="T38" fmla="*/ 2143 w 3645"/>
                <a:gd name="T39" fmla="*/ 4327 h 4444"/>
                <a:gd name="T40" fmla="*/ 2065 w 3645"/>
                <a:gd name="T41" fmla="*/ 4381 h 4444"/>
                <a:gd name="T42" fmla="*/ 1987 w 3645"/>
                <a:gd name="T43" fmla="*/ 4419 h 4444"/>
                <a:gd name="T44" fmla="*/ 1908 w 3645"/>
                <a:gd name="T45" fmla="*/ 4439 h 4444"/>
                <a:gd name="T46" fmla="*/ 1848 w 3645"/>
                <a:gd name="T47" fmla="*/ 4444 h 4444"/>
                <a:gd name="T48" fmla="*/ 1770 w 3645"/>
                <a:gd name="T49" fmla="*/ 4435 h 4444"/>
                <a:gd name="T50" fmla="*/ 1691 w 3645"/>
                <a:gd name="T51" fmla="*/ 4411 h 4444"/>
                <a:gd name="T52" fmla="*/ 1613 w 3645"/>
                <a:gd name="T53" fmla="*/ 4370 h 4444"/>
                <a:gd name="T54" fmla="*/ 1534 w 3645"/>
                <a:gd name="T55" fmla="*/ 4312 h 4444"/>
                <a:gd name="T56" fmla="*/ 1455 w 3645"/>
                <a:gd name="T57" fmla="*/ 4238 h 4444"/>
                <a:gd name="T58" fmla="*/ 1377 w 3645"/>
                <a:gd name="T59" fmla="*/ 4149 h 4444"/>
                <a:gd name="T60" fmla="*/ 1298 w 3645"/>
                <a:gd name="T61" fmla="*/ 4042 h 4444"/>
                <a:gd name="T62" fmla="*/ 1219 w 3645"/>
                <a:gd name="T63" fmla="*/ 3919 h 4444"/>
                <a:gd name="T64" fmla="*/ 1140 w 3645"/>
                <a:gd name="T65" fmla="*/ 3779 h 4444"/>
                <a:gd name="T66" fmla="*/ 1060 w 3645"/>
                <a:gd name="T67" fmla="*/ 3624 h 4444"/>
                <a:gd name="T68" fmla="*/ 980 w 3645"/>
                <a:gd name="T69" fmla="*/ 3451 h 4444"/>
                <a:gd name="T70" fmla="*/ 901 w 3645"/>
                <a:gd name="T71" fmla="*/ 3262 h 4444"/>
                <a:gd name="T72" fmla="*/ 822 w 3645"/>
                <a:gd name="T73" fmla="*/ 3057 h 4444"/>
                <a:gd name="T74" fmla="*/ 742 w 3645"/>
                <a:gd name="T75" fmla="*/ 2835 h 4444"/>
                <a:gd name="T76" fmla="*/ 663 w 3645"/>
                <a:gd name="T77" fmla="*/ 2598 h 4444"/>
                <a:gd name="T78" fmla="*/ 583 w 3645"/>
                <a:gd name="T79" fmla="*/ 2343 h 4444"/>
                <a:gd name="T80" fmla="*/ 503 w 3645"/>
                <a:gd name="T81" fmla="*/ 2072 h 4444"/>
                <a:gd name="T82" fmla="*/ 423 w 3645"/>
                <a:gd name="T83" fmla="*/ 1786 h 4444"/>
                <a:gd name="T84" fmla="*/ 343 w 3645"/>
                <a:gd name="T85" fmla="*/ 1482 h 4444"/>
                <a:gd name="T86" fmla="*/ 263 w 3645"/>
                <a:gd name="T87" fmla="*/ 1162 h 4444"/>
                <a:gd name="T88" fmla="*/ 182 w 3645"/>
                <a:gd name="T89" fmla="*/ 825 h 4444"/>
                <a:gd name="T90" fmla="*/ 102 w 3645"/>
                <a:gd name="T91" fmla="*/ 473 h 4444"/>
                <a:gd name="T92" fmla="*/ 22 w 3645"/>
                <a:gd name="T93" fmla="*/ 103 h 44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645"/>
                <a:gd name="T142" fmla="*/ 0 h 4444"/>
                <a:gd name="T143" fmla="*/ 3645 w 3645"/>
                <a:gd name="T144" fmla="*/ 4444 h 44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645" h="4444">
                  <a:moveTo>
                    <a:pt x="3645" y="0"/>
                  </a:moveTo>
                  <a:lnTo>
                    <a:pt x="3607" y="189"/>
                  </a:lnTo>
                  <a:lnTo>
                    <a:pt x="3569" y="374"/>
                  </a:lnTo>
                  <a:lnTo>
                    <a:pt x="3531" y="554"/>
                  </a:lnTo>
                  <a:lnTo>
                    <a:pt x="3492" y="731"/>
                  </a:lnTo>
                  <a:lnTo>
                    <a:pt x="3454" y="903"/>
                  </a:lnTo>
                  <a:lnTo>
                    <a:pt x="3416" y="1072"/>
                  </a:lnTo>
                  <a:lnTo>
                    <a:pt x="3378" y="1236"/>
                  </a:lnTo>
                  <a:lnTo>
                    <a:pt x="3339" y="1397"/>
                  </a:lnTo>
                  <a:lnTo>
                    <a:pt x="3302" y="1553"/>
                  </a:lnTo>
                  <a:lnTo>
                    <a:pt x="3264" y="1704"/>
                  </a:lnTo>
                  <a:lnTo>
                    <a:pt x="3225" y="1852"/>
                  </a:lnTo>
                  <a:lnTo>
                    <a:pt x="3187" y="1996"/>
                  </a:lnTo>
                  <a:lnTo>
                    <a:pt x="3149" y="2136"/>
                  </a:lnTo>
                  <a:lnTo>
                    <a:pt x="3110" y="2272"/>
                  </a:lnTo>
                  <a:lnTo>
                    <a:pt x="3072" y="2402"/>
                  </a:lnTo>
                  <a:lnTo>
                    <a:pt x="3033" y="2530"/>
                  </a:lnTo>
                  <a:lnTo>
                    <a:pt x="2995" y="2653"/>
                  </a:lnTo>
                  <a:lnTo>
                    <a:pt x="2956" y="2772"/>
                  </a:lnTo>
                  <a:lnTo>
                    <a:pt x="2918" y="2887"/>
                  </a:lnTo>
                  <a:lnTo>
                    <a:pt x="2879" y="2999"/>
                  </a:lnTo>
                  <a:lnTo>
                    <a:pt x="2841" y="3105"/>
                  </a:lnTo>
                  <a:lnTo>
                    <a:pt x="2802" y="3209"/>
                  </a:lnTo>
                  <a:lnTo>
                    <a:pt x="2763" y="3307"/>
                  </a:lnTo>
                  <a:lnTo>
                    <a:pt x="2725" y="3401"/>
                  </a:lnTo>
                  <a:lnTo>
                    <a:pt x="2686" y="3492"/>
                  </a:lnTo>
                  <a:lnTo>
                    <a:pt x="2648" y="3579"/>
                  </a:lnTo>
                  <a:lnTo>
                    <a:pt x="2609" y="3661"/>
                  </a:lnTo>
                  <a:lnTo>
                    <a:pt x="2570" y="3739"/>
                  </a:lnTo>
                  <a:lnTo>
                    <a:pt x="2531" y="3813"/>
                  </a:lnTo>
                  <a:lnTo>
                    <a:pt x="2493" y="3882"/>
                  </a:lnTo>
                  <a:lnTo>
                    <a:pt x="2454" y="3948"/>
                  </a:lnTo>
                  <a:lnTo>
                    <a:pt x="2415" y="4010"/>
                  </a:lnTo>
                  <a:lnTo>
                    <a:pt x="2376" y="4068"/>
                  </a:lnTo>
                  <a:lnTo>
                    <a:pt x="2337" y="4121"/>
                  </a:lnTo>
                  <a:lnTo>
                    <a:pt x="2298" y="4171"/>
                  </a:lnTo>
                  <a:lnTo>
                    <a:pt x="2259" y="4216"/>
                  </a:lnTo>
                  <a:lnTo>
                    <a:pt x="2221" y="4257"/>
                  </a:lnTo>
                  <a:lnTo>
                    <a:pt x="2182" y="4294"/>
                  </a:lnTo>
                  <a:lnTo>
                    <a:pt x="2143" y="4327"/>
                  </a:lnTo>
                  <a:lnTo>
                    <a:pt x="2104" y="4356"/>
                  </a:lnTo>
                  <a:lnTo>
                    <a:pt x="2065" y="4381"/>
                  </a:lnTo>
                  <a:lnTo>
                    <a:pt x="2026" y="4402"/>
                  </a:lnTo>
                  <a:lnTo>
                    <a:pt x="1987" y="4419"/>
                  </a:lnTo>
                  <a:lnTo>
                    <a:pt x="1947" y="4430"/>
                  </a:lnTo>
                  <a:lnTo>
                    <a:pt x="1908" y="4439"/>
                  </a:lnTo>
                  <a:lnTo>
                    <a:pt x="1869" y="4443"/>
                  </a:lnTo>
                  <a:lnTo>
                    <a:pt x="1848" y="4444"/>
                  </a:lnTo>
                  <a:lnTo>
                    <a:pt x="1809" y="4442"/>
                  </a:lnTo>
                  <a:lnTo>
                    <a:pt x="1770" y="4435"/>
                  </a:lnTo>
                  <a:lnTo>
                    <a:pt x="1730" y="4425"/>
                  </a:lnTo>
                  <a:lnTo>
                    <a:pt x="1691" y="4411"/>
                  </a:lnTo>
                  <a:lnTo>
                    <a:pt x="1652" y="4392"/>
                  </a:lnTo>
                  <a:lnTo>
                    <a:pt x="1613" y="4370"/>
                  </a:lnTo>
                  <a:lnTo>
                    <a:pt x="1573" y="4344"/>
                  </a:lnTo>
                  <a:lnTo>
                    <a:pt x="1534" y="4312"/>
                  </a:lnTo>
                  <a:lnTo>
                    <a:pt x="1495" y="4277"/>
                  </a:lnTo>
                  <a:lnTo>
                    <a:pt x="1455" y="4238"/>
                  </a:lnTo>
                  <a:lnTo>
                    <a:pt x="1416" y="4196"/>
                  </a:lnTo>
                  <a:lnTo>
                    <a:pt x="1377" y="4149"/>
                  </a:lnTo>
                  <a:lnTo>
                    <a:pt x="1337" y="4097"/>
                  </a:lnTo>
                  <a:lnTo>
                    <a:pt x="1298" y="4042"/>
                  </a:lnTo>
                  <a:lnTo>
                    <a:pt x="1258" y="3982"/>
                  </a:lnTo>
                  <a:lnTo>
                    <a:pt x="1219" y="3919"/>
                  </a:lnTo>
                  <a:lnTo>
                    <a:pt x="1179" y="3852"/>
                  </a:lnTo>
                  <a:lnTo>
                    <a:pt x="1140" y="3779"/>
                  </a:lnTo>
                  <a:lnTo>
                    <a:pt x="1099" y="3703"/>
                  </a:lnTo>
                  <a:lnTo>
                    <a:pt x="1060" y="3624"/>
                  </a:lnTo>
                  <a:lnTo>
                    <a:pt x="1020" y="3540"/>
                  </a:lnTo>
                  <a:lnTo>
                    <a:pt x="980" y="3451"/>
                  </a:lnTo>
                  <a:lnTo>
                    <a:pt x="941" y="3359"/>
                  </a:lnTo>
                  <a:lnTo>
                    <a:pt x="901" y="3262"/>
                  </a:lnTo>
                  <a:lnTo>
                    <a:pt x="861" y="3162"/>
                  </a:lnTo>
                  <a:lnTo>
                    <a:pt x="822" y="3057"/>
                  </a:lnTo>
                  <a:lnTo>
                    <a:pt x="782" y="2948"/>
                  </a:lnTo>
                  <a:lnTo>
                    <a:pt x="742" y="2835"/>
                  </a:lnTo>
                  <a:lnTo>
                    <a:pt x="702" y="2718"/>
                  </a:lnTo>
                  <a:lnTo>
                    <a:pt x="663" y="2598"/>
                  </a:lnTo>
                  <a:lnTo>
                    <a:pt x="623" y="2473"/>
                  </a:lnTo>
                  <a:lnTo>
                    <a:pt x="583" y="2343"/>
                  </a:lnTo>
                  <a:lnTo>
                    <a:pt x="543" y="2210"/>
                  </a:lnTo>
                  <a:lnTo>
                    <a:pt x="503" y="2072"/>
                  </a:lnTo>
                  <a:lnTo>
                    <a:pt x="463" y="1931"/>
                  </a:lnTo>
                  <a:lnTo>
                    <a:pt x="423" y="1786"/>
                  </a:lnTo>
                  <a:lnTo>
                    <a:pt x="383" y="1636"/>
                  </a:lnTo>
                  <a:lnTo>
                    <a:pt x="343" y="1482"/>
                  </a:lnTo>
                  <a:lnTo>
                    <a:pt x="303" y="1324"/>
                  </a:lnTo>
                  <a:lnTo>
                    <a:pt x="263" y="1162"/>
                  </a:lnTo>
                  <a:lnTo>
                    <a:pt x="222" y="996"/>
                  </a:lnTo>
                  <a:lnTo>
                    <a:pt x="182" y="825"/>
                  </a:lnTo>
                  <a:lnTo>
                    <a:pt x="142" y="651"/>
                  </a:lnTo>
                  <a:lnTo>
                    <a:pt x="102" y="473"/>
                  </a:lnTo>
                  <a:lnTo>
                    <a:pt x="62" y="290"/>
                  </a:lnTo>
                  <a:lnTo>
                    <a:pt x="22" y="10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4" name="Freeform 23"/>
            <p:cNvSpPr>
              <a:spLocks/>
            </p:cNvSpPr>
            <p:nvPr/>
          </p:nvSpPr>
          <p:spPr bwMode="auto">
            <a:xfrm>
              <a:off x="4213" y="496"/>
              <a:ext cx="1317" cy="1439"/>
            </a:xfrm>
            <a:custGeom>
              <a:avLst/>
              <a:gdLst>
                <a:gd name="T0" fmla="*/ 3909 w 3951"/>
                <a:gd name="T1" fmla="*/ 184 h 4315"/>
                <a:gd name="T2" fmla="*/ 3826 w 3951"/>
                <a:gd name="T3" fmla="*/ 539 h 4315"/>
                <a:gd name="T4" fmla="*/ 3744 w 3951"/>
                <a:gd name="T5" fmla="*/ 877 h 4315"/>
                <a:gd name="T6" fmla="*/ 3661 w 3951"/>
                <a:gd name="T7" fmla="*/ 1201 h 4315"/>
                <a:gd name="T8" fmla="*/ 3578 w 3951"/>
                <a:gd name="T9" fmla="*/ 1507 h 4315"/>
                <a:gd name="T10" fmla="*/ 3495 w 3951"/>
                <a:gd name="T11" fmla="*/ 1798 h 4315"/>
                <a:gd name="T12" fmla="*/ 3412 w 3951"/>
                <a:gd name="T13" fmla="*/ 2074 h 4315"/>
                <a:gd name="T14" fmla="*/ 3329 w 3951"/>
                <a:gd name="T15" fmla="*/ 2334 h 4315"/>
                <a:gd name="T16" fmla="*/ 3245 w 3951"/>
                <a:gd name="T17" fmla="*/ 2576 h 4315"/>
                <a:gd name="T18" fmla="*/ 3162 w 3951"/>
                <a:gd name="T19" fmla="*/ 2804 h 4315"/>
                <a:gd name="T20" fmla="*/ 3079 w 3951"/>
                <a:gd name="T21" fmla="*/ 3016 h 4315"/>
                <a:gd name="T22" fmla="*/ 2994 w 3951"/>
                <a:gd name="T23" fmla="*/ 3211 h 4315"/>
                <a:gd name="T24" fmla="*/ 2911 w 3951"/>
                <a:gd name="T25" fmla="*/ 3391 h 4315"/>
                <a:gd name="T26" fmla="*/ 2827 w 3951"/>
                <a:gd name="T27" fmla="*/ 3554 h 4315"/>
                <a:gd name="T28" fmla="*/ 2744 w 3951"/>
                <a:gd name="T29" fmla="*/ 3702 h 4315"/>
                <a:gd name="T30" fmla="*/ 2659 w 3951"/>
                <a:gd name="T31" fmla="*/ 3834 h 4315"/>
                <a:gd name="T32" fmla="*/ 2575 w 3951"/>
                <a:gd name="T33" fmla="*/ 3950 h 4315"/>
                <a:gd name="T34" fmla="*/ 2491 w 3951"/>
                <a:gd name="T35" fmla="*/ 4050 h 4315"/>
                <a:gd name="T36" fmla="*/ 2406 w 3951"/>
                <a:gd name="T37" fmla="*/ 4134 h 4315"/>
                <a:gd name="T38" fmla="*/ 2322 w 3951"/>
                <a:gd name="T39" fmla="*/ 4202 h 4315"/>
                <a:gd name="T40" fmla="*/ 2238 w 3951"/>
                <a:gd name="T41" fmla="*/ 4254 h 4315"/>
                <a:gd name="T42" fmla="*/ 2153 w 3951"/>
                <a:gd name="T43" fmla="*/ 4290 h 4315"/>
                <a:gd name="T44" fmla="*/ 2068 w 3951"/>
                <a:gd name="T45" fmla="*/ 4310 h 4315"/>
                <a:gd name="T46" fmla="*/ 2003 w 3951"/>
                <a:gd name="T47" fmla="*/ 4315 h 4315"/>
                <a:gd name="T48" fmla="*/ 1917 w 3951"/>
                <a:gd name="T49" fmla="*/ 4307 h 4315"/>
                <a:gd name="T50" fmla="*/ 1833 w 3951"/>
                <a:gd name="T51" fmla="*/ 4284 h 4315"/>
                <a:gd name="T52" fmla="*/ 1747 w 3951"/>
                <a:gd name="T53" fmla="*/ 4244 h 4315"/>
                <a:gd name="T54" fmla="*/ 1662 w 3951"/>
                <a:gd name="T55" fmla="*/ 4188 h 4315"/>
                <a:gd name="T56" fmla="*/ 1577 w 3951"/>
                <a:gd name="T57" fmla="*/ 4116 h 4315"/>
                <a:gd name="T58" fmla="*/ 1491 w 3951"/>
                <a:gd name="T59" fmla="*/ 4029 h 4315"/>
                <a:gd name="T60" fmla="*/ 1406 w 3951"/>
                <a:gd name="T61" fmla="*/ 3925 h 4315"/>
                <a:gd name="T62" fmla="*/ 1321 w 3951"/>
                <a:gd name="T63" fmla="*/ 3805 h 4315"/>
                <a:gd name="T64" fmla="*/ 1234 w 3951"/>
                <a:gd name="T65" fmla="*/ 3670 h 4315"/>
                <a:gd name="T66" fmla="*/ 1149 w 3951"/>
                <a:gd name="T67" fmla="*/ 3519 h 4315"/>
                <a:gd name="T68" fmla="*/ 1062 w 3951"/>
                <a:gd name="T69" fmla="*/ 3351 h 4315"/>
                <a:gd name="T70" fmla="*/ 977 w 3951"/>
                <a:gd name="T71" fmla="*/ 3169 h 4315"/>
                <a:gd name="T72" fmla="*/ 890 w 3951"/>
                <a:gd name="T73" fmla="*/ 2969 h 4315"/>
                <a:gd name="T74" fmla="*/ 804 w 3951"/>
                <a:gd name="T75" fmla="*/ 2753 h 4315"/>
                <a:gd name="T76" fmla="*/ 718 w 3951"/>
                <a:gd name="T77" fmla="*/ 2522 h 4315"/>
                <a:gd name="T78" fmla="*/ 631 w 3951"/>
                <a:gd name="T79" fmla="*/ 2276 h 4315"/>
                <a:gd name="T80" fmla="*/ 545 w 3951"/>
                <a:gd name="T81" fmla="*/ 2013 h 4315"/>
                <a:gd name="T82" fmla="*/ 458 w 3951"/>
                <a:gd name="T83" fmla="*/ 1734 h 4315"/>
                <a:gd name="T84" fmla="*/ 372 w 3951"/>
                <a:gd name="T85" fmla="*/ 1439 h 4315"/>
                <a:gd name="T86" fmla="*/ 284 w 3951"/>
                <a:gd name="T87" fmla="*/ 1128 h 4315"/>
                <a:gd name="T88" fmla="*/ 198 w 3951"/>
                <a:gd name="T89" fmla="*/ 802 h 4315"/>
                <a:gd name="T90" fmla="*/ 110 w 3951"/>
                <a:gd name="T91" fmla="*/ 460 h 4315"/>
                <a:gd name="T92" fmla="*/ 24 w 3951"/>
                <a:gd name="T93" fmla="*/ 100 h 43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51"/>
                <a:gd name="T142" fmla="*/ 0 h 4315"/>
                <a:gd name="T143" fmla="*/ 3951 w 3951"/>
                <a:gd name="T144" fmla="*/ 4315 h 43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51" h="4315">
                  <a:moveTo>
                    <a:pt x="3951" y="0"/>
                  </a:moveTo>
                  <a:lnTo>
                    <a:pt x="3909" y="184"/>
                  </a:lnTo>
                  <a:lnTo>
                    <a:pt x="3868" y="363"/>
                  </a:lnTo>
                  <a:lnTo>
                    <a:pt x="3826" y="539"/>
                  </a:lnTo>
                  <a:lnTo>
                    <a:pt x="3785" y="709"/>
                  </a:lnTo>
                  <a:lnTo>
                    <a:pt x="3744" y="877"/>
                  </a:lnTo>
                  <a:lnTo>
                    <a:pt x="3703" y="1040"/>
                  </a:lnTo>
                  <a:lnTo>
                    <a:pt x="3661" y="1201"/>
                  </a:lnTo>
                  <a:lnTo>
                    <a:pt x="3620" y="1356"/>
                  </a:lnTo>
                  <a:lnTo>
                    <a:pt x="3578" y="1507"/>
                  </a:lnTo>
                  <a:lnTo>
                    <a:pt x="3536" y="1655"/>
                  </a:lnTo>
                  <a:lnTo>
                    <a:pt x="3495" y="1798"/>
                  </a:lnTo>
                  <a:lnTo>
                    <a:pt x="3454" y="1939"/>
                  </a:lnTo>
                  <a:lnTo>
                    <a:pt x="3412" y="2074"/>
                  </a:lnTo>
                  <a:lnTo>
                    <a:pt x="3371" y="2205"/>
                  </a:lnTo>
                  <a:lnTo>
                    <a:pt x="3329" y="2334"/>
                  </a:lnTo>
                  <a:lnTo>
                    <a:pt x="3287" y="2457"/>
                  </a:lnTo>
                  <a:lnTo>
                    <a:pt x="3245" y="2576"/>
                  </a:lnTo>
                  <a:lnTo>
                    <a:pt x="3204" y="2692"/>
                  </a:lnTo>
                  <a:lnTo>
                    <a:pt x="3162" y="2804"/>
                  </a:lnTo>
                  <a:lnTo>
                    <a:pt x="3120" y="2911"/>
                  </a:lnTo>
                  <a:lnTo>
                    <a:pt x="3079" y="3016"/>
                  </a:lnTo>
                  <a:lnTo>
                    <a:pt x="3037" y="3115"/>
                  </a:lnTo>
                  <a:lnTo>
                    <a:pt x="2994" y="3211"/>
                  </a:lnTo>
                  <a:lnTo>
                    <a:pt x="2953" y="3302"/>
                  </a:lnTo>
                  <a:lnTo>
                    <a:pt x="2911" y="3391"/>
                  </a:lnTo>
                  <a:lnTo>
                    <a:pt x="2869" y="3474"/>
                  </a:lnTo>
                  <a:lnTo>
                    <a:pt x="2827" y="3554"/>
                  </a:lnTo>
                  <a:lnTo>
                    <a:pt x="2786" y="3630"/>
                  </a:lnTo>
                  <a:lnTo>
                    <a:pt x="2744" y="3702"/>
                  </a:lnTo>
                  <a:lnTo>
                    <a:pt x="2701" y="3770"/>
                  </a:lnTo>
                  <a:lnTo>
                    <a:pt x="2659" y="3834"/>
                  </a:lnTo>
                  <a:lnTo>
                    <a:pt x="2617" y="3894"/>
                  </a:lnTo>
                  <a:lnTo>
                    <a:pt x="2575" y="3950"/>
                  </a:lnTo>
                  <a:lnTo>
                    <a:pt x="2533" y="4002"/>
                  </a:lnTo>
                  <a:lnTo>
                    <a:pt x="2491" y="4050"/>
                  </a:lnTo>
                  <a:lnTo>
                    <a:pt x="2448" y="4094"/>
                  </a:lnTo>
                  <a:lnTo>
                    <a:pt x="2406" y="4134"/>
                  </a:lnTo>
                  <a:lnTo>
                    <a:pt x="2364" y="4170"/>
                  </a:lnTo>
                  <a:lnTo>
                    <a:pt x="2322" y="4202"/>
                  </a:lnTo>
                  <a:lnTo>
                    <a:pt x="2280" y="4230"/>
                  </a:lnTo>
                  <a:lnTo>
                    <a:pt x="2238" y="4254"/>
                  </a:lnTo>
                  <a:lnTo>
                    <a:pt x="2195" y="4274"/>
                  </a:lnTo>
                  <a:lnTo>
                    <a:pt x="2153" y="4290"/>
                  </a:lnTo>
                  <a:lnTo>
                    <a:pt x="2110" y="4303"/>
                  </a:lnTo>
                  <a:lnTo>
                    <a:pt x="2068" y="4310"/>
                  </a:lnTo>
                  <a:lnTo>
                    <a:pt x="2026" y="4314"/>
                  </a:lnTo>
                  <a:lnTo>
                    <a:pt x="2003" y="4315"/>
                  </a:lnTo>
                  <a:lnTo>
                    <a:pt x="1960" y="4313"/>
                  </a:lnTo>
                  <a:lnTo>
                    <a:pt x="1917" y="4307"/>
                  </a:lnTo>
                  <a:lnTo>
                    <a:pt x="1875" y="4297"/>
                  </a:lnTo>
                  <a:lnTo>
                    <a:pt x="1833" y="4284"/>
                  </a:lnTo>
                  <a:lnTo>
                    <a:pt x="1790" y="4266"/>
                  </a:lnTo>
                  <a:lnTo>
                    <a:pt x="1747" y="4244"/>
                  </a:lnTo>
                  <a:lnTo>
                    <a:pt x="1705" y="4217"/>
                  </a:lnTo>
                  <a:lnTo>
                    <a:pt x="1662" y="4188"/>
                  </a:lnTo>
                  <a:lnTo>
                    <a:pt x="1620" y="4154"/>
                  </a:lnTo>
                  <a:lnTo>
                    <a:pt x="1577" y="4116"/>
                  </a:lnTo>
                  <a:lnTo>
                    <a:pt x="1535" y="4074"/>
                  </a:lnTo>
                  <a:lnTo>
                    <a:pt x="1491" y="4029"/>
                  </a:lnTo>
                  <a:lnTo>
                    <a:pt x="1449" y="3979"/>
                  </a:lnTo>
                  <a:lnTo>
                    <a:pt x="1406" y="3925"/>
                  </a:lnTo>
                  <a:lnTo>
                    <a:pt x="1363" y="3867"/>
                  </a:lnTo>
                  <a:lnTo>
                    <a:pt x="1321" y="3805"/>
                  </a:lnTo>
                  <a:lnTo>
                    <a:pt x="1277" y="3740"/>
                  </a:lnTo>
                  <a:lnTo>
                    <a:pt x="1234" y="3670"/>
                  </a:lnTo>
                  <a:lnTo>
                    <a:pt x="1192" y="3597"/>
                  </a:lnTo>
                  <a:lnTo>
                    <a:pt x="1149" y="3519"/>
                  </a:lnTo>
                  <a:lnTo>
                    <a:pt x="1105" y="3437"/>
                  </a:lnTo>
                  <a:lnTo>
                    <a:pt x="1062" y="3351"/>
                  </a:lnTo>
                  <a:lnTo>
                    <a:pt x="1020" y="3261"/>
                  </a:lnTo>
                  <a:lnTo>
                    <a:pt x="977" y="3169"/>
                  </a:lnTo>
                  <a:lnTo>
                    <a:pt x="934" y="3071"/>
                  </a:lnTo>
                  <a:lnTo>
                    <a:pt x="890" y="2969"/>
                  </a:lnTo>
                  <a:lnTo>
                    <a:pt x="847" y="2863"/>
                  </a:lnTo>
                  <a:lnTo>
                    <a:pt x="804" y="2753"/>
                  </a:lnTo>
                  <a:lnTo>
                    <a:pt x="761" y="2640"/>
                  </a:lnTo>
                  <a:lnTo>
                    <a:pt x="718" y="2522"/>
                  </a:lnTo>
                  <a:lnTo>
                    <a:pt x="674" y="2401"/>
                  </a:lnTo>
                  <a:lnTo>
                    <a:pt x="631" y="2276"/>
                  </a:lnTo>
                  <a:lnTo>
                    <a:pt x="588" y="2146"/>
                  </a:lnTo>
                  <a:lnTo>
                    <a:pt x="545" y="2013"/>
                  </a:lnTo>
                  <a:lnTo>
                    <a:pt x="501" y="1875"/>
                  </a:lnTo>
                  <a:lnTo>
                    <a:pt x="458" y="1734"/>
                  </a:lnTo>
                  <a:lnTo>
                    <a:pt x="415" y="1589"/>
                  </a:lnTo>
                  <a:lnTo>
                    <a:pt x="372" y="1439"/>
                  </a:lnTo>
                  <a:lnTo>
                    <a:pt x="329" y="1286"/>
                  </a:lnTo>
                  <a:lnTo>
                    <a:pt x="284" y="1128"/>
                  </a:lnTo>
                  <a:lnTo>
                    <a:pt x="241" y="967"/>
                  </a:lnTo>
                  <a:lnTo>
                    <a:pt x="198" y="802"/>
                  </a:lnTo>
                  <a:lnTo>
                    <a:pt x="155" y="633"/>
                  </a:lnTo>
                  <a:lnTo>
                    <a:pt x="110" y="460"/>
                  </a:lnTo>
                  <a:lnTo>
                    <a:pt x="67" y="282"/>
                  </a:lnTo>
                  <a:lnTo>
                    <a:pt x="24" y="10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5" name="Line 24"/>
            <p:cNvSpPr>
              <a:spLocks noChangeShapeType="1"/>
            </p:cNvSpPr>
            <p:nvPr/>
          </p:nvSpPr>
          <p:spPr bwMode="auto">
            <a:xfrm flipH="1">
              <a:off x="4080" y="1477"/>
              <a:ext cx="10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96" name="Rectangle 25"/>
            <p:cNvSpPr>
              <a:spLocks noChangeArrowheads="1"/>
            </p:cNvSpPr>
            <p:nvPr/>
          </p:nvSpPr>
          <p:spPr bwMode="auto">
            <a:xfrm>
              <a:off x="4143" y="178"/>
              <a:ext cx="12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de-DE"/>
            </a:p>
          </p:txBody>
        </p:sp>
        <p:sp>
          <p:nvSpPr>
            <p:cNvPr id="3097" name="Rectangle 26"/>
            <p:cNvSpPr>
              <a:spLocks noChangeArrowheads="1"/>
            </p:cNvSpPr>
            <p:nvPr/>
          </p:nvSpPr>
          <p:spPr bwMode="auto">
            <a:xfrm>
              <a:off x="4202" y="188"/>
              <a:ext cx="12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/>
            </a:p>
          </p:txBody>
        </p:sp>
        <p:sp>
          <p:nvSpPr>
            <p:cNvPr id="3098" name="Rectangle 27"/>
            <p:cNvSpPr>
              <a:spLocks noChangeArrowheads="1"/>
            </p:cNvSpPr>
            <p:nvPr/>
          </p:nvSpPr>
          <p:spPr bwMode="auto">
            <a:xfrm>
              <a:off x="3894" y="755"/>
              <a:ext cx="121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endParaRPr lang="de-DE"/>
            </a:p>
          </p:txBody>
        </p:sp>
        <p:sp>
          <p:nvSpPr>
            <p:cNvPr id="3099" name="Rectangle 28"/>
            <p:cNvSpPr>
              <a:spLocks noChangeArrowheads="1"/>
            </p:cNvSpPr>
            <p:nvPr/>
          </p:nvSpPr>
          <p:spPr bwMode="auto">
            <a:xfrm>
              <a:off x="5332" y="838"/>
              <a:ext cx="115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endParaRPr lang="de-DE"/>
            </a:p>
          </p:txBody>
        </p:sp>
        <p:sp>
          <p:nvSpPr>
            <p:cNvPr id="3100" name="Rectangle 29"/>
            <p:cNvSpPr>
              <a:spLocks noChangeArrowheads="1"/>
            </p:cNvSpPr>
            <p:nvPr/>
          </p:nvSpPr>
          <p:spPr bwMode="auto">
            <a:xfrm>
              <a:off x="4585" y="1492"/>
              <a:ext cx="12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de-DE"/>
            </a:p>
          </p:txBody>
        </p:sp>
        <p:sp>
          <p:nvSpPr>
            <p:cNvPr id="3101" name="Rectangle 30"/>
            <p:cNvSpPr>
              <a:spLocks noChangeArrowheads="1"/>
            </p:cNvSpPr>
            <p:nvPr/>
          </p:nvSpPr>
          <p:spPr bwMode="auto">
            <a:xfrm>
              <a:off x="4645" y="1502"/>
              <a:ext cx="12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/>
            </a:p>
          </p:txBody>
        </p:sp>
        <p:sp>
          <p:nvSpPr>
            <p:cNvPr id="3102" name="Rectangle 31"/>
            <p:cNvSpPr>
              <a:spLocks noChangeArrowheads="1"/>
            </p:cNvSpPr>
            <p:nvPr/>
          </p:nvSpPr>
          <p:spPr bwMode="auto">
            <a:xfrm>
              <a:off x="4904" y="1700"/>
              <a:ext cx="12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de-DE"/>
            </a:p>
          </p:txBody>
        </p:sp>
        <p:sp>
          <p:nvSpPr>
            <p:cNvPr id="3103" name="Rectangle 32"/>
            <p:cNvSpPr>
              <a:spLocks noChangeArrowheads="1"/>
            </p:cNvSpPr>
            <p:nvPr/>
          </p:nvSpPr>
          <p:spPr bwMode="auto">
            <a:xfrm>
              <a:off x="4963" y="1710"/>
              <a:ext cx="12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de-DE"/>
            </a:p>
          </p:txBody>
        </p:sp>
        <p:sp>
          <p:nvSpPr>
            <p:cNvPr id="3104" name="Rectangle 33"/>
            <p:cNvSpPr>
              <a:spLocks noChangeArrowheads="1"/>
            </p:cNvSpPr>
            <p:nvPr/>
          </p:nvSpPr>
          <p:spPr bwMode="auto">
            <a:xfrm>
              <a:off x="5042" y="1828"/>
              <a:ext cx="25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00">
                  <a:solidFill>
                    <a:srgbClr val="000000"/>
                  </a:solidFill>
                  <a:latin typeface="18thCentury"/>
                </a:rPr>
                <a:t>14</a:t>
              </a:r>
              <a:endParaRPr lang="de-DE"/>
            </a:p>
          </p:txBody>
        </p:sp>
        <p:sp>
          <p:nvSpPr>
            <p:cNvPr id="3105" name="Rectangle 34"/>
            <p:cNvSpPr>
              <a:spLocks noChangeArrowheads="1"/>
            </p:cNvSpPr>
            <p:nvPr/>
          </p:nvSpPr>
          <p:spPr bwMode="auto">
            <a:xfrm>
              <a:off x="5047" y="1772"/>
              <a:ext cx="7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3106" name="Rectangle 35"/>
            <p:cNvSpPr>
              <a:spLocks noChangeArrowheads="1"/>
            </p:cNvSpPr>
            <p:nvPr/>
          </p:nvSpPr>
          <p:spPr bwMode="auto">
            <a:xfrm>
              <a:off x="4724" y="1473"/>
              <a:ext cx="73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*</a:t>
              </a:r>
              <a:endParaRPr lang="de-DE"/>
            </a:p>
          </p:txBody>
        </p:sp>
        <p:sp>
          <p:nvSpPr>
            <p:cNvPr id="3107" name="Rectangle 36"/>
            <p:cNvSpPr>
              <a:spLocks noChangeArrowheads="1"/>
            </p:cNvSpPr>
            <p:nvPr/>
          </p:nvSpPr>
          <p:spPr bwMode="auto">
            <a:xfrm>
              <a:off x="4475" y="168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y</a:t>
              </a:r>
              <a:endParaRPr lang="de-DE"/>
            </a:p>
          </p:txBody>
        </p:sp>
        <p:sp>
          <p:nvSpPr>
            <p:cNvPr id="3108" name="Rectangle 37"/>
            <p:cNvSpPr>
              <a:spLocks noChangeArrowheads="1"/>
            </p:cNvSpPr>
            <p:nvPr/>
          </p:nvSpPr>
          <p:spPr bwMode="auto">
            <a:xfrm>
              <a:off x="4849" y="1977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y</a:t>
              </a:r>
              <a:endParaRPr lang="de-DE"/>
            </a:p>
          </p:txBody>
        </p:sp>
        <p:sp>
          <p:nvSpPr>
            <p:cNvPr id="3109" name="Rectangle 38"/>
            <p:cNvSpPr>
              <a:spLocks noChangeArrowheads="1"/>
            </p:cNvSpPr>
            <p:nvPr/>
          </p:nvSpPr>
          <p:spPr bwMode="auto">
            <a:xfrm>
              <a:off x="4517" y="1672"/>
              <a:ext cx="73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100">
                  <a:solidFill>
                    <a:srgbClr val="000000"/>
                  </a:solidFill>
                  <a:latin typeface="Arial" pitchFamily="34" charset="0"/>
                </a:rPr>
                <a:t>*</a:t>
              </a:r>
              <a:endParaRPr lang="de-DE"/>
            </a:p>
          </p:txBody>
        </p:sp>
        <p:sp>
          <p:nvSpPr>
            <p:cNvPr id="3110" name="Rectangle 39"/>
            <p:cNvSpPr>
              <a:spLocks noChangeArrowheads="1"/>
            </p:cNvSpPr>
            <p:nvPr/>
          </p:nvSpPr>
          <p:spPr bwMode="auto">
            <a:xfrm>
              <a:off x="4876" y="2116"/>
              <a:ext cx="25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100">
                  <a:solidFill>
                    <a:srgbClr val="000000"/>
                  </a:solidFill>
                  <a:latin typeface="18thCentury"/>
                </a:rPr>
                <a:t>14</a:t>
              </a:r>
              <a:endParaRPr lang="de-DE"/>
            </a:p>
          </p:txBody>
        </p:sp>
        <p:sp>
          <p:nvSpPr>
            <p:cNvPr id="3111" name="Rectangle 40"/>
            <p:cNvSpPr>
              <a:spLocks noChangeArrowheads="1"/>
            </p:cNvSpPr>
            <p:nvPr/>
          </p:nvSpPr>
          <p:spPr bwMode="auto">
            <a:xfrm>
              <a:off x="4882" y="2060"/>
              <a:ext cx="7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/>
              <a:r>
                <a:rPr lang="de-DE" sz="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</p:grpSp>
      <p:cxnSp>
        <p:nvCxnSpPr>
          <p:cNvPr id="3088" name="Gerade Verbindung mit Pfeil 40"/>
          <p:cNvCxnSpPr>
            <a:cxnSpLocks noChangeShapeType="1"/>
          </p:cNvCxnSpPr>
          <p:nvPr/>
        </p:nvCxnSpPr>
        <p:spPr bwMode="auto">
          <a:xfrm>
            <a:off x="7740650" y="476250"/>
            <a:ext cx="0" cy="21605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410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BE5D53-48D6-46C2-8A33-894774E21094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Reorganiserungsenergie</a:t>
            </a:r>
            <a:endParaRPr lang="de-DE" smtClean="0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3276600" y="3068638"/>
          <a:ext cx="1557338" cy="442912"/>
        </p:xfrm>
        <a:graphic>
          <a:graphicData uri="http://schemas.openxmlformats.org/presentationml/2006/ole">
            <p:oleObj spid="_x0000_s4098" name="Formel" r:id="rId3" imgW="799920" imgH="228600" progId="Equation.3">
              <p:embed/>
            </p:oleObj>
          </a:graphicData>
        </a:graphic>
      </p:graphicFrame>
      <p:sp>
        <p:nvSpPr>
          <p:cNvPr id="4104" name="Textfeld 11"/>
          <p:cNvSpPr txBox="1">
            <a:spLocks noChangeArrowheads="1"/>
          </p:cNvSpPr>
          <p:nvPr/>
        </p:nvSpPr>
        <p:spPr bwMode="auto">
          <a:xfrm>
            <a:off x="468313" y="1341438"/>
            <a:ext cx="8351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Reorganisierungsenergie: Energie, die nötig ist, um alle Atome vom Ausgangszustand in den Produktzustand umzuorientieren.</a:t>
            </a:r>
          </a:p>
        </p:txBody>
      </p:sp>
      <p:sp>
        <p:nvSpPr>
          <p:cNvPr id="4105" name="Textfeld 12"/>
          <p:cNvSpPr txBox="1">
            <a:spLocks noChangeArrowheads="1"/>
          </p:cNvSpPr>
          <p:nvPr/>
        </p:nvSpPr>
        <p:spPr bwMode="auto">
          <a:xfrm>
            <a:off x="468313" y="2349500"/>
            <a:ext cx="6230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Man unterscheidet einen inneren und einen äußeren Anteil:</a:t>
            </a:r>
          </a:p>
        </p:txBody>
      </p:sp>
      <p:sp>
        <p:nvSpPr>
          <p:cNvPr id="4106" name="Textfeld 13"/>
          <p:cNvSpPr txBox="1">
            <a:spLocks noChangeArrowheads="1"/>
          </p:cNvSpPr>
          <p:nvPr/>
        </p:nvSpPr>
        <p:spPr bwMode="auto">
          <a:xfrm>
            <a:off x="2268538" y="3644900"/>
            <a:ext cx="364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„inner sphere“ und „outer sphere“</a:t>
            </a:r>
          </a:p>
        </p:txBody>
      </p:sp>
      <p:sp>
        <p:nvSpPr>
          <p:cNvPr id="4107" name="Textfeld 14"/>
          <p:cNvSpPr txBox="1">
            <a:spLocks noChangeArrowheads="1"/>
          </p:cNvSpPr>
          <p:nvPr/>
        </p:nvSpPr>
        <p:spPr bwMode="auto">
          <a:xfrm>
            <a:off x="539750" y="4437063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Innere Schale</a:t>
            </a:r>
            <a:r>
              <a:rPr lang="de-DE"/>
              <a:t>: Änderung der Bindungslängen und manchmal auch des Spinzustandes der Liganden</a:t>
            </a:r>
          </a:p>
        </p:txBody>
      </p:sp>
      <p:sp>
        <p:nvSpPr>
          <p:cNvPr id="4108" name="Textfeld 15"/>
          <p:cNvSpPr txBox="1">
            <a:spLocks noChangeArrowheads="1"/>
          </p:cNvSpPr>
          <p:nvPr/>
        </p:nvSpPr>
        <p:spPr bwMode="auto">
          <a:xfrm>
            <a:off x="539750" y="537368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/>
              <a:t>Äußere Schale</a:t>
            </a:r>
            <a:r>
              <a:rPr lang="de-DE"/>
              <a:t>: Änderung der Orientierung der Solvensdipole, betrachtet in der Kontinuumsnäherung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51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C042B8-E9F0-4076-B109-FCD368EA455B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Reorganiserungsenergie</a:t>
            </a:r>
            <a:endParaRPr lang="de-DE" smtClean="0"/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312738" y="1916113"/>
            <a:ext cx="8516937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de-DE" b="1"/>
              <a:t>„outer sphere“:</a:t>
            </a:r>
            <a:r>
              <a:rPr lang="de-DE"/>
              <a:t/>
            </a:r>
            <a:br>
              <a:rPr lang="de-DE"/>
            </a:br>
            <a:r>
              <a:rPr lang="de-DE"/>
              <a:t>(</a:t>
            </a:r>
            <a:r>
              <a:rPr lang="de-DE" i="1"/>
              <a:t>Libby 1952, </a:t>
            </a:r>
            <a:r>
              <a:rPr lang="de-DE" b="1" i="1"/>
              <a:t>Marcus</a:t>
            </a:r>
            <a:r>
              <a:rPr lang="de-DE" i="1"/>
              <a:t> 1956</a:t>
            </a:r>
            <a:r>
              <a:rPr lang="de-DE"/>
              <a:t>, dielektrische Reorganisationsenergie):</a:t>
            </a:r>
            <a:br>
              <a:rPr lang="de-DE"/>
            </a:br>
            <a:r>
              <a:rPr lang="de-DE"/>
              <a:t>jeder Komplex behält seine Koordinationsschale während des Elektronentransfers, nur die äußeren Solvent-Moleküle werden umorientiert (</a:t>
            </a:r>
            <a:r>
              <a:rPr lang="de-DE" i="1"/>
              <a:t>Born</a:t>
            </a:r>
            <a:r>
              <a:rPr lang="de-DE"/>
              <a:t>sche Kontinuumsnäherung der Polarisationsenergie) </a:t>
            </a:r>
            <a:r>
              <a:rPr lang="de-DE">
                <a:sym typeface="Wingdings" pitchFamily="2" charset="2"/>
              </a:rPr>
              <a:t></a:t>
            </a:r>
            <a:r>
              <a:rPr lang="de-DE"/>
              <a:t> Anregung durch Polarisationsfluktuationen: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908175" y="3789363"/>
          <a:ext cx="4594225" cy="981075"/>
        </p:xfrm>
        <a:graphic>
          <a:graphicData uri="http://schemas.openxmlformats.org/presentationml/2006/ole">
            <p:oleObj spid="_x0000_s5122" name="Formel" r:id="rId3" imgW="2361960" imgH="507960" progId="Equation.3">
              <p:embed/>
            </p:oleObj>
          </a:graphicData>
        </a:graphic>
      </p:graphicFrame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539750" y="4941888"/>
            <a:ext cx="8469313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Symbol" pitchFamily="18" charset="2"/>
              </a:rPr>
              <a:t>: Dielektrizitätskonstanten im statischen und hochfrequenten Grenzfall,</a:t>
            </a:r>
          </a:p>
          <a:p>
            <a:pPr marL="342900" indent="-342900"/>
            <a:r>
              <a:rPr lang="de-DE">
                <a:sym typeface="Symbol" pitchFamily="18" charset="2"/>
              </a:rPr>
              <a:t>Donor und Akzeptor sind kugelförmige Körper mit den Radien r, d ist der Abstand</a:t>
            </a:r>
          </a:p>
        </p:txBody>
      </p:sp>
      <p:graphicFrame>
        <p:nvGraphicFramePr>
          <p:cNvPr id="5123" name="Object 11"/>
          <p:cNvGraphicFramePr>
            <a:graphicFrameLocks noChangeAspect="1"/>
          </p:cNvGraphicFramePr>
          <p:nvPr/>
        </p:nvGraphicFramePr>
        <p:xfrm>
          <a:off x="3252788" y="1176338"/>
          <a:ext cx="1557337" cy="442912"/>
        </p:xfrm>
        <a:graphic>
          <a:graphicData uri="http://schemas.openxmlformats.org/presentationml/2006/ole">
            <p:oleObj spid="_x0000_s5123" name="Formel" r:id="rId4" imgW="7999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614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A1AB16-FBB5-4CF1-B943-3758E7E29075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Reorganiserungsenergie</a:t>
            </a: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519113" y="1931988"/>
            <a:ext cx="8301037" cy="256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defRPr/>
            </a:pPr>
            <a:r>
              <a:rPr lang="de-DE" b="1" dirty="0"/>
              <a:t>„</a:t>
            </a:r>
            <a:r>
              <a:rPr lang="de-DE" b="1" dirty="0" err="1"/>
              <a:t>inner</a:t>
            </a:r>
            <a:r>
              <a:rPr lang="de-DE" b="1" dirty="0"/>
              <a:t> </a:t>
            </a:r>
            <a:r>
              <a:rPr lang="de-DE" b="1" dirty="0" err="1"/>
              <a:t>sphere</a:t>
            </a:r>
            <a:r>
              <a:rPr lang="de-DE" b="1" dirty="0"/>
              <a:t>“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i="1" dirty="0"/>
              <a:t>George und Griffith 1959, Marcus 1960, 1965</a:t>
            </a:r>
            <a:r>
              <a:rPr lang="de-DE" dirty="0"/>
              <a:t>):</a:t>
            </a:r>
            <a:br>
              <a:rPr lang="de-DE" dirty="0"/>
            </a:br>
            <a:r>
              <a:rPr lang="de-DE" dirty="0"/>
              <a:t>zwei Komplexe bilden ein Intermediat, wobei mindestens ein Ligand während des Elektronentransfers beiden gemeinsam ist </a:t>
            </a: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Vibrationsanregung        </a:t>
            </a:r>
          </a:p>
          <a:p>
            <a:pPr marL="342900">
              <a:defRPr/>
            </a:pPr>
            <a:r>
              <a:rPr lang="de-DE" dirty="0"/>
              <a:t>--&gt; Berechnung über die Summe der Kraftkonstanten der relevanten Schwingungen der Ion-Solvent-Bindungen:</a:t>
            </a:r>
            <a:endParaRPr lang="de-DE" b="1" dirty="0"/>
          </a:p>
          <a:p>
            <a:pPr marL="342900" indent="-342900">
              <a:defRPr/>
            </a:pPr>
            <a:endParaRPr lang="de-DE" dirty="0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2484438" y="4508500"/>
          <a:ext cx="3311525" cy="1076325"/>
        </p:xfrm>
        <a:graphic>
          <a:graphicData uri="http://schemas.openxmlformats.org/presentationml/2006/ole">
            <p:oleObj spid="_x0000_s6146" name="Formel" r:id="rId3" imgW="1497950" imgH="482391" progId="Equation.3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252788" y="1176338"/>
          <a:ext cx="1557337" cy="442912"/>
        </p:xfrm>
        <a:graphic>
          <a:graphicData uri="http://schemas.openxmlformats.org/presentationml/2006/ole">
            <p:oleObj spid="_x0000_s6147" name="Formel" r:id="rId4" imgW="7999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35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386837-7FF6-400E-8D64-98CE44485C7E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Folgerungen I</a:t>
            </a:r>
            <a:endParaRPr lang="de-DE" smtClean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7675" y="1211263"/>
            <a:ext cx="7869238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1. Erhöhung der Triebkraft -</a:t>
            </a:r>
            <a:r>
              <a:rPr lang="de-DE">
                <a:sym typeface="Symbol" pitchFamily="18" charset="2"/>
              </a:rPr>
              <a:t></a:t>
            </a:r>
            <a:r>
              <a:rPr lang="de-DE"/>
              <a:t>G</a:t>
            </a:r>
            <a:r>
              <a:rPr lang="de-DE" baseline="30000"/>
              <a:t>0</a:t>
            </a:r>
            <a:r>
              <a:rPr lang="de-DE"/>
              <a:t> : k erhöht sich folgerichtig</a:t>
            </a:r>
          </a:p>
          <a:p>
            <a:pPr marL="342900" indent="-342900"/>
            <a:r>
              <a:rPr lang="de-DE"/>
              <a:t>ABER: Maximum von k bei -</a:t>
            </a:r>
            <a:r>
              <a:rPr lang="de-DE">
                <a:sym typeface="Symbol" pitchFamily="18" charset="2"/>
              </a:rPr>
              <a:t></a:t>
            </a:r>
            <a:r>
              <a:rPr lang="de-DE"/>
              <a:t>G</a:t>
            </a:r>
            <a:r>
              <a:rPr lang="de-DE" baseline="30000"/>
              <a:t>0</a:t>
            </a:r>
            <a:r>
              <a:rPr lang="de-DE"/>
              <a:t> =</a:t>
            </a:r>
            <a:r>
              <a:rPr lang="de-DE">
                <a:sym typeface="Symbol" pitchFamily="18" charset="2"/>
              </a:rPr>
              <a:t></a:t>
            </a:r>
            <a:r>
              <a:rPr lang="de-DE"/>
              <a:t>, danach verkleinert sich k bei weiterer Erhöhung der Triebkraft -</a:t>
            </a:r>
            <a:r>
              <a:rPr lang="de-DE">
                <a:sym typeface="Symbol" pitchFamily="18" charset="2"/>
              </a:rPr>
              <a:t></a:t>
            </a:r>
            <a:r>
              <a:rPr lang="de-DE"/>
              <a:t>G</a:t>
            </a:r>
            <a:r>
              <a:rPr lang="de-DE" baseline="30000"/>
              <a:t>0</a:t>
            </a:r>
            <a:r>
              <a:rPr lang="de-DE"/>
              <a:t> ! (= "</a:t>
            </a:r>
            <a:r>
              <a:rPr lang="de-DE" b="1"/>
              <a:t>invertierte Region</a:t>
            </a:r>
            <a:r>
              <a:rPr lang="de-DE"/>
              <a:t>" )</a:t>
            </a:r>
          </a:p>
        </p:txBody>
      </p:sp>
      <p:sp>
        <p:nvSpPr>
          <p:cNvPr id="23559" name="Freeform 10"/>
          <p:cNvSpPr>
            <a:spLocks/>
          </p:cNvSpPr>
          <p:nvPr/>
        </p:nvSpPr>
        <p:spPr bwMode="auto">
          <a:xfrm>
            <a:off x="971550" y="3429000"/>
            <a:ext cx="288925" cy="1008063"/>
          </a:xfrm>
          <a:custGeom>
            <a:avLst/>
            <a:gdLst>
              <a:gd name="T0" fmla="*/ 0 w 182"/>
              <a:gd name="T1" fmla="*/ 0 h 635"/>
              <a:gd name="T2" fmla="*/ 2147483647 w 182"/>
              <a:gd name="T3" fmla="*/ 2147483647 h 635"/>
              <a:gd name="T4" fmla="*/ 0 60000 65536"/>
              <a:gd name="T5" fmla="*/ 0 60000 65536"/>
              <a:gd name="T6" fmla="*/ 0 w 182"/>
              <a:gd name="T7" fmla="*/ 0 h 635"/>
              <a:gd name="T8" fmla="*/ 182 w 182"/>
              <a:gd name="T9" fmla="*/ 635 h 6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635">
                <a:moveTo>
                  <a:pt x="0" y="0"/>
                </a:moveTo>
                <a:cubicBezTo>
                  <a:pt x="11" y="306"/>
                  <a:pt x="23" y="612"/>
                  <a:pt x="182" y="635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0" name="Freeform 12"/>
          <p:cNvSpPr>
            <a:spLocks/>
          </p:cNvSpPr>
          <p:nvPr/>
        </p:nvSpPr>
        <p:spPr bwMode="auto">
          <a:xfrm>
            <a:off x="539750" y="2636838"/>
            <a:ext cx="1655763" cy="1944687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1" name="Freeform 13"/>
          <p:cNvSpPr>
            <a:spLocks/>
          </p:cNvSpPr>
          <p:nvPr/>
        </p:nvSpPr>
        <p:spPr bwMode="auto">
          <a:xfrm>
            <a:off x="1404938" y="3213100"/>
            <a:ext cx="1655762" cy="1944688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2" name="Freeform 14"/>
          <p:cNvSpPr>
            <a:spLocks/>
          </p:cNvSpPr>
          <p:nvPr/>
        </p:nvSpPr>
        <p:spPr bwMode="auto">
          <a:xfrm>
            <a:off x="3924300" y="3644900"/>
            <a:ext cx="288925" cy="1008063"/>
          </a:xfrm>
          <a:custGeom>
            <a:avLst/>
            <a:gdLst>
              <a:gd name="T0" fmla="*/ 0 w 182"/>
              <a:gd name="T1" fmla="*/ 0 h 635"/>
              <a:gd name="T2" fmla="*/ 2147483647 w 182"/>
              <a:gd name="T3" fmla="*/ 2147483647 h 635"/>
              <a:gd name="T4" fmla="*/ 0 60000 65536"/>
              <a:gd name="T5" fmla="*/ 0 60000 65536"/>
              <a:gd name="T6" fmla="*/ 0 w 182"/>
              <a:gd name="T7" fmla="*/ 0 h 635"/>
              <a:gd name="T8" fmla="*/ 182 w 182"/>
              <a:gd name="T9" fmla="*/ 635 h 6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635">
                <a:moveTo>
                  <a:pt x="0" y="0"/>
                </a:moveTo>
                <a:cubicBezTo>
                  <a:pt x="11" y="306"/>
                  <a:pt x="23" y="612"/>
                  <a:pt x="182" y="635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3" name="Freeform 16"/>
          <p:cNvSpPr>
            <a:spLocks/>
          </p:cNvSpPr>
          <p:nvPr/>
        </p:nvSpPr>
        <p:spPr bwMode="auto">
          <a:xfrm>
            <a:off x="3492500" y="2708275"/>
            <a:ext cx="1655763" cy="1944688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4" name="Freeform 17"/>
          <p:cNvSpPr>
            <a:spLocks/>
          </p:cNvSpPr>
          <p:nvPr/>
        </p:nvSpPr>
        <p:spPr bwMode="auto">
          <a:xfrm>
            <a:off x="4067175" y="3789363"/>
            <a:ext cx="1655763" cy="1944687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5" name="Freeform 20"/>
          <p:cNvSpPr>
            <a:spLocks/>
          </p:cNvSpPr>
          <p:nvPr/>
        </p:nvSpPr>
        <p:spPr bwMode="auto">
          <a:xfrm>
            <a:off x="6516688" y="2708275"/>
            <a:ext cx="1655762" cy="1944688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6" name="Freeform 21"/>
          <p:cNvSpPr>
            <a:spLocks/>
          </p:cNvSpPr>
          <p:nvPr/>
        </p:nvSpPr>
        <p:spPr bwMode="auto">
          <a:xfrm>
            <a:off x="6877050" y="3716338"/>
            <a:ext cx="1655763" cy="1944687"/>
          </a:xfrm>
          <a:custGeom>
            <a:avLst/>
            <a:gdLst>
              <a:gd name="T0" fmla="*/ 0 w 544"/>
              <a:gd name="T1" fmla="*/ 0 h 371"/>
              <a:gd name="T2" fmla="*/ 2147483647 w 544"/>
              <a:gd name="T3" fmla="*/ 2147483647 h 371"/>
              <a:gd name="T4" fmla="*/ 2147483647 w 544"/>
              <a:gd name="T5" fmla="*/ 2147483647 h 371"/>
              <a:gd name="T6" fmla="*/ 0 60000 65536"/>
              <a:gd name="T7" fmla="*/ 0 60000 65536"/>
              <a:gd name="T8" fmla="*/ 0 60000 65536"/>
              <a:gd name="T9" fmla="*/ 0 w 544"/>
              <a:gd name="T10" fmla="*/ 0 h 371"/>
              <a:gd name="T11" fmla="*/ 544 w 544"/>
              <a:gd name="T12" fmla="*/ 371 h 3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371">
                <a:moveTo>
                  <a:pt x="0" y="0"/>
                </a:moveTo>
                <a:cubicBezTo>
                  <a:pt x="90" y="177"/>
                  <a:pt x="181" y="355"/>
                  <a:pt x="272" y="363"/>
                </a:cubicBezTo>
                <a:cubicBezTo>
                  <a:pt x="363" y="371"/>
                  <a:pt x="499" y="99"/>
                  <a:pt x="544" y="4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567" name="Text Box 22"/>
          <p:cNvSpPr txBox="1">
            <a:spLocks noChangeArrowheads="1"/>
          </p:cNvSpPr>
          <p:nvPr/>
        </p:nvSpPr>
        <p:spPr bwMode="auto">
          <a:xfrm>
            <a:off x="1547813" y="5734050"/>
            <a:ext cx="4794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(a)</a:t>
            </a:r>
          </a:p>
        </p:txBody>
      </p:sp>
      <p:sp>
        <p:nvSpPr>
          <p:cNvPr id="23568" name="Text Box 23"/>
          <p:cNvSpPr txBox="1">
            <a:spLocks noChangeArrowheads="1"/>
          </p:cNvSpPr>
          <p:nvPr/>
        </p:nvSpPr>
        <p:spPr bwMode="auto">
          <a:xfrm>
            <a:off x="4192588" y="5676900"/>
            <a:ext cx="485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(b)</a:t>
            </a:r>
          </a:p>
        </p:txBody>
      </p:sp>
      <p:sp>
        <p:nvSpPr>
          <p:cNvPr id="23569" name="Text Box 24"/>
          <p:cNvSpPr txBox="1">
            <a:spLocks noChangeArrowheads="1"/>
          </p:cNvSpPr>
          <p:nvPr/>
        </p:nvSpPr>
        <p:spPr bwMode="auto">
          <a:xfrm>
            <a:off x="7216775" y="5603875"/>
            <a:ext cx="46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457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41EEF0-6406-4437-A523-53D6A8BDD7B1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Invertierte Region</a:t>
            </a:r>
            <a:endParaRPr lang="de-DE" smtClean="0"/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836613"/>
            <a:ext cx="54102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280150" y="1355725"/>
            <a:ext cx="2684463" cy="1328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1956 bis 1986:</a:t>
            </a:r>
          </a:p>
          <a:p>
            <a:pPr marL="342900" indent="-342900"/>
            <a:r>
              <a:rPr lang="de-DE"/>
              <a:t>Jahre des Zweifels an der Richtigkeit der Theorie!!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717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C588DD-0F47-4DE6-8FBE-8B9AD0601449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Folgerungen II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447675" y="1139825"/>
            <a:ext cx="5419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Anwendung auf die </a:t>
            </a:r>
            <a:r>
              <a:rPr lang="de-DE" b="1"/>
              <a:t>Elektrochemie</a:t>
            </a:r>
            <a:r>
              <a:rPr lang="de-DE"/>
              <a:t>:</a:t>
            </a:r>
          </a:p>
        </p:txBody>
      </p:sp>
      <p:sp>
        <p:nvSpPr>
          <p:cNvPr id="717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59658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In der Elektrochemie gilt für die freie Reaktionsenthalpie:</a:t>
            </a:r>
          </a:p>
        </p:txBody>
      </p:sp>
      <p:sp>
        <p:nvSpPr>
          <p:cNvPr id="7178" name="Text Box 6"/>
          <p:cNvSpPr txBox="1">
            <a:spLocks noChangeArrowheads="1"/>
          </p:cNvSpPr>
          <p:nvPr/>
        </p:nvSpPr>
        <p:spPr bwMode="auto">
          <a:xfrm>
            <a:off x="3100388" y="2341563"/>
            <a:ext cx="2408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Symbol" pitchFamily="18" charset="2"/>
              </a:rPr>
              <a:t>G</a:t>
            </a:r>
            <a:r>
              <a:rPr lang="de-DE" baseline="30000">
                <a:sym typeface="Symbol" pitchFamily="18" charset="2"/>
              </a:rPr>
              <a:t>0</a:t>
            </a:r>
            <a:r>
              <a:rPr lang="de-DE">
                <a:sym typeface="Symbol" pitchFamily="18" charset="2"/>
              </a:rPr>
              <a:t> = F (E – E</a:t>
            </a:r>
            <a:r>
              <a:rPr lang="de-DE" baseline="-25000">
                <a:sym typeface="Symbol" pitchFamily="18" charset="2"/>
              </a:rPr>
              <a:t>0</a:t>
            </a:r>
            <a:r>
              <a:rPr lang="de-DE">
                <a:sym typeface="Symbol" pitchFamily="18" charset="2"/>
              </a:rPr>
              <a:t>) = F</a:t>
            </a:r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3130550" y="3068638"/>
          <a:ext cx="3025775" cy="912812"/>
        </p:xfrm>
        <a:graphic>
          <a:graphicData uri="http://schemas.openxmlformats.org/presentationml/2006/ole">
            <p:oleObj spid="_x0000_s7170" name="Formel" r:id="rId3" imgW="1676160" imgH="507960" progId="Equation.3">
              <p:embed/>
            </p:oleObj>
          </a:graphicData>
        </a:graphic>
      </p:graphicFrame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2192338" y="4076700"/>
            <a:ext cx="27289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Analog für die Oxidation:</a:t>
            </a:r>
          </a:p>
        </p:txBody>
      </p:sp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2336800" y="3298825"/>
            <a:ext cx="4079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</a:t>
            </a:r>
            <a:endParaRPr lang="de-DE"/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173413" y="4724400"/>
          <a:ext cx="2935287" cy="912813"/>
        </p:xfrm>
        <a:graphic>
          <a:graphicData uri="http://schemas.openxmlformats.org/presentationml/2006/ole">
            <p:oleObj spid="_x0000_s7171" name="Formel" r:id="rId4" imgW="162540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819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C3681D-E950-47BC-956A-D027F343CAD2}" type="slidenum">
              <a:rPr lang="de-DE" smtClean="0"/>
              <a:pPr/>
              <a:t>18</a:t>
            </a:fld>
            <a:endParaRPr lang="de-DE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Folgerungen II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755650" y="1557338"/>
          <a:ext cx="3025775" cy="912812"/>
        </p:xfrm>
        <a:graphic>
          <a:graphicData uri="http://schemas.openxmlformats.org/presentationml/2006/ole">
            <p:oleObj spid="_x0000_s8194" name="Formel" r:id="rId3" imgW="1676160" imgH="507960" progId="Equation.3">
              <p:embed/>
            </p:oleObj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4213" y="2708275"/>
            <a:ext cx="32877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 die Tafel-Auftragung liefert: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4140200" y="3141663"/>
          <a:ext cx="3168650" cy="863600"/>
        </p:xfrm>
        <a:graphic>
          <a:graphicData uri="http://schemas.openxmlformats.org/presentationml/2006/ole">
            <p:oleObj spid="_x0000_s8195" name="Formel" r:id="rId4" imgW="1574800" imgH="431800" progId="Equation.3">
              <p:embed/>
            </p:oleObj>
          </a:graphicData>
        </a:graphic>
      </p:graphicFrame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755650" y="4581525"/>
            <a:ext cx="45958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Wo bleibt die lineare Tafel-"Gerade"??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C8A753-8EC9-40BA-800F-E805AFAB3E79}" type="slidenum">
              <a:rPr lang="de-DE" smtClean="0"/>
              <a:pPr/>
              <a:t>19</a:t>
            </a:fld>
            <a:endParaRPr lang="de-DE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Elektrochemie</a:t>
            </a:r>
            <a:endParaRPr lang="de-DE" smtClean="0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447675" y="1068388"/>
            <a:ext cx="78692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Die Lösung des Paradoxons liegt in den relativen Größenverhältnissen der Energiebeiträge:</a:t>
            </a: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592138" y="1860550"/>
            <a:ext cx="78676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1. Wie groß ist die maximal mögliche Überspannung, bevor die Diffusionslimitierung einsetzt (Grenzpotential der Diffusionsüberspannung)?</a:t>
            </a: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924300" y="2708275"/>
          <a:ext cx="2303463" cy="844550"/>
        </p:xfrm>
        <a:graphic>
          <a:graphicData uri="http://schemas.openxmlformats.org/presentationml/2006/ole">
            <p:oleObj spid="_x0000_s9218" name="Formel" r:id="rId3" imgW="1320227" imgH="482391" progId="Equation.3">
              <p:embed/>
            </p:oleObj>
          </a:graphicData>
        </a:graphic>
      </p:graphicFrame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735013" y="3587750"/>
            <a:ext cx="80137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2. in der Regel ist das äquivalente Potential der Reorganisationsenergie größer als das Grenzpotential:</a:t>
            </a: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4067175" y="4365625"/>
          <a:ext cx="1225550" cy="749300"/>
        </p:xfrm>
        <a:graphic>
          <a:graphicData uri="http://schemas.openxmlformats.org/presentationml/2006/ole">
            <p:oleObj spid="_x0000_s9219" name="Formel" r:id="rId4" imgW="634725" imgH="393529" progId="Equation.3">
              <p:embed/>
            </p:oleObj>
          </a:graphicData>
        </a:graphic>
      </p:graphicFrame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1239838" y="5173663"/>
            <a:ext cx="45180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Für viele Hexaquo-Komplexe: </a:t>
            </a:r>
            <a:r>
              <a:rPr lang="de-DE">
                <a:sym typeface="Symbol" pitchFamily="18" charset="2"/>
              </a:rPr>
              <a:t> = 2 .. 4 eV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638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DB72F2-EDE5-49DB-BD9B-896BD83390D2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Ladungstransfer</a:t>
            </a:r>
            <a:r>
              <a:rPr lang="de-DE" smtClean="0"/>
              <a:t>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6870700" cy="2843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Der Ladungstransfer erfolgt über den </a:t>
            </a:r>
            <a:r>
              <a:rPr lang="de-DE" b="1">
                <a:solidFill>
                  <a:srgbClr val="CC0000"/>
                </a:solidFill>
              </a:rPr>
              <a:t>quantenmechanischen</a:t>
            </a:r>
          </a:p>
          <a:p>
            <a:pPr marL="342900" indent="-342900"/>
            <a:r>
              <a:rPr lang="de-DE" b="1">
                <a:solidFill>
                  <a:srgbClr val="CC0000"/>
                </a:solidFill>
              </a:rPr>
              <a:t>Tunnelprozess:</a:t>
            </a:r>
          </a:p>
          <a:p>
            <a:pPr marL="342900" indent="-342900"/>
            <a:r>
              <a:rPr lang="de-DE" b="1"/>
              <a:t>strahlungsloser Übergang </a:t>
            </a:r>
            <a:r>
              <a:rPr lang="de-DE"/>
              <a:t>durch eine Energiebarriere zwischen</a:t>
            </a:r>
          </a:p>
          <a:p>
            <a:pPr marL="342900" indent="-342900"/>
            <a:r>
              <a:rPr lang="de-DE"/>
              <a:t>Energieniveaus </a:t>
            </a:r>
            <a:r>
              <a:rPr lang="de-DE" b="1"/>
              <a:t>gleicher Höhe </a:t>
            </a:r>
            <a:r>
              <a:rPr lang="de-DE"/>
              <a:t>(= gleicher Energie)</a:t>
            </a:r>
          </a:p>
          <a:p>
            <a:pPr marL="342900" indent="-342900"/>
            <a:r>
              <a:rPr lang="de-DE" b="1"/>
              <a:t>Tunnelwahrscheinlichkeit </a:t>
            </a:r>
            <a:r>
              <a:rPr lang="de-DE"/>
              <a:t>für Elektronen P </a:t>
            </a:r>
            <a:r>
              <a:rPr lang="de-DE">
                <a:sym typeface="Symbol" pitchFamily="18" charset="2"/>
              </a:rPr>
              <a:t></a:t>
            </a:r>
            <a:r>
              <a:rPr lang="de-DE"/>
              <a:t> 1, da:</a:t>
            </a:r>
          </a:p>
          <a:p>
            <a:pPr marL="342900" indent="-342900"/>
            <a:r>
              <a:rPr lang="de-DE"/>
              <a:t>de-Broglie-Wellenlänge des Elektrons bei einer Austrittsarbeit</a:t>
            </a:r>
          </a:p>
          <a:p>
            <a:pPr marL="342900" indent="-342900"/>
            <a:r>
              <a:rPr lang="de-DE"/>
              <a:t>von 5 10</a:t>
            </a:r>
            <a:r>
              <a:rPr lang="de-DE" baseline="30000"/>
              <a:t>-12</a:t>
            </a:r>
            <a:r>
              <a:rPr lang="de-DE"/>
              <a:t> erg/atom: </a:t>
            </a:r>
            <a:r>
              <a:rPr lang="de-DE">
                <a:sym typeface="Symbol" pitchFamily="18" charset="2"/>
              </a:rPr>
              <a:t></a:t>
            </a:r>
            <a:r>
              <a:rPr lang="de-DE" baseline="-25000"/>
              <a:t>e</a:t>
            </a:r>
            <a:r>
              <a:rPr lang="de-DE"/>
              <a:t> </a:t>
            </a:r>
            <a:r>
              <a:rPr lang="de-DE">
                <a:sym typeface="Symbol" pitchFamily="18" charset="2"/>
              </a:rPr>
              <a:t></a:t>
            </a:r>
            <a:r>
              <a:rPr lang="de-DE"/>
              <a:t> 10</a:t>
            </a:r>
            <a:r>
              <a:rPr lang="de-DE" baseline="30000"/>
              <a:t>-3</a:t>
            </a:r>
            <a:r>
              <a:rPr lang="de-DE"/>
              <a:t> cm =10</a:t>
            </a:r>
            <a:r>
              <a:rPr lang="de-DE" baseline="30000"/>
              <a:t>5</a:t>
            </a:r>
            <a:r>
              <a:rPr lang="de-DE"/>
              <a:t> Å &gt;&gt; d</a:t>
            </a:r>
            <a:r>
              <a:rPr lang="de-DE" baseline="-25000"/>
              <a:t>OHP</a:t>
            </a:r>
            <a:r>
              <a:rPr lang="de-DE"/>
              <a:t>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02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122152-7146-4D01-9C20-56C06E484B26}" type="slidenum">
              <a:rPr lang="de-DE" smtClean="0"/>
              <a:pPr/>
              <a:t>20</a:t>
            </a:fld>
            <a:endParaRPr lang="de-DE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Elektrochemische Kinetik</a:t>
            </a:r>
            <a:endParaRPr lang="de-DE" smtClean="0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447675" y="1355725"/>
            <a:ext cx="80121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Dann gilt im ansteigenden Bereich der Strom-Spannungs-Kurve:</a:t>
            </a:r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979613" y="1916113"/>
          <a:ext cx="4464050" cy="717550"/>
        </p:xfrm>
        <a:graphic>
          <a:graphicData uri="http://schemas.openxmlformats.org/presentationml/2006/ole">
            <p:oleObj spid="_x0000_s10242" name="Formel" r:id="rId3" imgW="2667000" imgH="431800" progId="Equation.3">
              <p:embed/>
            </p:oleObj>
          </a:graphicData>
        </a:graphic>
      </p:graphicFrame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519113" y="2868613"/>
            <a:ext cx="6873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D.h.: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306638" y="2924175"/>
          <a:ext cx="3595687" cy="771525"/>
        </p:xfrm>
        <a:graphic>
          <a:graphicData uri="http://schemas.openxmlformats.org/presentationml/2006/ole">
            <p:oleObj spid="_x0000_s10243" name="Formel" r:id="rId4" imgW="1815840" imgH="393480" progId="Equation.3">
              <p:embed/>
            </p:oleObj>
          </a:graphicData>
        </a:graphic>
      </p:graphicFrame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592138" y="3948113"/>
            <a:ext cx="5497512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  lineare Abhängigkeit, Anstieg: 0.5 F/RT</a:t>
            </a:r>
          </a:p>
          <a:p>
            <a:pPr marL="342900" indent="-342900"/>
            <a:r>
              <a:rPr lang="de-DE">
                <a:sym typeface="Wingdings" pitchFamily="2" charset="2"/>
              </a:rPr>
              <a:t>d.h. Butler-Volmer mit Transferkoeffizient </a:t>
            </a:r>
            <a:r>
              <a:rPr lang="de-DE" b="1">
                <a:sym typeface="Symbol" pitchFamily="18" charset="2"/>
              </a:rPr>
              <a:t> </a:t>
            </a:r>
            <a:r>
              <a:rPr lang="de-DE" b="1">
                <a:sym typeface="Wingdings" pitchFamily="2" charset="2"/>
              </a:rPr>
              <a:t>= 0.5</a:t>
            </a:r>
            <a:r>
              <a:rPr lang="de-DE">
                <a:sym typeface="Wingdings" pitchFamily="2" charset="2"/>
              </a:rPr>
              <a:t>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126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48A648-50CA-4905-B331-4AD642CCE2A6}" type="slidenum">
              <a:rPr lang="de-DE" smtClean="0"/>
              <a:pPr/>
              <a:t>21</a:t>
            </a:fld>
            <a:endParaRPr lang="de-DE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Jenseits der Linearität</a:t>
            </a:r>
            <a:endParaRPr lang="de-DE" smtClean="0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7653337" cy="146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/>
              <a:t>Aber:</a:t>
            </a:r>
            <a:r>
              <a:rPr lang="de-DE"/>
              <a:t> </a:t>
            </a:r>
          </a:p>
          <a:p>
            <a:pPr marL="342900" indent="-342900"/>
            <a:r>
              <a:rPr lang="de-DE"/>
              <a:t>Gibt es Abweichungen von der Geraden, wenn die obige Ungleichung nicht erfüllt ist?</a:t>
            </a:r>
          </a:p>
          <a:p>
            <a:pPr marL="342900" indent="-342900"/>
            <a:r>
              <a:rPr lang="de-DE"/>
              <a:t>Warum werden diese Abweichungen kaum beobachtet?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3862388" y="1268413"/>
          <a:ext cx="1201737" cy="749300"/>
        </p:xfrm>
        <a:graphic>
          <a:graphicData uri="http://schemas.openxmlformats.org/presentationml/2006/ole">
            <p:oleObj spid="_x0000_s11266" name="Formel" r:id="rId3" imgW="6220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560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BDDDFF-81BD-4646-B4C1-2E02DC1CFC3E}" type="slidenum">
              <a:rPr lang="de-DE" smtClean="0"/>
              <a:pPr/>
              <a:t>22</a:t>
            </a:fld>
            <a:endParaRPr lang="de-DE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Jenseits der Linearität</a:t>
            </a:r>
            <a:endParaRPr lang="de-DE" smtClean="0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196975"/>
            <a:ext cx="5400675" cy="455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640513" y="1500188"/>
            <a:ext cx="2252662" cy="146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C.Miller, P.Cuendet, M.Grätzel:</a:t>
            </a:r>
          </a:p>
          <a:p>
            <a:pPr marL="342900" indent="-342900"/>
            <a:r>
              <a:rPr lang="de-DE"/>
              <a:t>J.Phys.Chem. 1991,</a:t>
            </a:r>
          </a:p>
          <a:p>
            <a:pPr marL="342900" indent="-342900"/>
            <a:r>
              <a:rPr lang="de-DE"/>
              <a:t>95, 877-886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424613" y="3135313"/>
            <a:ext cx="2611437" cy="2219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sz="1400"/>
              <a:t>For all these data, the diffusion-limited rate of mass transfer of the redox species to the electrode measured at a bare electrode was at least 20 times higher than the maximum measured rate so that diffusion limitations were avoided.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443663" y="5387975"/>
            <a:ext cx="2520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Trick: Thiol-Monolayer als ET-Barriere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229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78F4B9-6986-4D67-BC24-3E84D0B0192B}" type="slidenum">
              <a:rPr lang="de-DE" smtClean="0"/>
              <a:pPr/>
              <a:t>23</a:t>
            </a:fld>
            <a:endParaRPr lang="de-DE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Jenseits der Linearität</a:t>
            </a:r>
            <a:endParaRPr lang="de-DE" smtClean="0"/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6866" name="OLEObjekt2"/>
          <p:cNvGraphicFramePr>
            <a:graphicFrameLocks/>
          </p:cNvGraphicFramePr>
          <p:nvPr/>
        </p:nvGraphicFramePr>
        <p:xfrm>
          <a:off x="1692275" y="1773238"/>
          <a:ext cx="5040313" cy="963612"/>
        </p:xfrm>
        <a:graphic>
          <a:graphicData uri="http://schemas.openxmlformats.org/presentationml/2006/ole">
            <p:oleObj spid="_x0000_s12290" name="Formel" r:id="rId3" imgW="2781000" imgH="533160" progId="Equation.3">
              <p:embed/>
            </p:oleObj>
          </a:graphicData>
        </a:graphic>
      </p:graphicFrame>
      <p:sp>
        <p:nvSpPr>
          <p:cNvPr id="12297" name="Textfeld 10"/>
          <p:cNvSpPr txBox="1">
            <a:spLocks noChangeArrowheads="1"/>
          </p:cNvSpPr>
          <p:nvPr/>
        </p:nvSpPr>
        <p:spPr bwMode="auto">
          <a:xfrm>
            <a:off x="323850" y="98107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Wie also sieht dann die „Butler-Volmer“-Gleichung unter Einbeziehung der Marcus-Theorie aus?</a:t>
            </a:r>
          </a:p>
        </p:txBody>
      </p:sp>
      <p:sp>
        <p:nvSpPr>
          <p:cNvPr id="12298" name="Textfeld 11"/>
          <p:cNvSpPr txBox="1">
            <a:spLocks noChangeArrowheads="1"/>
          </p:cNvSpPr>
          <p:nvPr/>
        </p:nvSpPr>
        <p:spPr bwMode="auto">
          <a:xfrm>
            <a:off x="1692275" y="2781300"/>
            <a:ext cx="6119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457200"/>
            <a:r>
              <a:rPr lang="de-DE" i="1">
                <a:sym typeface="Wingdings" pitchFamily="2" charset="2"/>
              </a:rPr>
              <a:t> </a:t>
            </a:r>
            <a:r>
              <a:rPr lang="de-DE" i="1">
                <a:solidFill>
                  <a:srgbClr val="FF0000"/>
                </a:solidFill>
              </a:rPr>
              <a:t>Butler-Volmer-Marcus-Gleichung</a:t>
            </a:r>
            <a:r>
              <a:rPr lang="de-DE">
                <a:solidFill>
                  <a:srgbClr val="FF0000"/>
                </a:solidFill>
              </a:rPr>
              <a:t> </a:t>
            </a:r>
            <a:r>
              <a:rPr lang="de-DE"/>
              <a:t>der elektrochemischen Kinetik </a:t>
            </a:r>
            <a:r>
              <a:rPr lang="de-DE" b="1"/>
              <a:t>des</a:t>
            </a:r>
            <a:r>
              <a:rPr lang="de-DE"/>
              <a:t> Ladungstransfers!</a:t>
            </a:r>
          </a:p>
        </p:txBody>
      </p:sp>
      <p:graphicFrame>
        <p:nvGraphicFramePr>
          <p:cNvPr id="36868" name="Object 4"/>
          <p:cNvGraphicFramePr>
            <a:graphicFrameLocks/>
          </p:cNvGraphicFramePr>
          <p:nvPr/>
        </p:nvGraphicFramePr>
        <p:xfrm>
          <a:off x="3748088" y="5300663"/>
          <a:ext cx="4394200" cy="825500"/>
        </p:xfrm>
        <a:graphic>
          <a:graphicData uri="http://schemas.openxmlformats.org/presentationml/2006/ole">
            <p:oleObj spid="_x0000_s12291" name="Formel" r:id="rId4" imgW="2425680" imgH="457200" progId="Equation.3">
              <p:embed/>
            </p:oleObj>
          </a:graphicData>
        </a:graphic>
      </p:graphicFrame>
      <p:sp>
        <p:nvSpPr>
          <p:cNvPr id="12299" name="Textfeld 15"/>
          <p:cNvSpPr txBox="1">
            <a:spLocks noChangeArrowheads="1"/>
          </p:cNvSpPr>
          <p:nvPr/>
        </p:nvSpPr>
        <p:spPr bwMode="auto">
          <a:xfrm>
            <a:off x="468313" y="3429000"/>
            <a:ext cx="6624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/>
              <a:t>Dabei wurde berücksichtigt, dass der Markus-Term für die Rückreaktion folgendermaßen aussieht: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3708400" y="3716338"/>
          <a:ext cx="3167063" cy="919162"/>
        </p:xfrm>
        <a:graphic>
          <a:graphicData uri="http://schemas.openxmlformats.org/presentationml/2006/ole">
            <p:oleObj spid="_x0000_s12292" name="Formel" r:id="rId5" imgW="1739880" imgH="507960" progId="Equation.3">
              <p:embed/>
            </p:oleObj>
          </a:graphicData>
        </a:graphic>
      </p:graphicFrame>
      <p:sp>
        <p:nvSpPr>
          <p:cNvPr id="12300" name="Textfeld 18"/>
          <p:cNvSpPr txBox="1">
            <a:spLocks noChangeArrowheads="1"/>
          </p:cNvSpPr>
          <p:nvPr/>
        </p:nvSpPr>
        <p:spPr bwMode="auto">
          <a:xfrm>
            <a:off x="539750" y="4724400"/>
            <a:ext cx="66246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/>
              <a:t>Mit der Näherung für kleine Überspannungen folgt daraus die klassische Butler-Volmer-Gleichung: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33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E0FBE0-D6A0-472A-B69A-9934FFC61425}" type="slidenum">
              <a:rPr lang="de-DE" smtClean="0"/>
              <a:pPr/>
              <a:t>24</a:t>
            </a:fld>
            <a:endParaRPr lang="de-DE" smtClean="0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Jenseits der Linearität</a:t>
            </a:r>
            <a:endParaRPr lang="de-DE" smtClean="0"/>
          </a:p>
        </p:txBody>
      </p:sp>
      <p:sp>
        <p:nvSpPr>
          <p:cNvPr id="133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6866" name="OLEObjekt2"/>
          <p:cNvGraphicFramePr>
            <a:graphicFrameLocks/>
          </p:cNvGraphicFramePr>
          <p:nvPr/>
        </p:nvGraphicFramePr>
        <p:xfrm>
          <a:off x="539750" y="1052513"/>
          <a:ext cx="5040313" cy="963612"/>
        </p:xfrm>
        <a:graphic>
          <a:graphicData uri="http://schemas.openxmlformats.org/presentationml/2006/ole">
            <p:oleObj spid="_x0000_s13314" name="Formel" r:id="rId3" imgW="2781000" imgH="533160" progId="Equation.3">
              <p:embed/>
            </p:oleObj>
          </a:graphicData>
        </a:graphic>
      </p:graphicFrame>
      <p:sp>
        <p:nvSpPr>
          <p:cNvPr id="13322" name="Textfeld 12"/>
          <p:cNvSpPr txBox="1">
            <a:spLocks noChangeArrowheads="1"/>
          </p:cNvSpPr>
          <p:nvPr/>
        </p:nvSpPr>
        <p:spPr bwMode="auto">
          <a:xfrm>
            <a:off x="539750" y="2205038"/>
            <a:ext cx="5861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Umformung in eine vertrautere Form (keine Näherung):</a:t>
            </a:r>
          </a:p>
        </p:txBody>
      </p:sp>
      <p:graphicFrame>
        <p:nvGraphicFramePr>
          <p:cNvPr id="2" name="Object 5"/>
          <p:cNvGraphicFramePr>
            <a:graphicFrameLocks/>
          </p:cNvGraphicFramePr>
          <p:nvPr/>
        </p:nvGraphicFramePr>
        <p:xfrm>
          <a:off x="1619250" y="2708275"/>
          <a:ext cx="3959225" cy="827088"/>
        </p:xfrm>
        <a:graphic>
          <a:graphicData uri="http://schemas.openxmlformats.org/presentationml/2006/ole">
            <p:oleObj spid="_x0000_s13315" name="Formel" r:id="rId4" imgW="2184120" imgH="457200" progId="Equation.3">
              <p:embed/>
            </p:oleObj>
          </a:graphicData>
        </a:graphic>
      </p:graphicFrame>
      <p:sp>
        <p:nvSpPr>
          <p:cNvPr id="13323" name="Textfeld 14"/>
          <p:cNvSpPr txBox="1">
            <a:spLocks noChangeArrowheads="1"/>
          </p:cNvSpPr>
          <p:nvPr/>
        </p:nvSpPr>
        <p:spPr bwMode="auto">
          <a:xfrm>
            <a:off x="468313" y="3789363"/>
            <a:ext cx="3963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Mit den beiden Transferkoeffizienten:</a:t>
            </a:r>
          </a:p>
        </p:txBody>
      </p:sp>
      <p:graphicFrame>
        <p:nvGraphicFramePr>
          <p:cNvPr id="3" name="Object 6"/>
          <p:cNvGraphicFramePr>
            <a:graphicFrameLocks/>
          </p:cNvGraphicFramePr>
          <p:nvPr/>
        </p:nvGraphicFramePr>
        <p:xfrm>
          <a:off x="4356100" y="3573463"/>
          <a:ext cx="1841500" cy="781050"/>
        </p:xfrm>
        <a:graphic>
          <a:graphicData uri="http://schemas.openxmlformats.org/presentationml/2006/ole">
            <p:oleObj spid="_x0000_s13316" name="Formel" r:id="rId5" imgW="1015920" imgH="431640" progId="Equation.3">
              <p:embed/>
            </p:oleObj>
          </a:graphicData>
        </a:graphic>
      </p:graphicFrame>
      <p:sp>
        <p:nvSpPr>
          <p:cNvPr id="13324" name="Textfeld 16"/>
          <p:cNvSpPr txBox="1">
            <a:spLocks noChangeArrowheads="1"/>
          </p:cNvSpPr>
          <p:nvPr/>
        </p:nvSpPr>
        <p:spPr bwMode="auto">
          <a:xfrm>
            <a:off x="6227763" y="3789363"/>
            <a:ext cx="665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und </a:t>
            </a:r>
          </a:p>
        </p:txBody>
      </p:sp>
      <p:graphicFrame>
        <p:nvGraphicFramePr>
          <p:cNvPr id="4" name="Object 7"/>
          <p:cNvGraphicFramePr>
            <a:graphicFrameLocks/>
          </p:cNvGraphicFramePr>
          <p:nvPr/>
        </p:nvGraphicFramePr>
        <p:xfrm>
          <a:off x="7019925" y="3573463"/>
          <a:ext cx="1863725" cy="781050"/>
        </p:xfrm>
        <a:graphic>
          <a:graphicData uri="http://schemas.openxmlformats.org/presentationml/2006/ole">
            <p:oleObj spid="_x0000_s13317" name="Formel" r:id="rId6" imgW="1028520" imgH="431640" progId="Equation.3">
              <p:embed/>
            </p:oleObj>
          </a:graphicData>
        </a:graphic>
      </p:graphicFrame>
      <p:sp>
        <p:nvSpPr>
          <p:cNvPr id="13325" name="Textfeld 18"/>
          <p:cNvSpPr txBox="1">
            <a:spLocks noChangeArrowheads="1"/>
          </p:cNvSpPr>
          <p:nvPr/>
        </p:nvSpPr>
        <p:spPr bwMode="auto">
          <a:xfrm>
            <a:off x="611188" y="4652963"/>
            <a:ext cx="69421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de-DE">
                <a:sym typeface="Wingdings" pitchFamily="2" charset="2"/>
              </a:rPr>
              <a:t>Die Koeffizienten sind schwach von der Überspannung abhängig!</a:t>
            </a:r>
          </a:p>
          <a:p>
            <a:pPr>
              <a:buFont typeface="Wingdings" pitchFamily="2" charset="2"/>
              <a:buChar char="è"/>
            </a:pPr>
            <a:r>
              <a:rPr lang="de-DE"/>
              <a:t> Die Summe ist trotzdem exakt gleich Eins!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662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60407B-142A-4853-93FB-40C2F020A7D5}" type="slidenum">
              <a:rPr lang="de-DE" smtClean="0"/>
              <a:pPr/>
              <a:t>25</a:t>
            </a:fld>
            <a:endParaRPr lang="de-DE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Marcus-Theorie: Universalität</a:t>
            </a:r>
            <a:endParaRPr lang="de-DE" smtClean="0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592138" y="1500188"/>
            <a:ext cx="7508875" cy="187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de-DE"/>
              <a:t>Redoxreaktionen in Lösungen 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de-DE"/>
              <a:t>Elektrochemische Reaktionen 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de-DE"/>
              <a:t>Elektronentransferprozesse innerhalb von Biomolekülen --&gt; intramolekulare Konfigurationsänderungen! </a:t>
            </a:r>
          </a:p>
          <a:p>
            <a:pPr marL="342900" indent="-34290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02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C4C4F8-0244-4870-8E3D-E4AE4DEE24A4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Ladungstransfer</a:t>
            </a:r>
            <a:r>
              <a:rPr lang="de-DE" smtClean="0"/>
              <a:t>: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27876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Tunnelwahrscheinlichkeit: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74788" y="1938338"/>
          <a:ext cx="3462337" cy="866775"/>
        </p:xfrm>
        <a:graphic>
          <a:graphicData uri="http://schemas.openxmlformats.org/presentationml/2006/ole">
            <p:oleObj spid="_x0000_s1026" name="Formel" r:id="rId3" imgW="1917360" imgH="482400" progId="Equation.3">
              <p:embed/>
            </p:oleObj>
          </a:graphicData>
        </a:graphic>
      </p:graphicFrame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6037262" cy="78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U</a:t>
            </a:r>
            <a:r>
              <a:rPr lang="de-DE" baseline="-25000"/>
              <a:t>0</a:t>
            </a:r>
            <a:r>
              <a:rPr lang="de-DE"/>
              <a:t>: energetische Höhe der Barriere, L: Breite der Barriere</a:t>
            </a:r>
          </a:p>
          <a:p>
            <a:pPr marL="342900" indent="-342900"/>
            <a:r>
              <a:rPr lang="de-DE"/>
              <a:t>E, m: Energie und Masse des tunnelnden Teilchens</a:t>
            </a:r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539750" y="4724400"/>
            <a:ext cx="7488238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>
                <a:sym typeface="Wingdings" pitchFamily="2" charset="2"/>
              </a:rPr>
              <a:t> </a:t>
            </a:r>
            <a:r>
              <a:rPr lang="de-DE" b="1" i="1"/>
              <a:t>der Elektronentransfer an der Elektrode und bei Redoxreaktionen in der Lösung sollte unmessbar schnell ablaufen!!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C9C84C-D008-48E7-9909-B2788B20D8E1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Problem: die Realität!</a:t>
            </a:r>
            <a:endParaRPr lang="de-DE" smtClean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6365875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(a) Die gemessenen Geschwindigkeitskonstanten überdecken</a:t>
            </a:r>
          </a:p>
          <a:p>
            <a:pPr marL="342900" indent="-342900"/>
            <a:r>
              <a:rPr lang="de-DE"/>
              <a:t>einen Bereich von mehr als 10 Zehnerpotenzen!!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116013" y="3429000"/>
            <a:ext cx="6516687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(b) ET-Raten für kleine Ionen (z.B. Fe</a:t>
            </a:r>
            <a:r>
              <a:rPr lang="de-DE" baseline="30000"/>
              <a:t>3+</a:t>
            </a:r>
            <a:r>
              <a:rPr lang="de-DE"/>
              <a:t>) sind sehr viel kleiner</a:t>
            </a:r>
          </a:p>
          <a:p>
            <a:pPr marL="342900" indent="-342900"/>
            <a:r>
              <a:rPr lang="de-DE"/>
              <a:t>als jene für große Ionen (z.B. Fe(CN)</a:t>
            </a:r>
            <a:r>
              <a:rPr lang="de-DE" baseline="-25000"/>
              <a:t>6</a:t>
            </a:r>
            <a:r>
              <a:rPr lang="de-DE" baseline="30000"/>
              <a:t>3-</a:t>
            </a:r>
            <a:r>
              <a:rPr lang="de-DE"/>
              <a:t>)! (Das Umgekehrte</a:t>
            </a:r>
          </a:p>
          <a:p>
            <a:pPr marL="342900" indent="-342900"/>
            <a:r>
              <a:rPr lang="de-DE"/>
              <a:t>hätten wir erwartet!)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84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C59D71-92E8-47CF-A4AB-F5EE61E9D801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Erste Idee zur Lösung:</a:t>
            </a:r>
            <a:endParaRPr lang="de-DE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827088" y="3068638"/>
            <a:ext cx="6429375" cy="1604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i="1"/>
              <a:t>Je </a:t>
            </a:r>
            <a:r>
              <a:rPr lang="de-DE" b="1" i="1"/>
              <a:t>kleiner</a:t>
            </a:r>
            <a:r>
              <a:rPr lang="de-DE" i="1"/>
              <a:t> die Ionenradien sind, </a:t>
            </a:r>
          </a:p>
          <a:p>
            <a:pPr marL="342900" indent="-342900"/>
            <a:r>
              <a:rPr lang="de-DE" i="1"/>
              <a:t>desto </a:t>
            </a:r>
            <a:r>
              <a:rPr lang="de-DE" b="1" i="1"/>
              <a:t>größer</a:t>
            </a:r>
            <a:r>
              <a:rPr lang="de-DE" i="1"/>
              <a:t> ist die elektrostatische Wechselwirkung, </a:t>
            </a:r>
          </a:p>
          <a:p>
            <a:pPr marL="342900" indent="-342900"/>
            <a:r>
              <a:rPr lang="de-DE" i="1"/>
              <a:t>desto </a:t>
            </a:r>
            <a:r>
              <a:rPr lang="de-DE" b="1" i="1"/>
              <a:t>größer</a:t>
            </a:r>
            <a:r>
              <a:rPr lang="de-DE" i="1"/>
              <a:t> und fester gebunden ist die Solvathülle </a:t>
            </a:r>
          </a:p>
          <a:p>
            <a:pPr marL="342900" indent="-342900"/>
            <a:r>
              <a:rPr lang="de-DE" i="1"/>
              <a:t>--&gt; </a:t>
            </a:r>
            <a:r>
              <a:rPr lang="de-DE" b="1" i="1"/>
              <a:t>größere</a:t>
            </a:r>
            <a:r>
              <a:rPr lang="de-DE" i="1"/>
              <a:t> Energien sind zur Umorientierung notwendig!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900113" y="1268413"/>
            <a:ext cx="6527800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 b="1" i="1"/>
              <a:t>Libby </a:t>
            </a:r>
            <a:r>
              <a:rPr lang="de-DE" b="1"/>
              <a:t>1952</a:t>
            </a:r>
            <a:r>
              <a:rPr lang="de-DE"/>
              <a:t>: unterschiedliche Solvatisierungsenergien</a:t>
            </a:r>
          </a:p>
          <a:p>
            <a:pPr marL="342900" indent="-342900"/>
            <a:r>
              <a:rPr lang="de-DE"/>
              <a:t>(„dielektrische Reorganisierungsenergien“) für unterschiedliche</a:t>
            </a:r>
          </a:p>
          <a:p>
            <a:pPr marL="342900" indent="-342900"/>
            <a:r>
              <a:rPr lang="de-DE"/>
              <a:t>Ionenkomplexe: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1945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AE4DBD-BBF5-4244-8B65-F6E07F83CAA4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mtClean="0"/>
              <a:t>Marcus: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79475" y="1427163"/>
            <a:ext cx="7310438" cy="243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Marcus ließ sich, nach eigenen Angaben, von Libbys Arbeit</a:t>
            </a:r>
          </a:p>
          <a:p>
            <a:pPr marL="342900" indent="-342900"/>
            <a:r>
              <a:rPr lang="de-DE"/>
              <a:t>inspirieren, traf diesen selbst aber erst viele Jahre später. Von</a:t>
            </a:r>
          </a:p>
          <a:p>
            <a:pPr marL="342900" indent="-342900"/>
            <a:r>
              <a:rPr lang="de-DE"/>
              <a:t>Libby übernahm der die Verwendung des Frank-Condon-Prinzips</a:t>
            </a:r>
          </a:p>
          <a:p>
            <a:pPr marL="342900" indent="-342900"/>
            <a:r>
              <a:rPr lang="de-DE"/>
              <a:t>und die Erkenntnis über die Schlüsselrolle der Solvatisierungsenergien.</a:t>
            </a:r>
          </a:p>
          <a:p>
            <a:pPr marL="342900" indent="-342900"/>
            <a:r>
              <a:rPr lang="de-DE"/>
              <a:t>Er stellte aber auch fest, dass Libbys theoretische Ableitung</a:t>
            </a:r>
          </a:p>
          <a:p>
            <a:pPr marL="342900" indent="-342900"/>
            <a:r>
              <a:rPr lang="de-DE"/>
              <a:t>fehlerbehaftet war, da sie den Energieerhaltungssatz verletzte.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048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0D99B3-0D81-4BFE-BD8A-79AAF5C51BBB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 Theorie</a:t>
            </a:r>
            <a:endParaRPr lang="de-DE" smtClean="0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31775" y="1211263"/>
            <a:ext cx="82280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 i="1"/>
              <a:t>Marcus </a:t>
            </a:r>
            <a:r>
              <a:rPr lang="de-DE" b="1"/>
              <a:t>1956</a:t>
            </a:r>
            <a:r>
              <a:rPr lang="de-DE"/>
              <a:t>: erste quantitative Formulierung durch folgende Ableitung: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31775" y="1787525"/>
            <a:ext cx="8228013" cy="1054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u="sng"/>
              <a:t>Zwei Ausgangsprinzipien:</a:t>
            </a:r>
          </a:p>
          <a:p>
            <a:pPr marL="342900" indent="-342900"/>
            <a:r>
              <a:rPr lang="de-DE"/>
              <a:t>1. Der Elektronentransfer erfolgt (als Tunnelprozess) zwingend </a:t>
            </a:r>
            <a:r>
              <a:rPr lang="de-DE" b="1"/>
              <a:t>isoenergetisch</a:t>
            </a: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250825" y="3141663"/>
            <a:ext cx="8085138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/>
              <a:t>2. </a:t>
            </a:r>
            <a:r>
              <a:rPr lang="de-DE" b="1"/>
              <a:t>Franck-Condon-Prinzip</a:t>
            </a:r>
            <a:r>
              <a:rPr lang="de-DE"/>
              <a:t>: da der Elektronenübergang selbst sehr viel schneller abläuft (10</a:t>
            </a:r>
            <a:r>
              <a:rPr lang="de-DE" baseline="30000"/>
              <a:t>-15</a:t>
            </a:r>
            <a:r>
              <a:rPr lang="de-DE"/>
              <a:t> s), als die Bewegung der Atomkerne (10</a:t>
            </a:r>
            <a:r>
              <a:rPr lang="de-DE" baseline="30000"/>
              <a:t>-13</a:t>
            </a:r>
            <a:r>
              <a:rPr lang="de-DE"/>
              <a:t> s), ändern sich die Kernkoordinaten während des Übergangs selbst faktisch nicht</a:t>
            </a:r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457200" y="4508500"/>
            <a:ext cx="8228013" cy="160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/>
              <a:t>Schlußfolgerung</a:t>
            </a:r>
            <a:r>
              <a:rPr lang="de-DE"/>
              <a:t>:</a:t>
            </a:r>
          </a:p>
          <a:p>
            <a:pPr marL="342900" indent="-342900"/>
            <a:r>
              <a:rPr lang="de-DE" i="1"/>
              <a:t>Der Elektronentransfer ist ein strahlungsloser FC-Übergang, der erst dann abläuft, wenn die geeignete Konfiguration der Polarisations- und Schwingungskoordinaten in der Solvenshülle durch die Fluktuationen erreicht worden ist!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7DF8B3-881F-49D9-B4CC-DDF1CE16FFC1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Marcus Theorie</a:t>
            </a:r>
            <a:endParaRPr lang="de-DE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80867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de-DE" b="1"/>
              <a:t>Wie groß ist dann die Wahrscheinlichkeit solch einer Fluktuation?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81063" y="2205038"/>
            <a:ext cx="7381875" cy="3255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Eine dritte geniale Idee aber war vonnöten, um das Problem</a:t>
            </a:r>
          </a:p>
          <a:p>
            <a:pPr marL="342900" indent="-342900"/>
            <a:r>
              <a:rPr lang="de-DE"/>
              <a:t>so weit zu vereinfachen, dass es berechenbar wurde:</a:t>
            </a:r>
          </a:p>
          <a:p>
            <a:pPr marL="342900" indent="-342900"/>
            <a:r>
              <a:rPr lang="de-DE"/>
              <a:t>Im hochdimensionalen Raum aller Bewegungsfreiheitsgrade</a:t>
            </a:r>
          </a:p>
          <a:p>
            <a:pPr marL="342900" indent="-342900"/>
            <a:r>
              <a:rPr lang="de-DE"/>
              <a:t>der Solvensmoleküle stellt der Reaktionsweg eine </a:t>
            </a:r>
            <a:r>
              <a:rPr lang="de-DE" b="1"/>
              <a:t>Kurve minimalen</a:t>
            </a:r>
          </a:p>
          <a:p>
            <a:pPr marL="342900" indent="-342900"/>
            <a:r>
              <a:rPr lang="de-DE" b="1"/>
              <a:t>Energieunterschieds über eine Sattelpunkt</a:t>
            </a:r>
            <a:r>
              <a:rPr lang="de-DE"/>
              <a:t> (auf der Fläche</a:t>
            </a:r>
          </a:p>
          <a:p>
            <a:pPr marL="342900" indent="-342900"/>
            <a:r>
              <a:rPr lang="de-DE"/>
              <a:t>der potentiellen Energie) dar.</a:t>
            </a:r>
          </a:p>
          <a:p>
            <a:pPr marL="342900" indent="-342900"/>
            <a:r>
              <a:rPr lang="de-DE"/>
              <a:t>Diese Reaktionskurve interpretierte Marcus als eine </a:t>
            </a:r>
            <a:r>
              <a:rPr lang="de-DE" b="1"/>
              <a:t>verallgemeinerte</a:t>
            </a:r>
          </a:p>
          <a:p>
            <a:pPr marL="342900" indent="-342900"/>
            <a:r>
              <a:rPr lang="de-DE" b="1"/>
              <a:t>globale </a:t>
            </a:r>
            <a:r>
              <a:rPr lang="de-DE"/>
              <a:t>Reaktionskoordinate!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/>
              <a:t>FU Berlin            Constanze Donner / Ludwig Pohlmann         2013/2014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7B2AF7-F806-4080-BC8F-AC20270E73B8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88913"/>
            <a:ext cx="8424863" cy="576262"/>
          </a:xfrm>
        </p:spPr>
        <p:txBody>
          <a:bodyPr/>
          <a:lstStyle/>
          <a:p>
            <a:pPr eaLnBrk="1" hangingPunct="1"/>
            <a:r>
              <a:rPr lang="de-DE" sz="3200" smtClean="0"/>
              <a:t>Ableitung der Marcus-Formel</a:t>
            </a:r>
            <a:endParaRPr lang="de-DE" smtClean="0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2534" name="Grafik2" descr="ec3-03"/>
          <p:cNvPicPr>
            <a:picLocks noRot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052513"/>
            <a:ext cx="44878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6496050" y="4235450"/>
            <a:ext cx="2230438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Verallgemeinerte</a:t>
            </a:r>
          </a:p>
          <a:p>
            <a:pPr marL="342900" indent="-342900"/>
            <a:r>
              <a:rPr lang="de-DE"/>
              <a:t>Reaktionskoordinate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567488" y="923925"/>
            <a:ext cx="2379662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Schwingungsenergien</a:t>
            </a:r>
          </a:p>
          <a:p>
            <a:pPr marL="342900" indent="-342900"/>
            <a:r>
              <a:rPr lang="de-DE"/>
              <a:t>beider Solvathüllen</a:t>
            </a:r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 flipH="1">
            <a:off x="4932363" y="1196975"/>
            <a:ext cx="14398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 flipH="1">
            <a:off x="6227763" y="1844675"/>
            <a:ext cx="649287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1279</Words>
  <Application>Microsoft Office PowerPoint</Application>
  <PresentationFormat>Bildschirmpräsentation (4:3)</PresentationFormat>
  <Paragraphs>204</Paragraphs>
  <Slides>25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Tahoma</vt:lpstr>
      <vt:lpstr>Wingdings</vt:lpstr>
      <vt:lpstr>Arial</vt:lpstr>
      <vt:lpstr>Symbol</vt:lpstr>
      <vt:lpstr>18thCentury</vt:lpstr>
      <vt:lpstr>Übergänge</vt:lpstr>
      <vt:lpstr>Microsoft Formel-Editor 3.0</vt:lpstr>
      <vt:lpstr>Marcus-Theorie des Elektronentransfers</vt:lpstr>
      <vt:lpstr>Ladungstransfer:</vt:lpstr>
      <vt:lpstr>Ladungstransfer:</vt:lpstr>
      <vt:lpstr>Problem: die Realität!</vt:lpstr>
      <vt:lpstr>Erste Idee zur Lösung:</vt:lpstr>
      <vt:lpstr>Marcus:</vt:lpstr>
      <vt:lpstr>Marcus Theorie</vt:lpstr>
      <vt:lpstr>Marcus Theorie</vt:lpstr>
      <vt:lpstr>Ableitung der Marcus-Formel</vt:lpstr>
      <vt:lpstr>Ableitung der Marcus-Formel</vt:lpstr>
      <vt:lpstr>Ableitung der Marcus-Formel</vt:lpstr>
      <vt:lpstr>Reorganiserungsenergie</vt:lpstr>
      <vt:lpstr>Reorganiserungsenergie</vt:lpstr>
      <vt:lpstr>Reorganiserungsenergie</vt:lpstr>
      <vt:lpstr>Marcus-Theorie: Folgerungen I</vt:lpstr>
      <vt:lpstr>Marcus-Theorie: Invertierte Region</vt:lpstr>
      <vt:lpstr>Marcus-Theorie: Folgerungen II</vt:lpstr>
      <vt:lpstr>Marcus-Theorie: Folgerungen II</vt:lpstr>
      <vt:lpstr>Marcus-Theorie: Elektrochemie</vt:lpstr>
      <vt:lpstr>Marcus-Theorie: Elektrochemische Kinetik</vt:lpstr>
      <vt:lpstr>Marcus-Theorie: Jenseits der Linearität</vt:lpstr>
      <vt:lpstr>Marcus-Theorie: Jenseits der Linearität</vt:lpstr>
      <vt:lpstr>Marcus-Theorie: Jenseits der Linearität</vt:lpstr>
      <vt:lpstr>Marcus-Theorie: Jenseits der Linearität</vt:lpstr>
      <vt:lpstr>Marcus-Theorie: Universalität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Ludwig Pohlmann</dc:creator>
  <cp:lastModifiedBy>Luigi</cp:lastModifiedBy>
  <cp:revision>192</cp:revision>
  <dcterms:created xsi:type="dcterms:W3CDTF">2010-04-18T14:39:00Z</dcterms:created>
  <dcterms:modified xsi:type="dcterms:W3CDTF">2013-11-25T23:08:32Z</dcterms:modified>
</cp:coreProperties>
</file>