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8"/>
  </p:notesMasterIdLst>
  <p:sldIdLst>
    <p:sldId id="275" r:id="rId2"/>
    <p:sldId id="276" r:id="rId3"/>
    <p:sldId id="277" r:id="rId4"/>
    <p:sldId id="278" r:id="rId5"/>
    <p:sldId id="280" r:id="rId6"/>
    <p:sldId id="279" r:id="rId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KopfzeilenBereich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2" name="ZeitstempelBereich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3" name="FoliengrafikBereich1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4" name="MotizPlatzhalterBereich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5" name="FußzeilenBereich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6" name="FoliennummerBereich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274EB4-8260-4B55-B56B-C7CF8A688AC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hteck1"/>
          <p:cNvSpPr>
            <a:spLocks noChangeArrowheads="1"/>
          </p:cNvSpPr>
          <p:nvPr/>
        </p:nvSpPr>
        <p:spPr bwMode="auto">
          <a:xfrm flipV="1">
            <a:off x="450850" y="908050"/>
            <a:ext cx="8693150" cy="555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TitelPlatzhalterBereich1"/>
          <p:cNvSpPr>
            <a:spLocks noGrp="1" noChangeArrowheads="1"/>
          </p:cNvSpPr>
          <p:nvPr>
            <p:ph type="ctrTitle"/>
          </p:nvPr>
        </p:nvSpPr>
        <p:spPr>
          <a:xfrm>
            <a:off x="1187450" y="0"/>
            <a:ext cx="7705725" cy="7651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</a:t>
            </a:r>
          </a:p>
        </p:txBody>
      </p:sp>
      <p:sp>
        <p:nvSpPr>
          <p:cNvPr id="2051" name="FußzeilenBereich1"/>
          <p:cNvSpPr>
            <a:spLocks noGrp="1" noChangeArrowheads="1"/>
          </p:cNvSpPr>
          <p:nvPr>
            <p:ph type="ftr" sz="quarter" idx="3"/>
          </p:nvPr>
        </p:nvSpPr>
        <p:spPr>
          <a:xfrm>
            <a:off x="611188" y="6248400"/>
            <a:ext cx="72009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2052" name="FoliennummerBereich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550" y="6248400"/>
            <a:ext cx="8064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0678B4-D06D-4547-855F-B965EEA4DAF6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2053" name="Gruppe7"/>
          <p:cNvGrpSpPr>
            <a:grpSpLocks noChangeAspect="1"/>
          </p:cNvGrpSpPr>
          <p:nvPr/>
        </p:nvGrpSpPr>
        <p:grpSpPr bwMode="auto">
          <a:xfrm>
            <a:off x="179388" y="138113"/>
            <a:ext cx="792162" cy="698500"/>
            <a:chOff x="0" y="0"/>
            <a:chExt cx="10000" cy="10000"/>
          </a:xfrm>
        </p:grpSpPr>
        <p:sp>
          <p:nvSpPr>
            <p:cNvPr id="2054" name="Rechteck2"/>
            <p:cNvSpPr>
              <a:spLocks noChangeArrowheads="1"/>
            </p:cNvSpPr>
            <p:nvPr/>
          </p:nvSpPr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5" name="Rechteck3"/>
            <p:cNvSpPr>
              <a:spLocks noChangeArrowheads="1"/>
            </p:cNvSpPr>
            <p:nvPr/>
          </p:nvSpPr>
          <p:spPr bwMode="auto">
            <a:xfrm>
              <a:off x="1176" y="103"/>
              <a:ext cx="2942" cy="500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56" name="Gruppe8"/>
            <p:cNvGrpSpPr>
              <a:grpSpLocks/>
            </p:cNvGrpSpPr>
            <p:nvPr/>
          </p:nvGrpSpPr>
          <p:grpSpPr bwMode="auto">
            <a:xfrm>
              <a:off x="3548" y="2277"/>
              <a:ext cx="592" cy="667"/>
              <a:chOff x="0" y="0"/>
              <a:chExt cx="10000" cy="10000"/>
            </a:xfrm>
          </p:grpSpPr>
          <p:sp>
            <p:nvSpPr>
              <p:cNvPr id="2057" name="Ellipse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000" cy="100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" name="Linie16"/>
              <p:cNvSpPr>
                <a:spLocks noChangeShapeType="1"/>
              </p:cNvSpPr>
              <p:nvPr/>
            </p:nvSpPr>
            <p:spPr bwMode="auto">
              <a:xfrm>
                <a:off x="35" y="5246"/>
                <a:ext cx="9930" cy="7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9" name="Gruppe6"/>
            <p:cNvGrpSpPr>
              <a:grpSpLocks/>
            </p:cNvGrpSpPr>
            <p:nvPr/>
          </p:nvGrpSpPr>
          <p:grpSpPr bwMode="auto">
            <a:xfrm>
              <a:off x="4155" y="634"/>
              <a:ext cx="3417" cy="3943"/>
              <a:chOff x="0" y="0"/>
              <a:chExt cx="10000" cy="10000"/>
            </a:xfrm>
          </p:grpSpPr>
          <p:grpSp>
            <p:nvGrpSpPr>
              <p:cNvPr id="2060" name="Gruppe5"/>
              <p:cNvGrpSpPr>
                <a:grpSpLocks/>
              </p:cNvGrpSpPr>
              <p:nvPr/>
            </p:nvGrpSpPr>
            <p:grpSpPr bwMode="auto">
              <a:xfrm>
                <a:off x="4224" y="4167"/>
                <a:ext cx="1734" cy="1738"/>
                <a:chOff x="0" y="0"/>
                <a:chExt cx="10000" cy="10000"/>
              </a:xfrm>
            </p:grpSpPr>
            <p:sp>
              <p:nvSpPr>
                <p:cNvPr id="2061" name="Ellipse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972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62" name="Linie15"/>
                <p:cNvSpPr>
                  <a:spLocks noChangeShapeType="1"/>
                </p:cNvSpPr>
                <p:nvPr/>
              </p:nvSpPr>
              <p:spPr bwMode="auto">
                <a:xfrm>
                  <a:off x="35" y="5103"/>
                  <a:ext cx="9930" cy="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63" name="Linie14"/>
                <p:cNvSpPr>
                  <a:spLocks noChangeShapeType="1"/>
                </p:cNvSpPr>
                <p:nvPr/>
              </p:nvSpPr>
              <p:spPr bwMode="auto">
                <a:xfrm rot="-5400000">
                  <a:off x="137" y="5102"/>
                  <a:ext cx="9726" cy="7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2064" name="Gruppe11"/>
              <p:cNvGrpSpPr>
                <a:grpSpLocks/>
              </p:cNvGrpSpPr>
              <p:nvPr/>
            </p:nvGrpSpPr>
            <p:grpSpPr bwMode="auto">
              <a:xfrm rot="5400000">
                <a:off x="3011" y="7127"/>
                <a:ext cx="3929" cy="1818"/>
                <a:chOff x="0" y="0"/>
                <a:chExt cx="10000" cy="10000"/>
              </a:xfrm>
            </p:grpSpPr>
            <p:sp>
              <p:nvSpPr>
                <p:cNvPr id="2065" name="Ellipse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66" name="Linie20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067" name="Gruppe12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2068" name="Linie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69" name="Linie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070" name="Gruppe9"/>
              <p:cNvGrpSpPr>
                <a:grpSpLocks/>
              </p:cNvGrpSpPr>
              <p:nvPr/>
            </p:nvGrpSpPr>
            <p:grpSpPr bwMode="auto">
              <a:xfrm rot="-5400000">
                <a:off x="3126" y="1056"/>
                <a:ext cx="3929" cy="1818"/>
                <a:chOff x="0" y="0"/>
                <a:chExt cx="10000" cy="10000"/>
              </a:xfrm>
            </p:grpSpPr>
            <p:sp>
              <p:nvSpPr>
                <p:cNvPr id="2071" name="Ellipse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2" name="Linie17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073" name="Gruppe10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2074" name="Linie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75" name="Linie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076" name="Gruppe3"/>
              <p:cNvGrpSpPr>
                <a:grpSpLocks/>
              </p:cNvGrpSpPr>
              <p:nvPr/>
            </p:nvGrpSpPr>
            <p:grpSpPr bwMode="auto">
              <a:xfrm flipH="1">
                <a:off x="0" y="3929"/>
                <a:ext cx="4000" cy="1785"/>
                <a:chOff x="0" y="0"/>
                <a:chExt cx="10000" cy="10000"/>
              </a:xfrm>
            </p:grpSpPr>
            <p:sp>
              <p:nvSpPr>
                <p:cNvPr id="2077" name="Ellipse2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8" name="Linie4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079" name="Gruppe4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2080" name="Linie5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81" name="Linie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082" name="Gruppe1"/>
              <p:cNvGrpSpPr>
                <a:grpSpLocks/>
              </p:cNvGrpSpPr>
              <p:nvPr/>
            </p:nvGrpSpPr>
            <p:grpSpPr bwMode="auto">
              <a:xfrm>
                <a:off x="6000" y="4107"/>
                <a:ext cx="4000" cy="1786"/>
                <a:chOff x="0" y="0"/>
                <a:chExt cx="10000" cy="10000"/>
              </a:xfrm>
            </p:grpSpPr>
            <p:sp>
              <p:nvSpPr>
                <p:cNvPr id="2083" name="Ellipse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4" name="Linie1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085" name="Gruppe2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2086" name="Linie2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87" name="Linie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2088" name="Linie8"/>
            <p:cNvSpPr>
              <a:spLocks noChangeShapeType="1"/>
            </p:cNvSpPr>
            <p:nvPr/>
          </p:nvSpPr>
          <p:spPr bwMode="auto">
            <a:xfrm>
              <a:off x="449" y="5387"/>
              <a:ext cx="0" cy="39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9" name="Linie10"/>
            <p:cNvSpPr>
              <a:spLocks noChangeShapeType="1"/>
            </p:cNvSpPr>
            <p:nvPr/>
          </p:nvSpPr>
          <p:spPr bwMode="auto">
            <a:xfrm>
              <a:off x="449" y="9331"/>
              <a:ext cx="8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Linie12"/>
            <p:cNvSpPr>
              <a:spLocks noChangeShapeType="1"/>
            </p:cNvSpPr>
            <p:nvPr/>
          </p:nvSpPr>
          <p:spPr bwMode="auto">
            <a:xfrm>
              <a:off x="1133" y="6408"/>
              <a:ext cx="304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1" name="Linie11"/>
            <p:cNvSpPr>
              <a:spLocks noChangeShapeType="1"/>
            </p:cNvSpPr>
            <p:nvPr/>
          </p:nvSpPr>
          <p:spPr bwMode="auto">
            <a:xfrm>
              <a:off x="4178" y="6444"/>
              <a:ext cx="1491" cy="232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Linie7"/>
            <p:cNvSpPr>
              <a:spLocks noChangeShapeType="1"/>
            </p:cNvSpPr>
            <p:nvPr/>
          </p:nvSpPr>
          <p:spPr bwMode="auto">
            <a:xfrm>
              <a:off x="5669" y="8768"/>
              <a:ext cx="2734" cy="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3" name="Linie6"/>
            <p:cNvSpPr>
              <a:spLocks noChangeShapeType="1"/>
            </p:cNvSpPr>
            <p:nvPr/>
          </p:nvSpPr>
          <p:spPr bwMode="auto">
            <a:xfrm>
              <a:off x="5793" y="282"/>
              <a:ext cx="2" cy="8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015213-700A-41D9-A144-8C703E35446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0213" y="214313"/>
            <a:ext cx="2174875" cy="591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214313"/>
            <a:ext cx="6376988" cy="591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8FA66-3CE6-408B-AC2F-FF0CA010B04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981075"/>
            <a:ext cx="4275138" cy="51514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8363" y="981075"/>
            <a:ext cx="4276725" cy="51514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23850" y="6243638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740650" y="6243638"/>
            <a:ext cx="1206500" cy="457200"/>
          </a:xfrm>
        </p:spPr>
        <p:txBody>
          <a:bodyPr/>
          <a:lstStyle>
            <a:lvl1pPr>
              <a:defRPr/>
            </a:lvl1pPr>
          </a:lstStyle>
          <a:p>
            <a:fld id="{DA35E8B9-EB38-4ABC-B4D4-9306686B5AD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981075"/>
            <a:ext cx="4275138" cy="51514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78363" y="981075"/>
            <a:ext cx="4276725" cy="2498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78363" y="3632200"/>
            <a:ext cx="4276725" cy="25003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323850" y="6243638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740650" y="6243638"/>
            <a:ext cx="1206500" cy="457200"/>
          </a:xfrm>
        </p:spPr>
        <p:txBody>
          <a:bodyPr/>
          <a:lstStyle>
            <a:lvl1pPr>
              <a:defRPr/>
            </a:lvl1pPr>
          </a:lstStyle>
          <a:p>
            <a:fld id="{45C9E449-3CAD-4916-9EBF-DCBF01216E1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A53763-2BA4-490C-BEBF-676DD53D053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97DC71-7742-44AF-8F05-6676D7153A0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981075"/>
            <a:ext cx="4275138" cy="515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8363" y="981075"/>
            <a:ext cx="4276725" cy="515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B1F7EE-7241-4CF4-A812-641337892F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8B3486-6E62-4CB2-A233-51324DE7A17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24AAA-4608-43F3-BA73-57179A8BF79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445D7-01D0-49EA-B6D7-95435C6313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7D8D6E-AE95-43A1-AA4D-249BD599ED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F095D7-74A4-4391-B1B2-50D0C84E2BC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hteck1"/>
          <p:cNvSpPr>
            <a:spLocks noChangeArrowheads="1"/>
          </p:cNvSpPr>
          <p:nvPr/>
        </p:nvSpPr>
        <p:spPr bwMode="auto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400">
              <a:latin typeface="Tahoma" pitchFamily="34" charset="0"/>
            </a:endParaRPr>
          </a:p>
        </p:txBody>
      </p:sp>
      <p:sp>
        <p:nvSpPr>
          <p:cNvPr id="1026" name="TitelPlatzhalterBereich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</a:t>
            </a:r>
          </a:p>
        </p:txBody>
      </p:sp>
      <p:sp>
        <p:nvSpPr>
          <p:cNvPr id="1027" name="TextPlatzhalterBereich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704263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FußzeilenBereich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de-DE" smtClean="0"/>
              <a:t>FU Berlin      Constanze Donner / Ludwig Pohlmann   2017</a:t>
            </a:r>
            <a:endParaRPr lang="de-DE"/>
          </a:p>
        </p:txBody>
      </p:sp>
      <p:sp>
        <p:nvSpPr>
          <p:cNvPr id="1029" name="FoliennummerBereich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17C1C8F-102B-4588-936A-1AC26281D4FC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1030" name="Gruppe7"/>
          <p:cNvGrpSpPr>
            <a:grpSpLocks noChangeAspect="1"/>
          </p:cNvGrpSpPr>
          <p:nvPr/>
        </p:nvGrpSpPr>
        <p:grpSpPr bwMode="auto">
          <a:xfrm>
            <a:off x="250825" y="115888"/>
            <a:ext cx="792163" cy="698500"/>
            <a:chOff x="0" y="0"/>
            <a:chExt cx="10000" cy="10000"/>
          </a:xfrm>
        </p:grpSpPr>
        <p:sp>
          <p:nvSpPr>
            <p:cNvPr id="1031" name="Rechteck2"/>
            <p:cNvSpPr>
              <a:spLocks noChangeArrowheads="1"/>
            </p:cNvSpPr>
            <p:nvPr/>
          </p:nvSpPr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32" name="Rechteck3"/>
            <p:cNvSpPr>
              <a:spLocks noChangeArrowheads="1"/>
            </p:cNvSpPr>
            <p:nvPr/>
          </p:nvSpPr>
          <p:spPr bwMode="auto">
            <a:xfrm>
              <a:off x="1176" y="103"/>
              <a:ext cx="2942" cy="500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grpSp>
          <p:nvGrpSpPr>
            <p:cNvPr id="1033" name="Gruppe8"/>
            <p:cNvGrpSpPr>
              <a:grpSpLocks/>
            </p:cNvGrpSpPr>
            <p:nvPr/>
          </p:nvGrpSpPr>
          <p:grpSpPr bwMode="auto">
            <a:xfrm>
              <a:off x="3548" y="2277"/>
              <a:ext cx="592" cy="667"/>
              <a:chOff x="0" y="0"/>
              <a:chExt cx="10000" cy="10000"/>
            </a:xfrm>
          </p:grpSpPr>
          <p:sp>
            <p:nvSpPr>
              <p:cNvPr id="1034" name="Ellipse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000" cy="100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5" name="Linie15"/>
              <p:cNvSpPr>
                <a:spLocks noChangeShapeType="1"/>
              </p:cNvSpPr>
              <p:nvPr/>
            </p:nvSpPr>
            <p:spPr bwMode="auto">
              <a:xfrm>
                <a:off x="35" y="5246"/>
                <a:ext cx="9930" cy="7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036" name="Gruppe6"/>
            <p:cNvGrpSpPr>
              <a:grpSpLocks/>
            </p:cNvGrpSpPr>
            <p:nvPr/>
          </p:nvGrpSpPr>
          <p:grpSpPr bwMode="auto">
            <a:xfrm>
              <a:off x="4155" y="634"/>
              <a:ext cx="3417" cy="3943"/>
              <a:chOff x="0" y="0"/>
              <a:chExt cx="10000" cy="10000"/>
            </a:xfrm>
          </p:grpSpPr>
          <p:grpSp>
            <p:nvGrpSpPr>
              <p:cNvPr id="1037" name="Gruppe5"/>
              <p:cNvGrpSpPr>
                <a:grpSpLocks/>
              </p:cNvGrpSpPr>
              <p:nvPr/>
            </p:nvGrpSpPr>
            <p:grpSpPr bwMode="auto">
              <a:xfrm>
                <a:off x="4224" y="4167"/>
                <a:ext cx="1734" cy="1738"/>
                <a:chOff x="0" y="0"/>
                <a:chExt cx="10000" cy="10000"/>
              </a:xfrm>
            </p:grpSpPr>
            <p:sp>
              <p:nvSpPr>
                <p:cNvPr id="1038" name="Ellipse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972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9" name="Linie14"/>
                <p:cNvSpPr>
                  <a:spLocks noChangeShapeType="1"/>
                </p:cNvSpPr>
                <p:nvPr/>
              </p:nvSpPr>
              <p:spPr bwMode="auto">
                <a:xfrm>
                  <a:off x="35" y="5103"/>
                  <a:ext cx="9930" cy="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40" name="Linie13"/>
                <p:cNvSpPr>
                  <a:spLocks noChangeShapeType="1"/>
                </p:cNvSpPr>
                <p:nvPr/>
              </p:nvSpPr>
              <p:spPr bwMode="auto">
                <a:xfrm rot="-5400000">
                  <a:off x="137" y="5102"/>
                  <a:ext cx="9726" cy="7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041" name="Gruppe9"/>
              <p:cNvGrpSpPr>
                <a:grpSpLocks/>
              </p:cNvGrpSpPr>
              <p:nvPr/>
            </p:nvGrpSpPr>
            <p:grpSpPr bwMode="auto">
              <a:xfrm rot="5400000">
                <a:off x="3011" y="7127"/>
                <a:ext cx="3929" cy="1818"/>
                <a:chOff x="0" y="0"/>
                <a:chExt cx="10000" cy="10000"/>
              </a:xfrm>
            </p:grpSpPr>
            <p:sp>
              <p:nvSpPr>
                <p:cNvPr id="1042" name="Ellipse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43" name="Linie19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044" name="Gruppe12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1045" name="Linie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046" name="Linie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047" name="Gruppe11"/>
              <p:cNvGrpSpPr>
                <a:grpSpLocks/>
              </p:cNvGrpSpPr>
              <p:nvPr/>
            </p:nvGrpSpPr>
            <p:grpSpPr bwMode="auto">
              <a:xfrm rot="-5400000">
                <a:off x="3126" y="1056"/>
                <a:ext cx="3929" cy="1818"/>
                <a:chOff x="0" y="0"/>
                <a:chExt cx="10000" cy="10000"/>
              </a:xfrm>
            </p:grpSpPr>
            <p:sp>
              <p:nvSpPr>
                <p:cNvPr id="1048" name="Ellipse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49" name="Linie16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050" name="Gruppe10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1051" name="Linie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052" name="Linie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053" name="Gruppe3"/>
              <p:cNvGrpSpPr>
                <a:grpSpLocks/>
              </p:cNvGrpSpPr>
              <p:nvPr/>
            </p:nvGrpSpPr>
            <p:grpSpPr bwMode="auto">
              <a:xfrm flipH="1">
                <a:off x="0" y="3929"/>
                <a:ext cx="4000" cy="1785"/>
                <a:chOff x="0" y="0"/>
                <a:chExt cx="10000" cy="10000"/>
              </a:xfrm>
            </p:grpSpPr>
            <p:sp>
              <p:nvSpPr>
                <p:cNvPr id="1054" name="Ellipse2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55" name="Linie4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056" name="Gruppe4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1057" name="Linie5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058" name="Linie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059" name="Gruppe1"/>
              <p:cNvGrpSpPr>
                <a:grpSpLocks/>
              </p:cNvGrpSpPr>
              <p:nvPr/>
            </p:nvGrpSpPr>
            <p:grpSpPr bwMode="auto">
              <a:xfrm>
                <a:off x="6000" y="4107"/>
                <a:ext cx="4000" cy="1786"/>
                <a:chOff x="0" y="0"/>
                <a:chExt cx="10000" cy="10000"/>
              </a:xfrm>
            </p:grpSpPr>
            <p:sp>
              <p:nvSpPr>
                <p:cNvPr id="1060" name="Ellipse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00" cy="100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61" name="Linie1"/>
                <p:cNvSpPr>
                  <a:spLocks noChangeShapeType="1"/>
                </p:cNvSpPr>
                <p:nvPr/>
              </p:nvSpPr>
              <p:spPr bwMode="auto">
                <a:xfrm>
                  <a:off x="455" y="5000"/>
                  <a:ext cx="3181" cy="3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062" name="Gruppe2"/>
                <p:cNvGrpSpPr>
                  <a:grpSpLocks/>
                </p:cNvGrpSpPr>
                <p:nvPr/>
              </p:nvGrpSpPr>
              <p:grpSpPr bwMode="auto">
                <a:xfrm>
                  <a:off x="5515" y="1500"/>
                  <a:ext cx="3182" cy="7000"/>
                  <a:chOff x="0" y="0"/>
                  <a:chExt cx="10000" cy="10000"/>
                </a:xfrm>
              </p:grpSpPr>
              <p:sp>
                <p:nvSpPr>
                  <p:cNvPr id="1063" name="Linie2"/>
                  <p:cNvSpPr>
                    <a:spLocks noChangeShapeType="1"/>
                  </p:cNvSpPr>
                  <p:nvPr/>
                </p:nvSpPr>
                <p:spPr bwMode="auto">
                  <a:xfrm>
                    <a:off x="0" y="4952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064" name="Linie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-24" y="4976"/>
                    <a:ext cx="10000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065" name="Linie9"/>
            <p:cNvSpPr>
              <a:spLocks noChangeShapeType="1"/>
            </p:cNvSpPr>
            <p:nvPr/>
          </p:nvSpPr>
          <p:spPr bwMode="auto">
            <a:xfrm>
              <a:off x="449" y="5387"/>
              <a:ext cx="0" cy="39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66" name="Linie8"/>
            <p:cNvSpPr>
              <a:spLocks noChangeShapeType="1"/>
            </p:cNvSpPr>
            <p:nvPr/>
          </p:nvSpPr>
          <p:spPr bwMode="auto">
            <a:xfrm>
              <a:off x="449" y="9331"/>
              <a:ext cx="8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67" name="Linie10"/>
            <p:cNvSpPr>
              <a:spLocks noChangeShapeType="1"/>
            </p:cNvSpPr>
            <p:nvPr/>
          </p:nvSpPr>
          <p:spPr bwMode="auto">
            <a:xfrm>
              <a:off x="1133" y="6408"/>
              <a:ext cx="304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68" name="Linie12"/>
            <p:cNvSpPr>
              <a:spLocks noChangeShapeType="1"/>
            </p:cNvSpPr>
            <p:nvPr/>
          </p:nvSpPr>
          <p:spPr bwMode="auto">
            <a:xfrm>
              <a:off x="4178" y="6444"/>
              <a:ext cx="1491" cy="232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69" name="Linie11"/>
            <p:cNvSpPr>
              <a:spLocks noChangeShapeType="1"/>
            </p:cNvSpPr>
            <p:nvPr/>
          </p:nvSpPr>
          <p:spPr bwMode="auto">
            <a:xfrm>
              <a:off x="5669" y="8768"/>
              <a:ext cx="2734" cy="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70" name="Linie7"/>
            <p:cNvSpPr>
              <a:spLocks noChangeShapeType="1"/>
            </p:cNvSpPr>
            <p:nvPr/>
          </p:nvSpPr>
          <p:spPr bwMode="auto">
            <a:xfrm>
              <a:off x="5793" y="282"/>
              <a:ext cx="2" cy="8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9" r:id="rId12"/>
    <p:sldLayoutId id="214748373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75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ts val="475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ts val="475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1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850" y="126841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Woran denken Sie beim Stichwort „Elektrochemie“?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7" name="Textbox3"/>
          <p:cNvSpPr txBox="1">
            <a:spLocks noChangeArrowheads="1"/>
          </p:cNvSpPr>
          <p:nvPr/>
        </p:nvSpPr>
        <p:spPr bwMode="auto">
          <a:xfrm>
            <a:off x="468313" y="1916113"/>
            <a:ext cx="42481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Leitfähigkeit von Elektrolyten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Elektrolyse, Galvanik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Batterien und Akkus </a:t>
            </a:r>
            <a:endParaRPr lang="de-DE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err="1" smtClean="0"/>
              <a:t>Polarographie</a:t>
            </a:r>
            <a:r>
              <a:rPr lang="de-DE" dirty="0"/>
              <a:t>, </a:t>
            </a:r>
            <a:r>
              <a:rPr lang="de-DE" dirty="0" err="1" smtClean="0"/>
              <a:t>Voltammetrie</a:t>
            </a:r>
            <a:endParaRPr lang="de-DE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???</a:t>
            </a:r>
            <a:endParaRPr lang="de-DE" dirty="0"/>
          </a:p>
          <a:p>
            <a:pPr marL="431800" indent="-431800"/>
            <a:endParaRPr lang="de-DE" dirty="0"/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788024" y="2060848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 smtClean="0">
                <a:solidFill>
                  <a:schemeClr val="folHlink"/>
                </a:solidFill>
              </a:rPr>
              <a:t>Hittdorfsche</a:t>
            </a:r>
            <a:r>
              <a:rPr lang="de-DE" dirty="0" smtClean="0">
                <a:solidFill>
                  <a:schemeClr val="folHlink"/>
                </a:solidFill>
              </a:rPr>
              <a:t> Überführungszahlen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88024" y="2636912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wichtig, aber langweilig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788024" y="3068960"/>
            <a:ext cx="3887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lebensnotwendig (</a:t>
            </a:r>
            <a:r>
              <a:rPr lang="de-DE" dirty="0" err="1" smtClean="0">
                <a:solidFill>
                  <a:schemeClr val="folHlink"/>
                </a:solidFill>
              </a:rPr>
              <a:t>Smartphones</a:t>
            </a:r>
            <a:r>
              <a:rPr lang="de-DE" dirty="0" smtClean="0">
                <a:solidFill>
                  <a:schemeClr val="folHlink"/>
                </a:solidFill>
              </a:rPr>
              <a:t> und </a:t>
            </a:r>
            <a:r>
              <a:rPr lang="de-DE" dirty="0" err="1" smtClean="0">
                <a:solidFill>
                  <a:schemeClr val="folHlink"/>
                </a:solidFill>
              </a:rPr>
              <a:t>Tablets</a:t>
            </a:r>
            <a:r>
              <a:rPr lang="de-DE" dirty="0" smtClean="0">
                <a:solidFill>
                  <a:schemeClr val="folHlink"/>
                </a:solidFill>
              </a:rPr>
              <a:t>), aber auch nicht spannend?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88024" y="3779748"/>
            <a:ext cx="3600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Analytische Chemie</a:t>
            </a:r>
            <a:endParaRPr lang="de-DE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2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528" y="1556792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Warum ist die klassische Elektrochemie</a:t>
            </a:r>
            <a:r>
              <a:rPr lang="de-DE" sz="2400" dirty="0">
                <a:latin typeface="Tahoma" pitchFamily="34" charset="0"/>
              </a:rPr>
              <a:t> </a:t>
            </a:r>
            <a:r>
              <a:rPr lang="de-DE" sz="2400" dirty="0" smtClean="0">
                <a:latin typeface="Tahoma" pitchFamily="34" charset="0"/>
              </a:rPr>
              <a:t>häufig langweilig und schwer verständlich?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7" name="Textbox3"/>
          <p:cNvSpPr txBox="1">
            <a:spLocks noChangeArrowheads="1"/>
          </p:cNvSpPr>
          <p:nvPr/>
        </p:nvSpPr>
        <p:spPr bwMode="auto">
          <a:xfrm>
            <a:off x="251520" y="2636912"/>
            <a:ext cx="42481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Die Bürde der Jahrhunderte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Eine verstaubte Begrifflichkeit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Detailversessenheit bei Nebensächlichkeiten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Inkonsequente mathematische Formeln</a:t>
            </a:r>
            <a:endParaRPr lang="de-DE" dirty="0"/>
          </a:p>
          <a:p>
            <a:pPr marL="431800" indent="-431800"/>
            <a:endParaRPr lang="de-DE" dirty="0"/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0" y="2708920"/>
            <a:ext cx="4248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Immer noch überrascht, dass Flüssigkeiten „den Strom leiten können“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0" y="3429000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„Überspannung“ statt Widerstand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572000" y="3933056"/>
            <a:ext cx="38877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Betonung auf Leitfähigkeit und Thermodynamik, weniger auf Kinetik und Gleichgewichtsferne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00" y="5013176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Laborbuchformeln, bei denen häufig nicht einmal die Einheiten stimmen</a:t>
            </a:r>
            <a:endParaRPr lang="de-DE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3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528" y="155679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Trotzdem: Was interessiert Sie an der Elektrochemie?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7" name="Textbox3"/>
          <p:cNvSpPr txBox="1">
            <a:spLocks noChangeArrowheads="1"/>
          </p:cNvSpPr>
          <p:nvPr/>
        </p:nvSpPr>
        <p:spPr bwMode="auto">
          <a:xfrm>
            <a:off x="251520" y="2276872"/>
            <a:ext cx="42481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Erneuerbare Energien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Alternative Antriebssysteme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Energiespeichermöglichkeiten</a:t>
            </a:r>
          </a:p>
          <a:p>
            <a:pPr marL="431800" indent="-431800"/>
            <a:endParaRPr lang="de-DE" dirty="0"/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99992" y="2348880"/>
            <a:ext cx="4248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Elektrochemische Photozellen, künstliche Photosynthese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99992" y="3059668"/>
            <a:ext cx="40324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Brennstoffzellen und Hybridantriebe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499992" y="3501008"/>
            <a:ext cx="3887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Was kommt nach der </a:t>
            </a:r>
            <a:r>
              <a:rPr lang="de-DE" dirty="0" err="1" smtClean="0">
                <a:solidFill>
                  <a:schemeClr val="folHlink"/>
                </a:solidFill>
              </a:rPr>
              <a:t>Lithiumzelle</a:t>
            </a:r>
            <a:r>
              <a:rPr lang="de-DE" dirty="0" smtClean="0">
                <a:solidFill>
                  <a:schemeClr val="folHlink"/>
                </a:solidFill>
              </a:rPr>
              <a:t>? Was sind Superkondensatoren?</a:t>
            </a:r>
            <a:endParaRPr lang="de-DE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4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529" y="1556792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Wussten Sie auch, dass sich die moderne Elektrochemie mit der Erforschung von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7" name="Textbox3"/>
          <p:cNvSpPr txBox="1">
            <a:spLocks noChangeArrowheads="1"/>
          </p:cNvSpPr>
          <p:nvPr/>
        </p:nvSpPr>
        <p:spPr bwMode="auto">
          <a:xfrm>
            <a:off x="251520" y="2492896"/>
            <a:ext cx="561662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Hightech-Korrosionsschutz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Mikroelektronischem Design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Lebensvorgängen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Selbstorganisierter Strukturbildung</a:t>
            </a:r>
          </a:p>
          <a:p>
            <a:pPr marL="431800" indent="-431800"/>
            <a:endParaRPr lang="de-DE" dirty="0"/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" name="Textbox1"/>
          <p:cNvSpPr txBox="1">
            <a:spLocks noChangeArrowheads="1"/>
          </p:cNvSpPr>
          <p:nvPr/>
        </p:nvSpPr>
        <p:spPr bwMode="auto">
          <a:xfrm>
            <a:off x="2915816" y="5085184"/>
            <a:ext cx="295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ahoma" pitchFamily="34" charset="0"/>
              </a:rPr>
              <a:t>b</a:t>
            </a:r>
            <a:r>
              <a:rPr lang="de-DE" sz="2400" dirty="0" smtClean="0">
                <a:latin typeface="Tahoma" pitchFamily="34" charset="0"/>
              </a:rPr>
              <a:t>eschäftigt?</a:t>
            </a:r>
            <a:endParaRPr lang="de-DE" sz="24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5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528" y="155679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Was sind die Ziele dieser Vorlesung?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7" name="Textbox3"/>
          <p:cNvSpPr txBox="1">
            <a:spLocks noChangeArrowheads="1"/>
          </p:cNvSpPr>
          <p:nvPr/>
        </p:nvSpPr>
        <p:spPr bwMode="auto">
          <a:xfrm>
            <a:off x="251520" y="2276872"/>
            <a:ext cx="42481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Modernere Begrifflichkeit und Didaktik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Solide Grundlagen mit wenig, aber richtiger Mathematik</a:t>
            </a:r>
            <a:endParaRPr lang="de-DE" sz="1200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Konzentration aufs Wesentliche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Anwendungen</a:t>
            </a:r>
            <a:r>
              <a:rPr lang="de-DE" dirty="0"/>
              <a:t> </a:t>
            </a:r>
            <a:r>
              <a:rPr lang="de-DE" dirty="0" smtClean="0"/>
              <a:t>und Beispiele</a:t>
            </a:r>
          </a:p>
          <a:p>
            <a:pPr marL="431800" indent="-431800"/>
            <a:endParaRPr lang="de-DE" dirty="0"/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99992" y="2483604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Ballast abwerfen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99992" y="3573016"/>
            <a:ext cx="40324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Nicht die Ableitungen, sondern die Zusammenhänge sind wichtig: Logik und Kausalität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499992" y="4581128"/>
            <a:ext cx="3887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Grenzfläche, Kinetik, Nichtgleichgewicht, Nichtlinearität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499992" y="5229200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In Industrie und Forschung</a:t>
            </a:r>
            <a:endParaRPr lang="de-DE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Bereich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FU Berlin      Constanze Donner / Ludwig Pohlmann   2017</a:t>
            </a:r>
            <a:endParaRPr lang="de-DE" dirty="0"/>
          </a:p>
        </p:txBody>
      </p:sp>
      <p:sp>
        <p:nvSpPr>
          <p:cNvPr id="12" name="FoliennummerBereich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42701-B61A-41DB-9DF1-9C9C6B898758}" type="slidenum">
              <a:rPr lang="de-DE"/>
              <a:pPr/>
              <a:t>6</a:t>
            </a:fld>
            <a:endParaRPr lang="de-DE"/>
          </a:p>
        </p:txBody>
      </p:sp>
      <p:sp>
        <p:nvSpPr>
          <p:cNvPr id="6145" name="Folientitel1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556500" cy="815975"/>
          </a:xfrm>
        </p:spPr>
        <p:txBody>
          <a:bodyPr/>
          <a:lstStyle/>
          <a:p>
            <a:r>
              <a:rPr lang="de-DE" sz="4000" dirty="0" smtClean="0"/>
              <a:t>Elektrochemie: Einstimmung</a:t>
            </a:r>
            <a:endParaRPr lang="de-DE" sz="4000" dirty="0"/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23528" y="155679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Tahoma" pitchFamily="34" charset="0"/>
              </a:rPr>
              <a:t>Elektrochemie in der Römerzeit</a:t>
            </a:r>
            <a:endParaRPr lang="de-DE" sz="2400" dirty="0">
              <a:latin typeface="Tahoma" pitchFamily="34" charset="0"/>
            </a:endParaRPr>
          </a:p>
        </p:txBody>
      </p:sp>
      <p:sp>
        <p:nvSpPr>
          <p:cNvPr id="6148" name="Rechteck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560" y="2204864"/>
            <a:ext cx="5976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folHlink"/>
                </a:solidFill>
              </a:rPr>
              <a:t>R</a:t>
            </a:r>
            <a:r>
              <a:rPr lang="de-DE" dirty="0" smtClean="0">
                <a:solidFill>
                  <a:schemeClr val="folHlink"/>
                </a:solidFill>
              </a:rPr>
              <a:t>ömische Offiziere in Germaniens Sümpfen tranken aus silbernen Bechern und erkrankten seltener am Fieber als die Legionäre.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47664" y="3140968"/>
            <a:ext cx="6984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0000"/>
                </a:solidFill>
              </a:rPr>
              <a:t>Ursache: metallisches Silber plus Wasser: extremes Ungleichgewicht -&gt; Silberatome werden ins wässrige Medium gepresst -&gt; positive </a:t>
            </a:r>
            <a:r>
              <a:rPr lang="de-DE" dirty="0" err="1" smtClean="0">
                <a:solidFill>
                  <a:srgbClr val="FF0000"/>
                </a:solidFill>
              </a:rPr>
              <a:t>Ag</a:t>
            </a:r>
            <a:r>
              <a:rPr lang="de-DE" dirty="0" smtClean="0">
                <a:solidFill>
                  <a:srgbClr val="FF0000"/>
                </a:solidFill>
              </a:rPr>
              <a:t>-Ionen, Ladungstrennung, da die Elektronen im Metall bleiben müssen!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19672" y="4365104"/>
            <a:ext cx="6696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folHlink"/>
                </a:solidFill>
              </a:rPr>
              <a:t>Die Silberionen sind extrem bakterizid (</a:t>
            </a:r>
            <a:r>
              <a:rPr lang="de-DE" dirty="0" err="1" smtClean="0">
                <a:solidFill>
                  <a:schemeClr val="folHlink"/>
                </a:solidFill>
              </a:rPr>
              <a:t>oligodynamische</a:t>
            </a:r>
            <a:r>
              <a:rPr lang="de-DE" dirty="0" smtClean="0">
                <a:solidFill>
                  <a:schemeClr val="folHlink"/>
                </a:solidFill>
              </a:rPr>
              <a:t> Wirkung des Silbers)</a:t>
            </a:r>
            <a:endParaRPr lang="de-DE" dirty="0">
              <a:solidFill>
                <a:schemeClr val="folHlink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39552" y="5013176"/>
            <a:ext cx="712879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0000"/>
                </a:solidFill>
              </a:rPr>
              <a:t>Elektrochemisch: Aufbau einer elektrische Doppelschicht und einer Gegenspannung, bis das Gleichgewicht erreicht ist:</a:t>
            </a: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0000"/>
                </a:solidFill>
              </a:rPr>
              <a:t>Wodurch wird das GG bestimmt?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14" grpId="0"/>
    </p:bld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Bildschirmpräsentation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Übergänge</vt:lpstr>
      <vt:lpstr>Elektrochemie: Einstimmung</vt:lpstr>
      <vt:lpstr>Elektrochemie: Einstimmung</vt:lpstr>
      <vt:lpstr>Elektrochemie: Einstimmung</vt:lpstr>
      <vt:lpstr>Elektrochemie: Einstimmung</vt:lpstr>
      <vt:lpstr>Elektrochemie: Einstimmung</vt:lpstr>
      <vt:lpstr>Elektrochemie: Einstimmung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Ludwig Pohlmann</dc:creator>
  <cp:lastModifiedBy>Luigi</cp:lastModifiedBy>
  <cp:revision>24</cp:revision>
  <dcterms:created xsi:type="dcterms:W3CDTF">2010-04-18T15:39:00Z</dcterms:created>
  <dcterms:modified xsi:type="dcterms:W3CDTF">2017-04-24T20:23:20Z</dcterms:modified>
</cp:coreProperties>
</file>