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8"/>
  </p:notesMasterIdLst>
  <p:sldIdLst>
    <p:sldId id="275" r:id="rId2"/>
    <p:sldId id="276" r:id="rId3"/>
    <p:sldId id="277" r:id="rId4"/>
    <p:sldId id="278" r:id="rId5"/>
    <p:sldId id="280" r:id="rId6"/>
    <p:sldId id="279" r:id="rId7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3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KopfzeilenBereich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5122" name="ZeitstempelBereich1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5123" name="FoliengrafikBereich1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4" name="MotizPlatzhalterBereich1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5125" name="FußzeilenBereich1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5126" name="FoliennummerBereich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6274EB4-8260-4B55-B56B-C7CF8A688AC7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hteck1"/>
          <p:cNvSpPr>
            <a:spLocks noChangeArrowheads="1"/>
          </p:cNvSpPr>
          <p:nvPr/>
        </p:nvSpPr>
        <p:spPr bwMode="auto">
          <a:xfrm flipV="1">
            <a:off x="450850" y="908050"/>
            <a:ext cx="8693150" cy="55563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08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50" name="TitelPlatzhalterBereich1"/>
          <p:cNvSpPr>
            <a:spLocks noGrp="1" noChangeArrowheads="1"/>
          </p:cNvSpPr>
          <p:nvPr>
            <p:ph type="ctrTitle"/>
          </p:nvPr>
        </p:nvSpPr>
        <p:spPr>
          <a:xfrm>
            <a:off x="1187450" y="0"/>
            <a:ext cx="7705725" cy="76517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</a:t>
            </a:r>
          </a:p>
        </p:txBody>
      </p:sp>
      <p:sp>
        <p:nvSpPr>
          <p:cNvPr id="2051" name="FußzeilenBereich1"/>
          <p:cNvSpPr>
            <a:spLocks noGrp="1" noChangeArrowheads="1"/>
          </p:cNvSpPr>
          <p:nvPr>
            <p:ph type="ftr" sz="quarter" idx="3"/>
          </p:nvPr>
        </p:nvSpPr>
        <p:spPr>
          <a:xfrm>
            <a:off x="611188" y="6248400"/>
            <a:ext cx="72009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DE" smtClean="0"/>
              <a:t>FU Berlin      Constanze Donner / Ludwig Pohlmann   2017</a:t>
            </a:r>
            <a:endParaRPr lang="de-DE"/>
          </a:p>
        </p:txBody>
      </p:sp>
      <p:sp>
        <p:nvSpPr>
          <p:cNvPr id="2052" name="FoliennummerBereich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956550" y="6248400"/>
            <a:ext cx="80645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70678B4-D06D-4547-855F-B965EEA4DAF6}" type="slidenum">
              <a:rPr lang="de-DE"/>
              <a:pPr/>
              <a:t>‹Nr.›</a:t>
            </a:fld>
            <a:endParaRPr lang="de-DE"/>
          </a:p>
        </p:txBody>
      </p:sp>
      <p:grpSp>
        <p:nvGrpSpPr>
          <p:cNvPr id="2053" name="Gruppe7"/>
          <p:cNvGrpSpPr>
            <a:grpSpLocks noChangeAspect="1"/>
          </p:cNvGrpSpPr>
          <p:nvPr/>
        </p:nvGrpSpPr>
        <p:grpSpPr bwMode="auto">
          <a:xfrm>
            <a:off x="179388" y="138113"/>
            <a:ext cx="792162" cy="698500"/>
            <a:chOff x="0" y="0"/>
            <a:chExt cx="10000" cy="10000"/>
          </a:xfrm>
        </p:grpSpPr>
        <p:sp>
          <p:nvSpPr>
            <p:cNvPr id="2054" name="Rechteck2"/>
            <p:cNvSpPr>
              <a:spLocks noChangeArrowheads="1"/>
            </p:cNvSpPr>
            <p:nvPr/>
          </p:nvSpPr>
          <p:spPr bwMode="auto">
            <a:xfrm>
              <a:off x="0" y="0"/>
              <a:ext cx="10000" cy="1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2055" name="Rechteck3"/>
            <p:cNvSpPr>
              <a:spLocks noChangeArrowheads="1"/>
            </p:cNvSpPr>
            <p:nvPr/>
          </p:nvSpPr>
          <p:spPr bwMode="auto">
            <a:xfrm>
              <a:off x="1176" y="103"/>
              <a:ext cx="2942" cy="5005"/>
            </a:xfrm>
            <a:prstGeom prst="rect">
              <a:avLst/>
            </a:prstGeom>
            <a:solidFill>
              <a:srgbClr val="FF99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grpSp>
          <p:nvGrpSpPr>
            <p:cNvPr id="2056" name="Gruppe8"/>
            <p:cNvGrpSpPr>
              <a:grpSpLocks/>
            </p:cNvGrpSpPr>
            <p:nvPr/>
          </p:nvGrpSpPr>
          <p:grpSpPr bwMode="auto">
            <a:xfrm>
              <a:off x="3548" y="2277"/>
              <a:ext cx="592" cy="667"/>
              <a:chOff x="0" y="0"/>
              <a:chExt cx="10000" cy="10000"/>
            </a:xfrm>
          </p:grpSpPr>
          <p:sp>
            <p:nvSpPr>
              <p:cNvPr id="2057" name="Ellipse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0000" cy="1000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058" name="Linie16"/>
              <p:cNvSpPr>
                <a:spLocks noChangeShapeType="1"/>
              </p:cNvSpPr>
              <p:nvPr/>
            </p:nvSpPr>
            <p:spPr bwMode="auto">
              <a:xfrm>
                <a:off x="35" y="5246"/>
                <a:ext cx="9930" cy="7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</p:grpSp>
        <p:grpSp>
          <p:nvGrpSpPr>
            <p:cNvPr id="2059" name="Gruppe6"/>
            <p:cNvGrpSpPr>
              <a:grpSpLocks/>
            </p:cNvGrpSpPr>
            <p:nvPr/>
          </p:nvGrpSpPr>
          <p:grpSpPr bwMode="auto">
            <a:xfrm>
              <a:off x="4155" y="634"/>
              <a:ext cx="3417" cy="3943"/>
              <a:chOff x="0" y="0"/>
              <a:chExt cx="10000" cy="10000"/>
            </a:xfrm>
          </p:grpSpPr>
          <p:grpSp>
            <p:nvGrpSpPr>
              <p:cNvPr id="2060" name="Gruppe5"/>
              <p:cNvGrpSpPr>
                <a:grpSpLocks/>
              </p:cNvGrpSpPr>
              <p:nvPr/>
            </p:nvGrpSpPr>
            <p:grpSpPr bwMode="auto">
              <a:xfrm>
                <a:off x="4224" y="4167"/>
                <a:ext cx="1734" cy="1738"/>
                <a:chOff x="0" y="0"/>
                <a:chExt cx="10000" cy="10000"/>
              </a:xfrm>
            </p:grpSpPr>
            <p:sp>
              <p:nvSpPr>
                <p:cNvPr id="2061" name="Ellipse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0000" cy="9726"/>
                </a:xfrm>
                <a:prstGeom prst="ellips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062" name="Linie15"/>
                <p:cNvSpPr>
                  <a:spLocks noChangeShapeType="1"/>
                </p:cNvSpPr>
                <p:nvPr/>
              </p:nvSpPr>
              <p:spPr bwMode="auto">
                <a:xfrm>
                  <a:off x="35" y="5103"/>
                  <a:ext cx="9930" cy="6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063" name="Linie14"/>
                <p:cNvSpPr>
                  <a:spLocks noChangeShapeType="1"/>
                </p:cNvSpPr>
                <p:nvPr/>
              </p:nvSpPr>
              <p:spPr bwMode="auto">
                <a:xfrm rot="-5400000">
                  <a:off x="137" y="5102"/>
                  <a:ext cx="9726" cy="7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2064" name="Gruppe11"/>
              <p:cNvGrpSpPr>
                <a:grpSpLocks/>
              </p:cNvGrpSpPr>
              <p:nvPr/>
            </p:nvGrpSpPr>
            <p:grpSpPr bwMode="auto">
              <a:xfrm rot="5400000">
                <a:off x="3011" y="7127"/>
                <a:ext cx="3929" cy="1818"/>
                <a:chOff x="0" y="0"/>
                <a:chExt cx="10000" cy="10000"/>
              </a:xfrm>
            </p:grpSpPr>
            <p:sp>
              <p:nvSpPr>
                <p:cNvPr id="2065" name="Ellipse6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0000" cy="1000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066" name="Linie20"/>
                <p:cNvSpPr>
                  <a:spLocks noChangeShapeType="1"/>
                </p:cNvSpPr>
                <p:nvPr/>
              </p:nvSpPr>
              <p:spPr bwMode="auto">
                <a:xfrm>
                  <a:off x="455" y="5000"/>
                  <a:ext cx="3181" cy="33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grpSp>
              <p:nvGrpSpPr>
                <p:cNvPr id="2067" name="Gruppe12"/>
                <p:cNvGrpSpPr>
                  <a:grpSpLocks/>
                </p:cNvGrpSpPr>
                <p:nvPr/>
              </p:nvGrpSpPr>
              <p:grpSpPr bwMode="auto">
                <a:xfrm>
                  <a:off x="5515" y="1500"/>
                  <a:ext cx="3182" cy="7000"/>
                  <a:chOff x="0" y="0"/>
                  <a:chExt cx="10000" cy="10000"/>
                </a:xfrm>
              </p:grpSpPr>
              <p:sp>
                <p:nvSpPr>
                  <p:cNvPr id="2068" name="Linie21"/>
                  <p:cNvSpPr>
                    <a:spLocks noChangeShapeType="1"/>
                  </p:cNvSpPr>
                  <p:nvPr/>
                </p:nvSpPr>
                <p:spPr bwMode="auto">
                  <a:xfrm>
                    <a:off x="0" y="4952"/>
                    <a:ext cx="10000" cy="48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de-DE"/>
                  </a:p>
                </p:txBody>
              </p:sp>
              <p:sp>
                <p:nvSpPr>
                  <p:cNvPr id="2069" name="Linie19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-24" y="4976"/>
                    <a:ext cx="10000" cy="48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de-DE"/>
                  </a:p>
                </p:txBody>
              </p:sp>
            </p:grpSp>
          </p:grpSp>
          <p:grpSp>
            <p:nvGrpSpPr>
              <p:cNvPr id="2070" name="Gruppe9"/>
              <p:cNvGrpSpPr>
                <a:grpSpLocks/>
              </p:cNvGrpSpPr>
              <p:nvPr/>
            </p:nvGrpSpPr>
            <p:grpSpPr bwMode="auto">
              <a:xfrm rot="-5400000">
                <a:off x="3126" y="1056"/>
                <a:ext cx="3929" cy="1818"/>
                <a:chOff x="0" y="0"/>
                <a:chExt cx="10000" cy="10000"/>
              </a:xfrm>
            </p:grpSpPr>
            <p:sp>
              <p:nvSpPr>
                <p:cNvPr id="2071" name="Ellipse5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0000" cy="1000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072" name="Linie17"/>
                <p:cNvSpPr>
                  <a:spLocks noChangeShapeType="1"/>
                </p:cNvSpPr>
                <p:nvPr/>
              </p:nvSpPr>
              <p:spPr bwMode="auto">
                <a:xfrm>
                  <a:off x="455" y="5000"/>
                  <a:ext cx="3181" cy="33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grpSp>
              <p:nvGrpSpPr>
                <p:cNvPr id="2073" name="Gruppe10"/>
                <p:cNvGrpSpPr>
                  <a:grpSpLocks/>
                </p:cNvGrpSpPr>
                <p:nvPr/>
              </p:nvGrpSpPr>
              <p:grpSpPr bwMode="auto">
                <a:xfrm>
                  <a:off x="5515" y="1500"/>
                  <a:ext cx="3182" cy="7000"/>
                  <a:chOff x="0" y="0"/>
                  <a:chExt cx="10000" cy="10000"/>
                </a:xfrm>
              </p:grpSpPr>
              <p:sp>
                <p:nvSpPr>
                  <p:cNvPr id="2074" name="Linie18"/>
                  <p:cNvSpPr>
                    <a:spLocks noChangeShapeType="1"/>
                  </p:cNvSpPr>
                  <p:nvPr/>
                </p:nvSpPr>
                <p:spPr bwMode="auto">
                  <a:xfrm>
                    <a:off x="0" y="4952"/>
                    <a:ext cx="10000" cy="48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de-DE"/>
                  </a:p>
                </p:txBody>
              </p:sp>
              <p:sp>
                <p:nvSpPr>
                  <p:cNvPr id="2075" name="Linie13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-24" y="4976"/>
                    <a:ext cx="10000" cy="48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de-DE"/>
                  </a:p>
                </p:txBody>
              </p:sp>
            </p:grpSp>
          </p:grpSp>
          <p:grpSp>
            <p:nvGrpSpPr>
              <p:cNvPr id="2076" name="Gruppe3"/>
              <p:cNvGrpSpPr>
                <a:grpSpLocks/>
              </p:cNvGrpSpPr>
              <p:nvPr/>
            </p:nvGrpSpPr>
            <p:grpSpPr bwMode="auto">
              <a:xfrm flipH="1">
                <a:off x="0" y="3929"/>
                <a:ext cx="4000" cy="1785"/>
                <a:chOff x="0" y="0"/>
                <a:chExt cx="10000" cy="10000"/>
              </a:xfrm>
            </p:grpSpPr>
            <p:sp>
              <p:nvSpPr>
                <p:cNvPr id="2077" name="Ellipse2"/>
                <p:cNvSpPr>
                  <a:spLocks noChangeArrowheads="1"/>
                </p:cNvSpPr>
                <p:nvPr/>
              </p:nvSpPr>
              <p:spPr bwMode="auto">
                <a:xfrm flipH="1" flipV="1">
                  <a:off x="0" y="0"/>
                  <a:ext cx="10000" cy="1000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078" name="Linie4"/>
                <p:cNvSpPr>
                  <a:spLocks noChangeShapeType="1"/>
                </p:cNvSpPr>
                <p:nvPr/>
              </p:nvSpPr>
              <p:spPr bwMode="auto">
                <a:xfrm>
                  <a:off x="455" y="5000"/>
                  <a:ext cx="3181" cy="33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grpSp>
              <p:nvGrpSpPr>
                <p:cNvPr id="2079" name="Gruppe4"/>
                <p:cNvGrpSpPr>
                  <a:grpSpLocks/>
                </p:cNvGrpSpPr>
                <p:nvPr/>
              </p:nvGrpSpPr>
              <p:grpSpPr bwMode="auto">
                <a:xfrm>
                  <a:off x="5515" y="1500"/>
                  <a:ext cx="3182" cy="7000"/>
                  <a:chOff x="0" y="0"/>
                  <a:chExt cx="10000" cy="10000"/>
                </a:xfrm>
              </p:grpSpPr>
              <p:sp>
                <p:nvSpPr>
                  <p:cNvPr id="2080" name="Linie5"/>
                  <p:cNvSpPr>
                    <a:spLocks noChangeShapeType="1"/>
                  </p:cNvSpPr>
                  <p:nvPr/>
                </p:nvSpPr>
                <p:spPr bwMode="auto">
                  <a:xfrm>
                    <a:off x="0" y="4952"/>
                    <a:ext cx="10000" cy="48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de-DE"/>
                  </a:p>
                </p:txBody>
              </p:sp>
              <p:sp>
                <p:nvSpPr>
                  <p:cNvPr id="2081" name="Linie3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-24" y="4976"/>
                    <a:ext cx="10000" cy="48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de-DE"/>
                  </a:p>
                </p:txBody>
              </p:sp>
            </p:grpSp>
          </p:grpSp>
          <p:grpSp>
            <p:nvGrpSpPr>
              <p:cNvPr id="2082" name="Gruppe1"/>
              <p:cNvGrpSpPr>
                <a:grpSpLocks/>
              </p:cNvGrpSpPr>
              <p:nvPr/>
            </p:nvGrpSpPr>
            <p:grpSpPr bwMode="auto">
              <a:xfrm>
                <a:off x="6000" y="4107"/>
                <a:ext cx="4000" cy="1786"/>
                <a:chOff x="0" y="0"/>
                <a:chExt cx="10000" cy="10000"/>
              </a:xfrm>
            </p:grpSpPr>
            <p:sp>
              <p:nvSpPr>
                <p:cNvPr id="2083" name="Ellipse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0000" cy="1000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084" name="Linie1"/>
                <p:cNvSpPr>
                  <a:spLocks noChangeShapeType="1"/>
                </p:cNvSpPr>
                <p:nvPr/>
              </p:nvSpPr>
              <p:spPr bwMode="auto">
                <a:xfrm>
                  <a:off x="455" y="5000"/>
                  <a:ext cx="3181" cy="33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grpSp>
              <p:nvGrpSpPr>
                <p:cNvPr id="2085" name="Gruppe2"/>
                <p:cNvGrpSpPr>
                  <a:grpSpLocks/>
                </p:cNvGrpSpPr>
                <p:nvPr/>
              </p:nvGrpSpPr>
              <p:grpSpPr bwMode="auto">
                <a:xfrm>
                  <a:off x="5515" y="1500"/>
                  <a:ext cx="3182" cy="7000"/>
                  <a:chOff x="0" y="0"/>
                  <a:chExt cx="10000" cy="10000"/>
                </a:xfrm>
              </p:grpSpPr>
              <p:sp>
                <p:nvSpPr>
                  <p:cNvPr id="2086" name="Linie2"/>
                  <p:cNvSpPr>
                    <a:spLocks noChangeShapeType="1"/>
                  </p:cNvSpPr>
                  <p:nvPr/>
                </p:nvSpPr>
                <p:spPr bwMode="auto">
                  <a:xfrm>
                    <a:off x="0" y="4952"/>
                    <a:ext cx="10000" cy="48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de-DE"/>
                  </a:p>
                </p:txBody>
              </p:sp>
              <p:sp>
                <p:nvSpPr>
                  <p:cNvPr id="2087" name="Linie9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-24" y="4976"/>
                    <a:ext cx="10000" cy="48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de-DE"/>
                  </a:p>
                </p:txBody>
              </p:sp>
            </p:grpSp>
          </p:grpSp>
        </p:grpSp>
        <p:sp>
          <p:nvSpPr>
            <p:cNvPr id="2088" name="Linie8"/>
            <p:cNvSpPr>
              <a:spLocks noChangeShapeType="1"/>
            </p:cNvSpPr>
            <p:nvPr/>
          </p:nvSpPr>
          <p:spPr bwMode="auto">
            <a:xfrm>
              <a:off x="449" y="5387"/>
              <a:ext cx="0" cy="39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2089" name="Linie10"/>
            <p:cNvSpPr>
              <a:spLocks noChangeShapeType="1"/>
            </p:cNvSpPr>
            <p:nvPr/>
          </p:nvSpPr>
          <p:spPr bwMode="auto">
            <a:xfrm>
              <a:off x="449" y="9331"/>
              <a:ext cx="894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2090" name="Linie12"/>
            <p:cNvSpPr>
              <a:spLocks noChangeShapeType="1"/>
            </p:cNvSpPr>
            <p:nvPr/>
          </p:nvSpPr>
          <p:spPr bwMode="auto">
            <a:xfrm>
              <a:off x="1133" y="6408"/>
              <a:ext cx="3045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2091" name="Linie11"/>
            <p:cNvSpPr>
              <a:spLocks noChangeShapeType="1"/>
            </p:cNvSpPr>
            <p:nvPr/>
          </p:nvSpPr>
          <p:spPr bwMode="auto">
            <a:xfrm>
              <a:off x="4178" y="6444"/>
              <a:ext cx="1491" cy="2324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2092" name="Linie7"/>
            <p:cNvSpPr>
              <a:spLocks noChangeShapeType="1"/>
            </p:cNvSpPr>
            <p:nvPr/>
          </p:nvSpPr>
          <p:spPr bwMode="auto">
            <a:xfrm>
              <a:off x="5669" y="8768"/>
              <a:ext cx="2734" cy="2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2093" name="Linie6"/>
            <p:cNvSpPr>
              <a:spLocks noChangeShapeType="1"/>
            </p:cNvSpPr>
            <p:nvPr/>
          </p:nvSpPr>
          <p:spPr bwMode="auto">
            <a:xfrm>
              <a:off x="5793" y="282"/>
              <a:ext cx="2" cy="85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Constanze Donner / Ludwig Pohlmann   2017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015213-700A-41D9-A144-8C703E35446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80213" y="214313"/>
            <a:ext cx="2174875" cy="59182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5" y="214313"/>
            <a:ext cx="6376988" cy="59182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Constanze Donner / Ludwig Pohlmann   2017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18FA66-3CE6-408B-AC2F-FF0CA010B04A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6223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250825" y="981075"/>
            <a:ext cx="4275138" cy="5151438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78363" y="981075"/>
            <a:ext cx="4276725" cy="5151438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>
          <a:xfrm>
            <a:off x="323850" y="6243638"/>
            <a:ext cx="7272338" cy="4572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Constanze Donner / Ludwig Pohlmann   2017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>
          <a:xfrm>
            <a:off x="7740650" y="6243638"/>
            <a:ext cx="1206500" cy="457200"/>
          </a:xfrm>
        </p:spPr>
        <p:txBody>
          <a:bodyPr/>
          <a:lstStyle>
            <a:lvl1pPr>
              <a:defRPr/>
            </a:lvl1pPr>
          </a:lstStyle>
          <a:p>
            <a:fld id="{DA35E8B9-EB38-4ABC-B4D4-9306686B5AD5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el, Inhal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6223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981075"/>
            <a:ext cx="4275138" cy="5151438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78363" y="981075"/>
            <a:ext cx="4276725" cy="2498725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78363" y="3632200"/>
            <a:ext cx="4276725" cy="2500313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0"/>
          </p:nvPr>
        </p:nvSpPr>
        <p:spPr>
          <a:xfrm>
            <a:off x="323850" y="6243638"/>
            <a:ext cx="7272338" cy="4572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Constanze Donner / Ludwig Pohlmann   2017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1"/>
          </p:nvPr>
        </p:nvSpPr>
        <p:spPr>
          <a:xfrm>
            <a:off x="7740650" y="6243638"/>
            <a:ext cx="1206500" cy="457200"/>
          </a:xfrm>
        </p:spPr>
        <p:txBody>
          <a:bodyPr/>
          <a:lstStyle>
            <a:lvl1pPr>
              <a:defRPr/>
            </a:lvl1pPr>
          </a:lstStyle>
          <a:p>
            <a:fld id="{45C9E449-3CAD-4916-9EBF-DCBF01216E19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Constanze Donner / Ludwig Pohlmann   2017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A53763-2BA4-490C-BEBF-676DD53D053A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Constanze Donner / Ludwig Pohlmann   2017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E97DC71-7742-44AF-8F05-6676D7153A0C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981075"/>
            <a:ext cx="4275138" cy="5151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78363" y="981075"/>
            <a:ext cx="4276725" cy="5151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Constanze Donner / Ludwig Pohlmann   2017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7B1F7EE-7241-4CF4-A812-641337892FA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Constanze Donner / Ludwig Pohlmann   2017</a:t>
            </a:r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E8B3486-6E62-4CB2-A233-51324DE7A17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Constanze Donner / Ludwig Pohlmann   2017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924AAA-4608-43F3-BA73-57179A8BF79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Constanze Donner / Ludwig Pohlmann   2017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2445D7-01D0-49EA-B6D7-95435C63134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Constanze Donner / Ludwig Pohlmann   2017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77D8D6E-AE95-43A1-AA4D-249BD599EDF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Constanze Donner / Ludwig Pohlmann   2017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F095D7-74A4-4391-B1B2-50D0C84E2BC0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hteck1"/>
          <p:cNvSpPr>
            <a:spLocks noChangeArrowheads="1"/>
          </p:cNvSpPr>
          <p:nvPr/>
        </p:nvSpPr>
        <p:spPr bwMode="auto">
          <a:xfrm>
            <a:off x="442913" y="835025"/>
            <a:ext cx="8226425" cy="3175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08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2400">
              <a:latin typeface="Tahoma" pitchFamily="34" charset="0"/>
            </a:endParaRPr>
          </a:p>
        </p:txBody>
      </p:sp>
      <p:sp>
        <p:nvSpPr>
          <p:cNvPr id="1026" name="TitelPlatzhalterBereich1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</a:t>
            </a:r>
          </a:p>
        </p:txBody>
      </p:sp>
      <p:sp>
        <p:nvSpPr>
          <p:cNvPr id="1027" name="TextPlatzhalterBereich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981075"/>
            <a:ext cx="8704263" cy="515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FußzeilenBereich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" y="6243638"/>
            <a:ext cx="7272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de-DE" smtClean="0"/>
              <a:t>FU Berlin      Constanze Donner / Ludwig Pohlmann   2017</a:t>
            </a:r>
            <a:endParaRPr lang="de-DE"/>
          </a:p>
        </p:txBody>
      </p:sp>
      <p:sp>
        <p:nvSpPr>
          <p:cNvPr id="1029" name="FoliennummerBereich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6243638"/>
            <a:ext cx="1206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A17C1C8F-102B-4588-936A-1AC26281D4FC}" type="slidenum">
              <a:rPr lang="de-DE"/>
              <a:pPr/>
              <a:t>‹Nr.›</a:t>
            </a:fld>
            <a:endParaRPr lang="de-DE"/>
          </a:p>
        </p:txBody>
      </p:sp>
      <p:grpSp>
        <p:nvGrpSpPr>
          <p:cNvPr id="1030" name="Gruppe7"/>
          <p:cNvGrpSpPr>
            <a:grpSpLocks noChangeAspect="1"/>
          </p:cNvGrpSpPr>
          <p:nvPr/>
        </p:nvGrpSpPr>
        <p:grpSpPr bwMode="auto">
          <a:xfrm>
            <a:off x="250825" y="115888"/>
            <a:ext cx="792163" cy="698500"/>
            <a:chOff x="0" y="0"/>
            <a:chExt cx="10000" cy="10000"/>
          </a:xfrm>
        </p:grpSpPr>
        <p:sp>
          <p:nvSpPr>
            <p:cNvPr id="1031" name="Rechteck2"/>
            <p:cNvSpPr>
              <a:spLocks noChangeArrowheads="1"/>
            </p:cNvSpPr>
            <p:nvPr/>
          </p:nvSpPr>
          <p:spPr bwMode="auto">
            <a:xfrm>
              <a:off x="0" y="0"/>
              <a:ext cx="10000" cy="1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032" name="Rechteck3"/>
            <p:cNvSpPr>
              <a:spLocks noChangeArrowheads="1"/>
            </p:cNvSpPr>
            <p:nvPr/>
          </p:nvSpPr>
          <p:spPr bwMode="auto">
            <a:xfrm>
              <a:off x="1176" y="103"/>
              <a:ext cx="2942" cy="5005"/>
            </a:xfrm>
            <a:prstGeom prst="rect">
              <a:avLst/>
            </a:prstGeom>
            <a:solidFill>
              <a:srgbClr val="FF99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grpSp>
          <p:nvGrpSpPr>
            <p:cNvPr id="1033" name="Gruppe8"/>
            <p:cNvGrpSpPr>
              <a:grpSpLocks/>
            </p:cNvGrpSpPr>
            <p:nvPr/>
          </p:nvGrpSpPr>
          <p:grpSpPr bwMode="auto">
            <a:xfrm>
              <a:off x="3548" y="2277"/>
              <a:ext cx="592" cy="667"/>
              <a:chOff x="0" y="0"/>
              <a:chExt cx="10000" cy="10000"/>
            </a:xfrm>
          </p:grpSpPr>
          <p:sp>
            <p:nvSpPr>
              <p:cNvPr id="1034" name="Ellipse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0000" cy="1000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35" name="Linie15"/>
              <p:cNvSpPr>
                <a:spLocks noChangeShapeType="1"/>
              </p:cNvSpPr>
              <p:nvPr/>
            </p:nvSpPr>
            <p:spPr bwMode="auto">
              <a:xfrm>
                <a:off x="35" y="5246"/>
                <a:ext cx="9930" cy="7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</p:grpSp>
        <p:grpSp>
          <p:nvGrpSpPr>
            <p:cNvPr id="1036" name="Gruppe6"/>
            <p:cNvGrpSpPr>
              <a:grpSpLocks/>
            </p:cNvGrpSpPr>
            <p:nvPr/>
          </p:nvGrpSpPr>
          <p:grpSpPr bwMode="auto">
            <a:xfrm>
              <a:off x="4155" y="634"/>
              <a:ext cx="3417" cy="3943"/>
              <a:chOff x="0" y="0"/>
              <a:chExt cx="10000" cy="10000"/>
            </a:xfrm>
          </p:grpSpPr>
          <p:grpSp>
            <p:nvGrpSpPr>
              <p:cNvPr id="1037" name="Gruppe5"/>
              <p:cNvGrpSpPr>
                <a:grpSpLocks/>
              </p:cNvGrpSpPr>
              <p:nvPr/>
            </p:nvGrpSpPr>
            <p:grpSpPr bwMode="auto">
              <a:xfrm>
                <a:off x="4224" y="4167"/>
                <a:ext cx="1734" cy="1738"/>
                <a:chOff x="0" y="0"/>
                <a:chExt cx="10000" cy="10000"/>
              </a:xfrm>
            </p:grpSpPr>
            <p:sp>
              <p:nvSpPr>
                <p:cNvPr id="1038" name="Ellipse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0000" cy="9726"/>
                </a:xfrm>
                <a:prstGeom prst="ellips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9" name="Linie14"/>
                <p:cNvSpPr>
                  <a:spLocks noChangeShapeType="1"/>
                </p:cNvSpPr>
                <p:nvPr/>
              </p:nvSpPr>
              <p:spPr bwMode="auto">
                <a:xfrm>
                  <a:off x="35" y="5103"/>
                  <a:ext cx="9930" cy="6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40" name="Linie13"/>
                <p:cNvSpPr>
                  <a:spLocks noChangeShapeType="1"/>
                </p:cNvSpPr>
                <p:nvPr/>
              </p:nvSpPr>
              <p:spPr bwMode="auto">
                <a:xfrm rot="-5400000">
                  <a:off x="137" y="5102"/>
                  <a:ext cx="9726" cy="7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1041" name="Gruppe9"/>
              <p:cNvGrpSpPr>
                <a:grpSpLocks/>
              </p:cNvGrpSpPr>
              <p:nvPr/>
            </p:nvGrpSpPr>
            <p:grpSpPr bwMode="auto">
              <a:xfrm rot="5400000">
                <a:off x="3011" y="7127"/>
                <a:ext cx="3929" cy="1818"/>
                <a:chOff x="0" y="0"/>
                <a:chExt cx="10000" cy="10000"/>
              </a:xfrm>
            </p:grpSpPr>
            <p:sp>
              <p:nvSpPr>
                <p:cNvPr id="1042" name="Ellipse6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0000" cy="1000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43" name="Linie19"/>
                <p:cNvSpPr>
                  <a:spLocks noChangeShapeType="1"/>
                </p:cNvSpPr>
                <p:nvPr/>
              </p:nvSpPr>
              <p:spPr bwMode="auto">
                <a:xfrm>
                  <a:off x="455" y="5000"/>
                  <a:ext cx="3181" cy="33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grpSp>
              <p:nvGrpSpPr>
                <p:cNvPr id="1044" name="Gruppe12"/>
                <p:cNvGrpSpPr>
                  <a:grpSpLocks/>
                </p:cNvGrpSpPr>
                <p:nvPr/>
              </p:nvGrpSpPr>
              <p:grpSpPr bwMode="auto">
                <a:xfrm>
                  <a:off x="5515" y="1500"/>
                  <a:ext cx="3182" cy="7000"/>
                  <a:chOff x="0" y="0"/>
                  <a:chExt cx="10000" cy="10000"/>
                </a:xfrm>
              </p:grpSpPr>
              <p:sp>
                <p:nvSpPr>
                  <p:cNvPr id="1045" name="Linie21"/>
                  <p:cNvSpPr>
                    <a:spLocks noChangeShapeType="1"/>
                  </p:cNvSpPr>
                  <p:nvPr/>
                </p:nvSpPr>
                <p:spPr bwMode="auto">
                  <a:xfrm>
                    <a:off x="0" y="4952"/>
                    <a:ext cx="10000" cy="48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de-DE"/>
                  </a:p>
                </p:txBody>
              </p:sp>
              <p:sp>
                <p:nvSpPr>
                  <p:cNvPr id="1046" name="Linie20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-24" y="4976"/>
                    <a:ext cx="10000" cy="48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de-DE"/>
                  </a:p>
                </p:txBody>
              </p:sp>
            </p:grpSp>
          </p:grpSp>
          <p:grpSp>
            <p:nvGrpSpPr>
              <p:cNvPr id="1047" name="Gruppe11"/>
              <p:cNvGrpSpPr>
                <a:grpSpLocks/>
              </p:cNvGrpSpPr>
              <p:nvPr/>
            </p:nvGrpSpPr>
            <p:grpSpPr bwMode="auto">
              <a:xfrm rot="-5400000">
                <a:off x="3126" y="1056"/>
                <a:ext cx="3929" cy="1818"/>
                <a:chOff x="0" y="0"/>
                <a:chExt cx="10000" cy="10000"/>
              </a:xfrm>
            </p:grpSpPr>
            <p:sp>
              <p:nvSpPr>
                <p:cNvPr id="1048" name="Ellipse5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0000" cy="1000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49" name="Linie16"/>
                <p:cNvSpPr>
                  <a:spLocks noChangeShapeType="1"/>
                </p:cNvSpPr>
                <p:nvPr/>
              </p:nvSpPr>
              <p:spPr bwMode="auto">
                <a:xfrm>
                  <a:off x="455" y="5000"/>
                  <a:ext cx="3181" cy="33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grpSp>
              <p:nvGrpSpPr>
                <p:cNvPr id="1050" name="Gruppe10"/>
                <p:cNvGrpSpPr>
                  <a:grpSpLocks/>
                </p:cNvGrpSpPr>
                <p:nvPr/>
              </p:nvGrpSpPr>
              <p:grpSpPr bwMode="auto">
                <a:xfrm>
                  <a:off x="5515" y="1500"/>
                  <a:ext cx="3182" cy="7000"/>
                  <a:chOff x="0" y="0"/>
                  <a:chExt cx="10000" cy="10000"/>
                </a:xfrm>
              </p:grpSpPr>
              <p:sp>
                <p:nvSpPr>
                  <p:cNvPr id="1051" name="Linie18"/>
                  <p:cNvSpPr>
                    <a:spLocks noChangeShapeType="1"/>
                  </p:cNvSpPr>
                  <p:nvPr/>
                </p:nvSpPr>
                <p:spPr bwMode="auto">
                  <a:xfrm>
                    <a:off x="0" y="4952"/>
                    <a:ext cx="10000" cy="48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de-DE"/>
                  </a:p>
                </p:txBody>
              </p:sp>
              <p:sp>
                <p:nvSpPr>
                  <p:cNvPr id="1052" name="Linie17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-24" y="4976"/>
                    <a:ext cx="10000" cy="48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de-DE"/>
                  </a:p>
                </p:txBody>
              </p:sp>
            </p:grpSp>
          </p:grpSp>
          <p:grpSp>
            <p:nvGrpSpPr>
              <p:cNvPr id="1053" name="Gruppe3"/>
              <p:cNvGrpSpPr>
                <a:grpSpLocks/>
              </p:cNvGrpSpPr>
              <p:nvPr/>
            </p:nvGrpSpPr>
            <p:grpSpPr bwMode="auto">
              <a:xfrm flipH="1">
                <a:off x="0" y="3929"/>
                <a:ext cx="4000" cy="1785"/>
                <a:chOff x="0" y="0"/>
                <a:chExt cx="10000" cy="10000"/>
              </a:xfrm>
            </p:grpSpPr>
            <p:sp>
              <p:nvSpPr>
                <p:cNvPr id="1054" name="Ellipse2"/>
                <p:cNvSpPr>
                  <a:spLocks noChangeArrowheads="1"/>
                </p:cNvSpPr>
                <p:nvPr/>
              </p:nvSpPr>
              <p:spPr bwMode="auto">
                <a:xfrm flipH="1" flipV="1">
                  <a:off x="0" y="0"/>
                  <a:ext cx="10000" cy="1000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55" name="Linie4"/>
                <p:cNvSpPr>
                  <a:spLocks noChangeShapeType="1"/>
                </p:cNvSpPr>
                <p:nvPr/>
              </p:nvSpPr>
              <p:spPr bwMode="auto">
                <a:xfrm>
                  <a:off x="455" y="5000"/>
                  <a:ext cx="3181" cy="33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grpSp>
              <p:nvGrpSpPr>
                <p:cNvPr id="1056" name="Gruppe4"/>
                <p:cNvGrpSpPr>
                  <a:grpSpLocks/>
                </p:cNvGrpSpPr>
                <p:nvPr/>
              </p:nvGrpSpPr>
              <p:grpSpPr bwMode="auto">
                <a:xfrm>
                  <a:off x="5515" y="1500"/>
                  <a:ext cx="3182" cy="7000"/>
                  <a:chOff x="0" y="0"/>
                  <a:chExt cx="10000" cy="10000"/>
                </a:xfrm>
              </p:grpSpPr>
              <p:sp>
                <p:nvSpPr>
                  <p:cNvPr id="1057" name="Linie5"/>
                  <p:cNvSpPr>
                    <a:spLocks noChangeShapeType="1"/>
                  </p:cNvSpPr>
                  <p:nvPr/>
                </p:nvSpPr>
                <p:spPr bwMode="auto">
                  <a:xfrm>
                    <a:off x="0" y="4952"/>
                    <a:ext cx="10000" cy="48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de-DE"/>
                  </a:p>
                </p:txBody>
              </p:sp>
              <p:sp>
                <p:nvSpPr>
                  <p:cNvPr id="1058" name="Linie3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-24" y="4976"/>
                    <a:ext cx="10000" cy="48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de-DE"/>
                  </a:p>
                </p:txBody>
              </p:sp>
            </p:grpSp>
          </p:grpSp>
          <p:grpSp>
            <p:nvGrpSpPr>
              <p:cNvPr id="1059" name="Gruppe1"/>
              <p:cNvGrpSpPr>
                <a:grpSpLocks/>
              </p:cNvGrpSpPr>
              <p:nvPr/>
            </p:nvGrpSpPr>
            <p:grpSpPr bwMode="auto">
              <a:xfrm>
                <a:off x="6000" y="4107"/>
                <a:ext cx="4000" cy="1786"/>
                <a:chOff x="0" y="0"/>
                <a:chExt cx="10000" cy="10000"/>
              </a:xfrm>
            </p:grpSpPr>
            <p:sp>
              <p:nvSpPr>
                <p:cNvPr id="1060" name="Ellipse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0000" cy="1000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61" name="Linie1"/>
                <p:cNvSpPr>
                  <a:spLocks noChangeShapeType="1"/>
                </p:cNvSpPr>
                <p:nvPr/>
              </p:nvSpPr>
              <p:spPr bwMode="auto">
                <a:xfrm>
                  <a:off x="455" y="5000"/>
                  <a:ext cx="3181" cy="33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de-DE"/>
                </a:p>
              </p:txBody>
            </p:sp>
            <p:grpSp>
              <p:nvGrpSpPr>
                <p:cNvPr id="1062" name="Gruppe2"/>
                <p:cNvGrpSpPr>
                  <a:grpSpLocks/>
                </p:cNvGrpSpPr>
                <p:nvPr/>
              </p:nvGrpSpPr>
              <p:grpSpPr bwMode="auto">
                <a:xfrm>
                  <a:off x="5515" y="1500"/>
                  <a:ext cx="3182" cy="7000"/>
                  <a:chOff x="0" y="0"/>
                  <a:chExt cx="10000" cy="10000"/>
                </a:xfrm>
              </p:grpSpPr>
              <p:sp>
                <p:nvSpPr>
                  <p:cNvPr id="1063" name="Linie2"/>
                  <p:cNvSpPr>
                    <a:spLocks noChangeShapeType="1"/>
                  </p:cNvSpPr>
                  <p:nvPr/>
                </p:nvSpPr>
                <p:spPr bwMode="auto">
                  <a:xfrm>
                    <a:off x="0" y="4952"/>
                    <a:ext cx="10000" cy="48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de-DE"/>
                  </a:p>
                </p:txBody>
              </p:sp>
              <p:sp>
                <p:nvSpPr>
                  <p:cNvPr id="1064" name="Linie6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-24" y="4976"/>
                    <a:ext cx="10000" cy="48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de-DE"/>
                  </a:p>
                </p:txBody>
              </p:sp>
            </p:grpSp>
          </p:grpSp>
        </p:grpSp>
        <p:sp>
          <p:nvSpPr>
            <p:cNvPr id="1065" name="Linie9"/>
            <p:cNvSpPr>
              <a:spLocks noChangeShapeType="1"/>
            </p:cNvSpPr>
            <p:nvPr/>
          </p:nvSpPr>
          <p:spPr bwMode="auto">
            <a:xfrm>
              <a:off x="449" y="5387"/>
              <a:ext cx="0" cy="39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066" name="Linie8"/>
            <p:cNvSpPr>
              <a:spLocks noChangeShapeType="1"/>
            </p:cNvSpPr>
            <p:nvPr/>
          </p:nvSpPr>
          <p:spPr bwMode="auto">
            <a:xfrm>
              <a:off x="449" y="9331"/>
              <a:ext cx="894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067" name="Linie10"/>
            <p:cNvSpPr>
              <a:spLocks noChangeShapeType="1"/>
            </p:cNvSpPr>
            <p:nvPr/>
          </p:nvSpPr>
          <p:spPr bwMode="auto">
            <a:xfrm>
              <a:off x="1133" y="6408"/>
              <a:ext cx="3045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068" name="Linie12"/>
            <p:cNvSpPr>
              <a:spLocks noChangeShapeType="1"/>
            </p:cNvSpPr>
            <p:nvPr/>
          </p:nvSpPr>
          <p:spPr bwMode="auto">
            <a:xfrm>
              <a:off x="4178" y="6444"/>
              <a:ext cx="1491" cy="2324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069" name="Linie11"/>
            <p:cNvSpPr>
              <a:spLocks noChangeShapeType="1"/>
            </p:cNvSpPr>
            <p:nvPr/>
          </p:nvSpPr>
          <p:spPr bwMode="auto">
            <a:xfrm>
              <a:off x="5669" y="8768"/>
              <a:ext cx="2734" cy="2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070" name="Linie7"/>
            <p:cNvSpPr>
              <a:spLocks noChangeShapeType="1"/>
            </p:cNvSpPr>
            <p:nvPr/>
          </p:nvSpPr>
          <p:spPr bwMode="auto">
            <a:xfrm>
              <a:off x="5793" y="282"/>
              <a:ext cx="2" cy="85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29" r:id="rId12"/>
    <p:sldLayoutId id="2147483730" r:id="rId1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chemeClr val="folHlink"/>
        </a:buClr>
        <a:buSzPct val="10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475"/>
        </a:spcBef>
        <a:spcAft>
          <a:spcPct val="0"/>
        </a:spcAft>
        <a:buClr>
          <a:schemeClr val="hlink"/>
        </a:buClr>
        <a:buSzPct val="10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ts val="475"/>
        </a:spcBef>
        <a:spcAft>
          <a:spcPct val="0"/>
        </a:spcAft>
        <a:buClr>
          <a:schemeClr val="folHlink"/>
        </a:buClr>
        <a:buSzPct val="10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ts val="475"/>
        </a:spcBef>
        <a:spcAft>
          <a:spcPct val="0"/>
        </a:spcAft>
        <a:buClr>
          <a:schemeClr val="accent2"/>
        </a:buClr>
        <a:buSzPct val="10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ts val="475"/>
        </a:spcBef>
        <a:spcAft>
          <a:spcPct val="0"/>
        </a:spcAft>
        <a:buClr>
          <a:schemeClr val="accent1"/>
        </a:buClr>
        <a:buSzPct val="10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ts val="475"/>
        </a:spcBef>
        <a:spcAft>
          <a:spcPct val="0"/>
        </a:spcAft>
        <a:buClr>
          <a:schemeClr val="accent1"/>
        </a:buClr>
        <a:buSzPct val="10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ts val="475"/>
        </a:spcBef>
        <a:spcAft>
          <a:spcPct val="0"/>
        </a:spcAft>
        <a:buClr>
          <a:schemeClr val="accent1"/>
        </a:buClr>
        <a:buSzPct val="10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ts val="475"/>
        </a:spcBef>
        <a:spcAft>
          <a:spcPct val="0"/>
        </a:spcAft>
        <a:buClr>
          <a:schemeClr val="accent1"/>
        </a:buClr>
        <a:buSzPct val="10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ts val="475"/>
        </a:spcBef>
        <a:spcAft>
          <a:spcPct val="0"/>
        </a:spcAft>
        <a:buClr>
          <a:schemeClr val="accent1"/>
        </a:buClr>
        <a:buSzPct val="10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ußzeilenBereich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FU Berlin      Constanze Donner / Ludwig Pohlmann   2017</a:t>
            </a:r>
            <a:endParaRPr lang="de-DE" dirty="0"/>
          </a:p>
        </p:txBody>
      </p:sp>
      <p:sp>
        <p:nvSpPr>
          <p:cNvPr id="12" name="FoliennummerBereich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ACD42701-B61A-41DB-9DF1-9C9C6B898758}" type="slidenum">
              <a:rPr lang="de-DE"/>
              <a:pPr/>
              <a:t>1</a:t>
            </a:fld>
            <a:endParaRPr lang="de-DE"/>
          </a:p>
        </p:txBody>
      </p:sp>
      <p:sp>
        <p:nvSpPr>
          <p:cNvPr id="6145" name="Folientitel1"/>
          <p:cNvSpPr>
            <a:spLocks noGrp="1" noChangeArrowheads="1"/>
          </p:cNvSpPr>
          <p:nvPr>
            <p:ph type="ctrTitle"/>
          </p:nvPr>
        </p:nvSpPr>
        <p:spPr>
          <a:xfrm>
            <a:off x="1042988" y="188913"/>
            <a:ext cx="7556500" cy="815975"/>
          </a:xfrm>
        </p:spPr>
        <p:txBody>
          <a:bodyPr/>
          <a:lstStyle/>
          <a:p>
            <a:r>
              <a:rPr lang="de-DE" sz="4000" dirty="0" smtClean="0"/>
              <a:t>Elektrochemie: Einstimmung</a:t>
            </a:r>
            <a:endParaRPr lang="de-DE" sz="4000" dirty="0"/>
          </a:p>
        </p:txBody>
      </p:sp>
      <p:sp>
        <p:nvSpPr>
          <p:cNvPr id="6146" name="Textbox1"/>
          <p:cNvSpPr txBox="1">
            <a:spLocks noChangeArrowheads="1"/>
          </p:cNvSpPr>
          <p:nvPr/>
        </p:nvSpPr>
        <p:spPr bwMode="auto">
          <a:xfrm>
            <a:off x="323850" y="1268413"/>
            <a:ext cx="8424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de-DE" sz="2400" dirty="0" smtClean="0">
                <a:latin typeface="Tahoma" pitchFamily="34" charset="0"/>
              </a:rPr>
              <a:t>Woran denken Sie beim Stichwort „Elektrochemie“?</a:t>
            </a:r>
            <a:endParaRPr lang="de-DE" sz="2400" dirty="0">
              <a:latin typeface="Tahoma" pitchFamily="34" charset="0"/>
            </a:endParaRPr>
          </a:p>
        </p:txBody>
      </p:sp>
      <p:sp>
        <p:nvSpPr>
          <p:cNvPr id="6147" name="Textbox3"/>
          <p:cNvSpPr txBox="1">
            <a:spLocks noChangeArrowheads="1"/>
          </p:cNvSpPr>
          <p:nvPr/>
        </p:nvSpPr>
        <p:spPr bwMode="auto">
          <a:xfrm>
            <a:off x="468313" y="1916113"/>
            <a:ext cx="424815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/>
              <a:t>Leitfähigkeit von Elektrolyten</a:t>
            </a:r>
            <a:endParaRPr lang="de-DE" sz="1200" dirty="0"/>
          </a:p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/>
              <a:t>Elektrolyse, Galvanik</a:t>
            </a:r>
            <a:endParaRPr lang="de-DE" sz="1200" dirty="0"/>
          </a:p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/>
              <a:t>Batterien und Akkus </a:t>
            </a:r>
            <a:endParaRPr lang="de-DE" dirty="0" smtClean="0"/>
          </a:p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 err="1" smtClean="0"/>
              <a:t>Polarographie</a:t>
            </a:r>
            <a:r>
              <a:rPr lang="de-DE" dirty="0"/>
              <a:t>, </a:t>
            </a:r>
            <a:r>
              <a:rPr lang="de-DE" dirty="0" err="1" smtClean="0"/>
              <a:t>Voltammetrie</a:t>
            </a:r>
            <a:endParaRPr lang="de-DE" dirty="0" smtClean="0"/>
          </a:p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 smtClean="0"/>
              <a:t>???</a:t>
            </a:r>
            <a:endParaRPr lang="de-DE" dirty="0"/>
          </a:p>
          <a:p>
            <a:pPr marL="431800" indent="-431800"/>
            <a:endParaRPr lang="de-DE" dirty="0"/>
          </a:p>
        </p:txBody>
      </p:sp>
      <p:sp>
        <p:nvSpPr>
          <p:cNvPr id="6148" name="Rechteck5"/>
          <p:cNvSpPr>
            <a:spLocks noChangeArrowheads="1"/>
          </p:cNvSpPr>
          <p:nvPr/>
        </p:nvSpPr>
        <p:spPr bwMode="auto">
          <a:xfrm>
            <a:off x="0" y="478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788024" y="2060848"/>
            <a:ext cx="36718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err="1" smtClean="0">
                <a:solidFill>
                  <a:schemeClr val="folHlink"/>
                </a:solidFill>
              </a:rPr>
              <a:t>Hittdorfsche</a:t>
            </a:r>
            <a:r>
              <a:rPr lang="de-DE" dirty="0" smtClean="0">
                <a:solidFill>
                  <a:schemeClr val="folHlink"/>
                </a:solidFill>
              </a:rPr>
              <a:t> Überführungszahlen</a:t>
            </a:r>
            <a:endParaRPr lang="de-DE" dirty="0">
              <a:solidFill>
                <a:schemeClr val="folHlink"/>
              </a:solidFill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4788024" y="2636912"/>
            <a:ext cx="3744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>
                <a:solidFill>
                  <a:schemeClr val="folHlink"/>
                </a:solidFill>
              </a:rPr>
              <a:t>wichtig, aber langweilig</a:t>
            </a:r>
            <a:endParaRPr lang="de-DE" dirty="0">
              <a:solidFill>
                <a:schemeClr val="folHlink"/>
              </a:solidFill>
            </a:endParaRP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4788024" y="3068960"/>
            <a:ext cx="38877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>
                <a:solidFill>
                  <a:schemeClr val="folHlink"/>
                </a:solidFill>
              </a:rPr>
              <a:t>lebensnotwendig (</a:t>
            </a:r>
            <a:r>
              <a:rPr lang="de-DE" dirty="0" err="1" smtClean="0">
                <a:solidFill>
                  <a:schemeClr val="folHlink"/>
                </a:solidFill>
              </a:rPr>
              <a:t>Smartphones</a:t>
            </a:r>
            <a:r>
              <a:rPr lang="de-DE" dirty="0" smtClean="0">
                <a:solidFill>
                  <a:schemeClr val="folHlink"/>
                </a:solidFill>
              </a:rPr>
              <a:t> und </a:t>
            </a:r>
            <a:r>
              <a:rPr lang="de-DE" dirty="0" err="1" smtClean="0">
                <a:solidFill>
                  <a:schemeClr val="folHlink"/>
                </a:solidFill>
              </a:rPr>
              <a:t>Tablets</a:t>
            </a:r>
            <a:r>
              <a:rPr lang="de-DE" dirty="0" smtClean="0">
                <a:solidFill>
                  <a:schemeClr val="folHlink"/>
                </a:solidFill>
              </a:rPr>
              <a:t>), aber auch nicht spannend?</a:t>
            </a:r>
            <a:endParaRPr lang="de-DE" dirty="0">
              <a:solidFill>
                <a:schemeClr val="folHlink"/>
              </a:solidFill>
            </a:endParaRP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4788024" y="3779748"/>
            <a:ext cx="3600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>
                <a:solidFill>
                  <a:schemeClr val="folHlink"/>
                </a:solidFill>
              </a:rPr>
              <a:t>Analytische Chemie</a:t>
            </a:r>
            <a:endParaRPr lang="de-DE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2" grpId="0"/>
      <p:bldP spid="6153" grpId="0"/>
      <p:bldP spid="61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ußzeilenBereich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FU Berlin      Constanze Donner / Ludwig Pohlmann   2017</a:t>
            </a:r>
            <a:endParaRPr lang="de-DE" dirty="0"/>
          </a:p>
        </p:txBody>
      </p:sp>
      <p:sp>
        <p:nvSpPr>
          <p:cNvPr id="12" name="FoliennummerBereich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ACD42701-B61A-41DB-9DF1-9C9C6B898758}" type="slidenum">
              <a:rPr lang="de-DE"/>
              <a:pPr/>
              <a:t>2</a:t>
            </a:fld>
            <a:endParaRPr lang="de-DE"/>
          </a:p>
        </p:txBody>
      </p:sp>
      <p:sp>
        <p:nvSpPr>
          <p:cNvPr id="6145" name="Folientitel1"/>
          <p:cNvSpPr>
            <a:spLocks noGrp="1" noChangeArrowheads="1"/>
          </p:cNvSpPr>
          <p:nvPr>
            <p:ph type="ctrTitle"/>
          </p:nvPr>
        </p:nvSpPr>
        <p:spPr>
          <a:xfrm>
            <a:off x="1042988" y="188913"/>
            <a:ext cx="7556500" cy="815975"/>
          </a:xfrm>
        </p:spPr>
        <p:txBody>
          <a:bodyPr/>
          <a:lstStyle/>
          <a:p>
            <a:r>
              <a:rPr lang="de-DE" sz="4000" dirty="0" smtClean="0"/>
              <a:t>Elektrochemie: Einstimmung</a:t>
            </a:r>
            <a:endParaRPr lang="de-DE" sz="4000" dirty="0"/>
          </a:p>
        </p:txBody>
      </p:sp>
      <p:sp>
        <p:nvSpPr>
          <p:cNvPr id="6146" name="Textbox1"/>
          <p:cNvSpPr txBox="1">
            <a:spLocks noChangeArrowheads="1"/>
          </p:cNvSpPr>
          <p:nvPr/>
        </p:nvSpPr>
        <p:spPr bwMode="auto">
          <a:xfrm>
            <a:off x="323528" y="1556792"/>
            <a:ext cx="84248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de-DE" sz="2400" dirty="0" smtClean="0">
                <a:latin typeface="Tahoma" pitchFamily="34" charset="0"/>
              </a:rPr>
              <a:t>Warum ist die klassische Elektrochemie</a:t>
            </a:r>
            <a:r>
              <a:rPr lang="de-DE" sz="2400" dirty="0">
                <a:latin typeface="Tahoma" pitchFamily="34" charset="0"/>
              </a:rPr>
              <a:t> </a:t>
            </a:r>
            <a:r>
              <a:rPr lang="de-DE" sz="2400" dirty="0" smtClean="0">
                <a:latin typeface="Tahoma" pitchFamily="34" charset="0"/>
              </a:rPr>
              <a:t>häufig langweilig und schwer verständlich?</a:t>
            </a:r>
            <a:endParaRPr lang="de-DE" sz="2400" dirty="0">
              <a:latin typeface="Tahoma" pitchFamily="34" charset="0"/>
            </a:endParaRPr>
          </a:p>
        </p:txBody>
      </p:sp>
      <p:sp>
        <p:nvSpPr>
          <p:cNvPr id="6147" name="Textbox3"/>
          <p:cNvSpPr txBox="1">
            <a:spLocks noChangeArrowheads="1"/>
          </p:cNvSpPr>
          <p:nvPr/>
        </p:nvSpPr>
        <p:spPr bwMode="auto">
          <a:xfrm>
            <a:off x="251520" y="2636912"/>
            <a:ext cx="424815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 smtClean="0"/>
              <a:t>Die Bürde der Jahrhunderte</a:t>
            </a:r>
            <a:endParaRPr lang="de-DE" sz="1200" dirty="0"/>
          </a:p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 smtClean="0"/>
              <a:t>Eine verstaubte Begrifflichkeit</a:t>
            </a:r>
            <a:endParaRPr lang="de-DE" sz="1200" dirty="0"/>
          </a:p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 smtClean="0"/>
              <a:t>Detailversessenheit bei Nebensächlichkeiten</a:t>
            </a:r>
          </a:p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 smtClean="0"/>
              <a:t>Inkonsequente mathematische Formeln</a:t>
            </a:r>
            <a:endParaRPr lang="de-DE" dirty="0"/>
          </a:p>
          <a:p>
            <a:pPr marL="431800" indent="-431800"/>
            <a:endParaRPr lang="de-DE" dirty="0"/>
          </a:p>
        </p:txBody>
      </p:sp>
      <p:sp>
        <p:nvSpPr>
          <p:cNvPr id="6148" name="Rechteck5"/>
          <p:cNvSpPr>
            <a:spLocks noChangeArrowheads="1"/>
          </p:cNvSpPr>
          <p:nvPr/>
        </p:nvSpPr>
        <p:spPr bwMode="auto">
          <a:xfrm>
            <a:off x="0" y="478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572000" y="2708920"/>
            <a:ext cx="42484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>
                <a:solidFill>
                  <a:schemeClr val="folHlink"/>
                </a:solidFill>
              </a:rPr>
              <a:t>Immer noch überrascht, dass Flüssigkeiten „den Strom leiten können“</a:t>
            </a:r>
            <a:endParaRPr lang="de-DE" dirty="0">
              <a:solidFill>
                <a:schemeClr val="folHlink"/>
              </a:solidFill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4572000" y="3429000"/>
            <a:ext cx="3744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>
                <a:solidFill>
                  <a:schemeClr val="folHlink"/>
                </a:solidFill>
              </a:rPr>
              <a:t>„Überspannung“ statt Widerstand</a:t>
            </a:r>
            <a:endParaRPr lang="de-DE" dirty="0">
              <a:solidFill>
                <a:schemeClr val="folHlink"/>
              </a:solidFill>
            </a:endParaRP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4572000" y="3933056"/>
            <a:ext cx="38877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>
                <a:solidFill>
                  <a:schemeClr val="folHlink"/>
                </a:solidFill>
              </a:rPr>
              <a:t>Betonung auf Leitfähigkeit und Thermodynamik, weniger auf Kinetik und Gleichgewichtsferne</a:t>
            </a:r>
            <a:endParaRPr lang="de-DE" dirty="0">
              <a:solidFill>
                <a:schemeClr val="folHlink"/>
              </a:solidFill>
            </a:endParaRP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4572000" y="5013176"/>
            <a:ext cx="36004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>
                <a:solidFill>
                  <a:schemeClr val="folHlink"/>
                </a:solidFill>
              </a:rPr>
              <a:t>Laborbuchformeln, bei denen häufig nicht einmal die Einheiten stimmen</a:t>
            </a:r>
            <a:endParaRPr lang="de-DE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2" grpId="0"/>
      <p:bldP spid="6153" grpId="0"/>
      <p:bldP spid="61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ußzeilenBereich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FU Berlin      Constanze Donner / Ludwig Pohlmann   2017</a:t>
            </a:r>
            <a:endParaRPr lang="de-DE" dirty="0"/>
          </a:p>
        </p:txBody>
      </p:sp>
      <p:sp>
        <p:nvSpPr>
          <p:cNvPr id="12" name="FoliennummerBereich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ACD42701-B61A-41DB-9DF1-9C9C6B898758}" type="slidenum">
              <a:rPr lang="de-DE"/>
              <a:pPr/>
              <a:t>3</a:t>
            </a:fld>
            <a:endParaRPr lang="de-DE"/>
          </a:p>
        </p:txBody>
      </p:sp>
      <p:sp>
        <p:nvSpPr>
          <p:cNvPr id="6145" name="Folientitel1"/>
          <p:cNvSpPr>
            <a:spLocks noGrp="1" noChangeArrowheads="1"/>
          </p:cNvSpPr>
          <p:nvPr>
            <p:ph type="ctrTitle"/>
          </p:nvPr>
        </p:nvSpPr>
        <p:spPr>
          <a:xfrm>
            <a:off x="1042988" y="188913"/>
            <a:ext cx="7556500" cy="815975"/>
          </a:xfrm>
        </p:spPr>
        <p:txBody>
          <a:bodyPr/>
          <a:lstStyle/>
          <a:p>
            <a:r>
              <a:rPr lang="de-DE" sz="4000" dirty="0" smtClean="0"/>
              <a:t>Elektrochemie: Einstimmung</a:t>
            </a:r>
            <a:endParaRPr lang="de-DE" sz="4000" dirty="0"/>
          </a:p>
        </p:txBody>
      </p:sp>
      <p:sp>
        <p:nvSpPr>
          <p:cNvPr id="6146" name="Textbox1"/>
          <p:cNvSpPr txBox="1">
            <a:spLocks noChangeArrowheads="1"/>
          </p:cNvSpPr>
          <p:nvPr/>
        </p:nvSpPr>
        <p:spPr bwMode="auto">
          <a:xfrm>
            <a:off x="323528" y="1556792"/>
            <a:ext cx="84248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de-DE" sz="2400" dirty="0" smtClean="0">
                <a:latin typeface="Tahoma" pitchFamily="34" charset="0"/>
              </a:rPr>
              <a:t>Trotzdem: Was interessiert Sie an der Elektrochemie?</a:t>
            </a:r>
            <a:endParaRPr lang="de-DE" sz="2400" dirty="0">
              <a:latin typeface="Tahoma" pitchFamily="34" charset="0"/>
            </a:endParaRPr>
          </a:p>
        </p:txBody>
      </p:sp>
      <p:sp>
        <p:nvSpPr>
          <p:cNvPr id="6147" name="Textbox3"/>
          <p:cNvSpPr txBox="1">
            <a:spLocks noChangeArrowheads="1"/>
          </p:cNvSpPr>
          <p:nvPr/>
        </p:nvSpPr>
        <p:spPr bwMode="auto">
          <a:xfrm>
            <a:off x="251520" y="2276872"/>
            <a:ext cx="424815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 smtClean="0"/>
              <a:t>Erneuerbare Energien</a:t>
            </a:r>
            <a:endParaRPr lang="de-DE" sz="1200" dirty="0"/>
          </a:p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 smtClean="0"/>
              <a:t>Alternative Antriebssysteme</a:t>
            </a:r>
            <a:endParaRPr lang="de-DE" sz="1200" dirty="0"/>
          </a:p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 smtClean="0"/>
              <a:t>Energiespeichermöglichkeiten</a:t>
            </a:r>
          </a:p>
          <a:p>
            <a:pPr marL="431800" indent="-431800"/>
            <a:endParaRPr lang="de-DE" dirty="0"/>
          </a:p>
        </p:txBody>
      </p:sp>
      <p:sp>
        <p:nvSpPr>
          <p:cNvPr id="6148" name="Rechteck5"/>
          <p:cNvSpPr>
            <a:spLocks noChangeArrowheads="1"/>
          </p:cNvSpPr>
          <p:nvPr/>
        </p:nvSpPr>
        <p:spPr bwMode="auto">
          <a:xfrm>
            <a:off x="0" y="478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499992" y="2348880"/>
            <a:ext cx="42484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>
                <a:solidFill>
                  <a:schemeClr val="folHlink"/>
                </a:solidFill>
              </a:rPr>
              <a:t>Elektrochemische Photozellen, künstliche Photosynthese</a:t>
            </a:r>
            <a:endParaRPr lang="de-DE" dirty="0">
              <a:solidFill>
                <a:schemeClr val="folHlink"/>
              </a:solidFill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4499992" y="3059668"/>
            <a:ext cx="40324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>
                <a:solidFill>
                  <a:schemeClr val="folHlink"/>
                </a:solidFill>
              </a:rPr>
              <a:t>Brennstoffzellen und Hybridantriebe</a:t>
            </a:r>
            <a:endParaRPr lang="de-DE" dirty="0">
              <a:solidFill>
                <a:schemeClr val="folHlink"/>
              </a:solidFill>
            </a:endParaRP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4499992" y="3501008"/>
            <a:ext cx="38877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>
                <a:solidFill>
                  <a:schemeClr val="folHlink"/>
                </a:solidFill>
              </a:rPr>
              <a:t>Was kommt nach der </a:t>
            </a:r>
            <a:r>
              <a:rPr lang="de-DE" dirty="0" err="1" smtClean="0">
                <a:solidFill>
                  <a:schemeClr val="folHlink"/>
                </a:solidFill>
              </a:rPr>
              <a:t>Lithiumzelle</a:t>
            </a:r>
            <a:r>
              <a:rPr lang="de-DE" dirty="0" smtClean="0">
                <a:solidFill>
                  <a:schemeClr val="folHlink"/>
                </a:solidFill>
              </a:rPr>
              <a:t>? Was sind Superkondensatoren?</a:t>
            </a:r>
            <a:endParaRPr lang="de-DE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2" grpId="0"/>
      <p:bldP spid="61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ußzeilenBereich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FU Berlin      Constanze Donner / Ludwig Pohlmann   2017</a:t>
            </a:r>
            <a:endParaRPr lang="de-DE" dirty="0"/>
          </a:p>
        </p:txBody>
      </p:sp>
      <p:sp>
        <p:nvSpPr>
          <p:cNvPr id="12" name="FoliennummerBereich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ACD42701-B61A-41DB-9DF1-9C9C6B898758}" type="slidenum">
              <a:rPr lang="de-DE"/>
              <a:pPr/>
              <a:t>4</a:t>
            </a:fld>
            <a:endParaRPr lang="de-DE"/>
          </a:p>
        </p:txBody>
      </p:sp>
      <p:sp>
        <p:nvSpPr>
          <p:cNvPr id="6145" name="Folientitel1"/>
          <p:cNvSpPr>
            <a:spLocks noGrp="1" noChangeArrowheads="1"/>
          </p:cNvSpPr>
          <p:nvPr>
            <p:ph type="ctrTitle"/>
          </p:nvPr>
        </p:nvSpPr>
        <p:spPr>
          <a:xfrm>
            <a:off x="1042988" y="188913"/>
            <a:ext cx="7556500" cy="815975"/>
          </a:xfrm>
        </p:spPr>
        <p:txBody>
          <a:bodyPr/>
          <a:lstStyle/>
          <a:p>
            <a:r>
              <a:rPr lang="de-DE" sz="4000" dirty="0" smtClean="0"/>
              <a:t>Elektrochemie: Einstimmung</a:t>
            </a:r>
            <a:endParaRPr lang="de-DE" sz="4000" dirty="0"/>
          </a:p>
        </p:txBody>
      </p:sp>
      <p:sp>
        <p:nvSpPr>
          <p:cNvPr id="6146" name="Textbox1"/>
          <p:cNvSpPr txBox="1">
            <a:spLocks noChangeArrowheads="1"/>
          </p:cNvSpPr>
          <p:nvPr/>
        </p:nvSpPr>
        <p:spPr bwMode="auto">
          <a:xfrm>
            <a:off x="323529" y="1556792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de-DE" sz="2400" dirty="0" smtClean="0">
                <a:latin typeface="Tahoma" pitchFamily="34" charset="0"/>
              </a:rPr>
              <a:t>Wussten Sie auch, dass sich die moderne Elektrochemie mit der Erforschung von</a:t>
            </a:r>
            <a:endParaRPr lang="de-DE" sz="2400" dirty="0">
              <a:latin typeface="Tahoma" pitchFamily="34" charset="0"/>
            </a:endParaRPr>
          </a:p>
        </p:txBody>
      </p:sp>
      <p:sp>
        <p:nvSpPr>
          <p:cNvPr id="6147" name="Textbox3"/>
          <p:cNvSpPr txBox="1">
            <a:spLocks noChangeArrowheads="1"/>
          </p:cNvSpPr>
          <p:nvPr/>
        </p:nvSpPr>
        <p:spPr bwMode="auto">
          <a:xfrm>
            <a:off x="251520" y="2492896"/>
            <a:ext cx="5616624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 smtClean="0"/>
              <a:t>Hightech-Korrosionsschutz</a:t>
            </a:r>
            <a:endParaRPr lang="de-DE" sz="1200" dirty="0"/>
          </a:p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 smtClean="0"/>
              <a:t>Mikroelektronischem Design</a:t>
            </a:r>
            <a:endParaRPr lang="de-DE" sz="1200" dirty="0"/>
          </a:p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 smtClean="0"/>
              <a:t>Lebensvorgängen</a:t>
            </a:r>
          </a:p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 smtClean="0"/>
              <a:t>Selbstorganisierter Strukturbildung</a:t>
            </a:r>
          </a:p>
          <a:p>
            <a:pPr marL="431800" indent="-431800"/>
            <a:endParaRPr lang="de-DE" dirty="0"/>
          </a:p>
        </p:txBody>
      </p:sp>
      <p:sp>
        <p:nvSpPr>
          <p:cNvPr id="6148" name="Rechteck5"/>
          <p:cNvSpPr>
            <a:spLocks noChangeArrowheads="1"/>
          </p:cNvSpPr>
          <p:nvPr/>
        </p:nvSpPr>
        <p:spPr bwMode="auto">
          <a:xfrm>
            <a:off x="0" y="478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3" name="Textbox1"/>
          <p:cNvSpPr txBox="1">
            <a:spLocks noChangeArrowheads="1"/>
          </p:cNvSpPr>
          <p:nvPr/>
        </p:nvSpPr>
        <p:spPr bwMode="auto">
          <a:xfrm>
            <a:off x="2915816" y="5085184"/>
            <a:ext cx="29523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de-DE" sz="2400" dirty="0">
                <a:latin typeface="Tahoma" pitchFamily="34" charset="0"/>
              </a:rPr>
              <a:t>b</a:t>
            </a:r>
            <a:r>
              <a:rPr lang="de-DE" sz="2400" dirty="0" smtClean="0">
                <a:latin typeface="Tahoma" pitchFamily="34" charset="0"/>
              </a:rPr>
              <a:t>eschäftigt?</a:t>
            </a:r>
            <a:endParaRPr lang="de-DE" sz="2400" dirty="0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ußzeilenBereich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FU Berlin      Constanze Donner / Ludwig Pohlmann   2017</a:t>
            </a:r>
            <a:endParaRPr lang="de-DE" dirty="0"/>
          </a:p>
        </p:txBody>
      </p:sp>
      <p:sp>
        <p:nvSpPr>
          <p:cNvPr id="12" name="FoliennummerBereich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ACD42701-B61A-41DB-9DF1-9C9C6B898758}" type="slidenum">
              <a:rPr lang="de-DE"/>
              <a:pPr/>
              <a:t>5</a:t>
            </a:fld>
            <a:endParaRPr lang="de-DE"/>
          </a:p>
        </p:txBody>
      </p:sp>
      <p:sp>
        <p:nvSpPr>
          <p:cNvPr id="6145" name="Folientitel1"/>
          <p:cNvSpPr>
            <a:spLocks noGrp="1" noChangeArrowheads="1"/>
          </p:cNvSpPr>
          <p:nvPr>
            <p:ph type="ctrTitle"/>
          </p:nvPr>
        </p:nvSpPr>
        <p:spPr>
          <a:xfrm>
            <a:off x="1042988" y="188913"/>
            <a:ext cx="7556500" cy="815975"/>
          </a:xfrm>
        </p:spPr>
        <p:txBody>
          <a:bodyPr/>
          <a:lstStyle/>
          <a:p>
            <a:r>
              <a:rPr lang="de-DE" sz="4000" dirty="0" smtClean="0"/>
              <a:t>Elektrochemie: Einstimmung</a:t>
            </a:r>
            <a:endParaRPr lang="de-DE" sz="4000" dirty="0"/>
          </a:p>
        </p:txBody>
      </p:sp>
      <p:sp>
        <p:nvSpPr>
          <p:cNvPr id="6146" name="Textbox1"/>
          <p:cNvSpPr txBox="1">
            <a:spLocks noChangeArrowheads="1"/>
          </p:cNvSpPr>
          <p:nvPr/>
        </p:nvSpPr>
        <p:spPr bwMode="auto">
          <a:xfrm>
            <a:off x="323528" y="1556792"/>
            <a:ext cx="84248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de-DE" sz="2400" dirty="0" smtClean="0">
                <a:latin typeface="Tahoma" pitchFamily="34" charset="0"/>
              </a:rPr>
              <a:t>Was sind die Ziele dieser Vorlesung?</a:t>
            </a:r>
            <a:endParaRPr lang="de-DE" sz="2400" dirty="0">
              <a:latin typeface="Tahoma" pitchFamily="34" charset="0"/>
            </a:endParaRPr>
          </a:p>
        </p:txBody>
      </p:sp>
      <p:sp>
        <p:nvSpPr>
          <p:cNvPr id="6147" name="Textbox3"/>
          <p:cNvSpPr txBox="1">
            <a:spLocks noChangeArrowheads="1"/>
          </p:cNvSpPr>
          <p:nvPr/>
        </p:nvSpPr>
        <p:spPr bwMode="auto">
          <a:xfrm>
            <a:off x="251520" y="2276872"/>
            <a:ext cx="424815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 smtClean="0"/>
              <a:t>Modernere Begrifflichkeit und Didaktik</a:t>
            </a:r>
            <a:endParaRPr lang="de-DE" sz="1200" dirty="0"/>
          </a:p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 smtClean="0"/>
              <a:t>Solide Grundlagen mit wenig, aber richtiger Mathematik</a:t>
            </a:r>
            <a:endParaRPr lang="de-DE" sz="1200" dirty="0"/>
          </a:p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 smtClean="0"/>
              <a:t>Konzentration aufs Wesentliche</a:t>
            </a:r>
          </a:p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de-DE" dirty="0" smtClean="0"/>
              <a:t>Anwendungen</a:t>
            </a:r>
            <a:r>
              <a:rPr lang="de-DE" dirty="0"/>
              <a:t> </a:t>
            </a:r>
            <a:r>
              <a:rPr lang="de-DE" dirty="0" smtClean="0"/>
              <a:t>und Beispiele</a:t>
            </a:r>
          </a:p>
          <a:p>
            <a:pPr marL="431800" indent="-431800"/>
            <a:endParaRPr lang="de-DE" dirty="0"/>
          </a:p>
        </p:txBody>
      </p:sp>
      <p:sp>
        <p:nvSpPr>
          <p:cNvPr id="6148" name="Rechteck5"/>
          <p:cNvSpPr>
            <a:spLocks noChangeArrowheads="1"/>
          </p:cNvSpPr>
          <p:nvPr/>
        </p:nvSpPr>
        <p:spPr bwMode="auto">
          <a:xfrm>
            <a:off x="0" y="478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499992" y="2483604"/>
            <a:ext cx="38164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>
                <a:solidFill>
                  <a:schemeClr val="folHlink"/>
                </a:solidFill>
              </a:rPr>
              <a:t>Ballast abwerfen</a:t>
            </a:r>
            <a:endParaRPr lang="de-DE" dirty="0">
              <a:solidFill>
                <a:schemeClr val="folHlink"/>
              </a:solidFill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4499992" y="3573016"/>
            <a:ext cx="403244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>
                <a:solidFill>
                  <a:schemeClr val="folHlink"/>
                </a:solidFill>
              </a:rPr>
              <a:t>Nicht die Ableitungen, sondern die Zusammenhänge sind wichtig: Logik und Kausalität</a:t>
            </a:r>
            <a:endParaRPr lang="de-DE" dirty="0">
              <a:solidFill>
                <a:schemeClr val="folHlink"/>
              </a:solidFill>
            </a:endParaRP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4499992" y="4581128"/>
            <a:ext cx="38877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>
                <a:solidFill>
                  <a:schemeClr val="folHlink"/>
                </a:solidFill>
              </a:rPr>
              <a:t>Grenzfläche, Kinetik, Nichtgleichgewicht, Nichtlinearität</a:t>
            </a:r>
            <a:endParaRPr lang="de-DE" dirty="0">
              <a:solidFill>
                <a:schemeClr val="folHlink"/>
              </a:solidFill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499992" y="5229200"/>
            <a:ext cx="38164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>
                <a:solidFill>
                  <a:schemeClr val="folHlink"/>
                </a:solidFill>
              </a:rPr>
              <a:t>In Industrie und Forschung</a:t>
            </a:r>
            <a:endParaRPr lang="de-DE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2" grpId="0"/>
      <p:bldP spid="6153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ußzeilenBereich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FU Berlin      Constanze Donner / Ludwig Pohlmann   2017</a:t>
            </a:r>
            <a:endParaRPr lang="de-DE" dirty="0"/>
          </a:p>
        </p:txBody>
      </p:sp>
      <p:sp>
        <p:nvSpPr>
          <p:cNvPr id="12" name="FoliennummerBereich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ACD42701-B61A-41DB-9DF1-9C9C6B898758}" type="slidenum">
              <a:rPr lang="de-DE"/>
              <a:pPr/>
              <a:t>6</a:t>
            </a:fld>
            <a:endParaRPr lang="de-DE"/>
          </a:p>
        </p:txBody>
      </p:sp>
      <p:sp>
        <p:nvSpPr>
          <p:cNvPr id="6145" name="Folientitel1"/>
          <p:cNvSpPr>
            <a:spLocks noGrp="1" noChangeArrowheads="1"/>
          </p:cNvSpPr>
          <p:nvPr>
            <p:ph type="ctrTitle"/>
          </p:nvPr>
        </p:nvSpPr>
        <p:spPr>
          <a:xfrm>
            <a:off x="1042988" y="188913"/>
            <a:ext cx="7556500" cy="815975"/>
          </a:xfrm>
        </p:spPr>
        <p:txBody>
          <a:bodyPr/>
          <a:lstStyle/>
          <a:p>
            <a:r>
              <a:rPr lang="de-DE" sz="4000" dirty="0" smtClean="0"/>
              <a:t>Elektrochemie: Einstimmung</a:t>
            </a:r>
            <a:endParaRPr lang="de-DE" sz="4000" dirty="0"/>
          </a:p>
        </p:txBody>
      </p:sp>
      <p:sp>
        <p:nvSpPr>
          <p:cNvPr id="6146" name="Textbox1"/>
          <p:cNvSpPr txBox="1">
            <a:spLocks noChangeArrowheads="1"/>
          </p:cNvSpPr>
          <p:nvPr/>
        </p:nvSpPr>
        <p:spPr bwMode="auto">
          <a:xfrm>
            <a:off x="323528" y="1556792"/>
            <a:ext cx="84248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de-DE" sz="2400" dirty="0" smtClean="0">
                <a:latin typeface="Tahoma" pitchFamily="34" charset="0"/>
              </a:rPr>
              <a:t>Elektrochemie in der Römerzeit</a:t>
            </a:r>
            <a:endParaRPr lang="de-DE" sz="2400" dirty="0">
              <a:latin typeface="Tahoma" pitchFamily="34" charset="0"/>
            </a:endParaRPr>
          </a:p>
        </p:txBody>
      </p:sp>
      <p:sp>
        <p:nvSpPr>
          <p:cNvPr id="6148" name="Rechteck5"/>
          <p:cNvSpPr>
            <a:spLocks noChangeArrowheads="1"/>
          </p:cNvSpPr>
          <p:nvPr/>
        </p:nvSpPr>
        <p:spPr bwMode="auto">
          <a:xfrm>
            <a:off x="0" y="478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611560" y="2204864"/>
            <a:ext cx="597666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solidFill>
                  <a:schemeClr val="folHlink"/>
                </a:solidFill>
              </a:rPr>
              <a:t>R</a:t>
            </a:r>
            <a:r>
              <a:rPr lang="de-DE" dirty="0" smtClean="0">
                <a:solidFill>
                  <a:schemeClr val="folHlink"/>
                </a:solidFill>
              </a:rPr>
              <a:t>ömische Offiziere in Germaniens Sümpfen tranken aus silbernen Bechern und erkrankten seltener am Fieber als die Legionäre.</a:t>
            </a:r>
            <a:endParaRPr lang="de-DE" dirty="0">
              <a:solidFill>
                <a:schemeClr val="folHlink"/>
              </a:solidFill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547664" y="3140968"/>
            <a:ext cx="698477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>
                <a:solidFill>
                  <a:srgbClr val="FF0000"/>
                </a:solidFill>
              </a:rPr>
              <a:t>Ursache: metallisches Silber plus Wasser: extremes Ungleichgewicht -&gt; Silberatome werden ins wässrige Medium gepresst -&gt; positive </a:t>
            </a:r>
            <a:r>
              <a:rPr lang="de-DE" dirty="0" err="1" smtClean="0">
                <a:solidFill>
                  <a:srgbClr val="FF0000"/>
                </a:solidFill>
              </a:rPr>
              <a:t>Ag</a:t>
            </a:r>
            <a:r>
              <a:rPr lang="de-DE" dirty="0" smtClean="0">
                <a:solidFill>
                  <a:srgbClr val="FF0000"/>
                </a:solidFill>
              </a:rPr>
              <a:t>-Ionen, Ladungstrennung, da die Elektronen im Metall bleiben müssen!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619672" y="4365104"/>
            <a:ext cx="66967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>
                <a:solidFill>
                  <a:schemeClr val="folHlink"/>
                </a:solidFill>
              </a:rPr>
              <a:t>Die Silberionen sind extrem bakterizid (</a:t>
            </a:r>
            <a:r>
              <a:rPr lang="de-DE" dirty="0" err="1" smtClean="0">
                <a:solidFill>
                  <a:schemeClr val="folHlink"/>
                </a:solidFill>
              </a:rPr>
              <a:t>oligodynamische</a:t>
            </a:r>
            <a:r>
              <a:rPr lang="de-DE" dirty="0" smtClean="0">
                <a:solidFill>
                  <a:schemeClr val="folHlink"/>
                </a:solidFill>
              </a:rPr>
              <a:t> Wirkung des Silbers)</a:t>
            </a:r>
            <a:endParaRPr lang="de-DE" dirty="0">
              <a:solidFill>
                <a:schemeClr val="folHlink"/>
              </a:solidFill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539552" y="5013176"/>
            <a:ext cx="7128792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>
                <a:solidFill>
                  <a:srgbClr val="FF0000"/>
                </a:solidFill>
              </a:rPr>
              <a:t>Elektrochemisch: Aufbau einer elektrische Doppelschicht und einer Gegenspannung, bis das Gleichgewicht erreicht ist:</a:t>
            </a:r>
          </a:p>
          <a:p>
            <a:pPr>
              <a:spcBef>
                <a:spcPct val="50000"/>
              </a:spcBef>
            </a:pPr>
            <a:r>
              <a:rPr lang="de-DE" dirty="0" smtClean="0">
                <a:solidFill>
                  <a:srgbClr val="FF0000"/>
                </a:solidFill>
              </a:rPr>
              <a:t>Wodurch wird das GG bestimmt?</a:t>
            </a:r>
            <a:endParaRPr lang="de-DE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2" grpId="0"/>
      <p:bldP spid="6153" grpId="0"/>
      <p:bldP spid="14" grpId="0"/>
    </p:bldLst>
  </p:timing>
</p:sld>
</file>

<file path=ppt/theme/theme1.xml><?xml version="1.0" encoding="utf-8"?>
<a:theme xmlns:a="http://schemas.openxmlformats.org/drawingml/2006/main" name="Übergänge">
  <a:themeElements>
    <a:clrScheme name="Übergäng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Übergäng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Übergäng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Übergäng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Übergäng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363</Words>
  <Application>Microsoft Office PowerPoint</Application>
  <PresentationFormat>Bildschirmpräsentation (4:3)</PresentationFormat>
  <Paragraphs>65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Übergänge</vt:lpstr>
      <vt:lpstr>Elektrochemie: Einstimmung</vt:lpstr>
      <vt:lpstr>Elektrochemie: Einstimmung</vt:lpstr>
      <vt:lpstr>Elektrochemie: Einstimmung</vt:lpstr>
      <vt:lpstr>Elektrochemie: Einstimmung</vt:lpstr>
      <vt:lpstr>Elektrochemie: Einstimmung</vt:lpstr>
      <vt:lpstr>Elektrochemie: Einstimmung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Ludwig Pohlmann</dc:creator>
  <cp:lastModifiedBy>Luigi</cp:lastModifiedBy>
  <cp:revision>24</cp:revision>
  <dcterms:created xsi:type="dcterms:W3CDTF">2010-04-18T15:39:00Z</dcterms:created>
  <dcterms:modified xsi:type="dcterms:W3CDTF">2017-04-24T20:23:20Z</dcterms:modified>
</cp:coreProperties>
</file>