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_rels/notesSlide22.xml.rels" ContentType="application/vnd.openxmlformats-package.relationships+xml"/>
  <Override PartName="/ppt/notesSlides/_rels/notesSlide1.xml.rels" ContentType="application/vnd.openxmlformats-package.relationships+xml"/>
  <Override PartName="/ppt/notesSlides/_rels/notesSlide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notesMasterIdLst>
    <p:notesMasterId r:id="rId26"/>
  </p:notes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Lst>
  <p:sldSz cx="9144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notesMaster" Target="notesMasters/notesMaster1.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slide" Target="slides/slide11.xml"/><Relationship Id="rId38" Type="http://schemas.openxmlformats.org/officeDocument/2006/relationships/slide" Target="slides/slide12.xml"/><Relationship Id="rId39" Type="http://schemas.openxmlformats.org/officeDocument/2006/relationships/slide" Target="slides/slide13.xml"/><Relationship Id="rId40" Type="http://schemas.openxmlformats.org/officeDocument/2006/relationships/slide" Target="slides/slide14.xml"/><Relationship Id="rId41" Type="http://schemas.openxmlformats.org/officeDocument/2006/relationships/slide" Target="slides/slide15.xml"/><Relationship Id="rId42" Type="http://schemas.openxmlformats.org/officeDocument/2006/relationships/slide" Target="slides/slide16.xml"/><Relationship Id="rId43" Type="http://schemas.openxmlformats.org/officeDocument/2006/relationships/slide" Target="slides/slide17.xml"/><Relationship Id="rId44" Type="http://schemas.openxmlformats.org/officeDocument/2006/relationships/slide" Target="slides/slide18.xml"/><Relationship Id="rId45" Type="http://schemas.openxmlformats.org/officeDocument/2006/relationships/slide" Target="slides/slide19.xml"/><Relationship Id="rId46" Type="http://schemas.openxmlformats.org/officeDocument/2006/relationships/slide" Target="slides/slide20.xml"/><Relationship Id="rId47" Type="http://schemas.openxmlformats.org/officeDocument/2006/relationships/slide" Target="slides/slide21.xml"/><Relationship Id="rId48" Type="http://schemas.openxmlformats.org/officeDocument/2006/relationships/slide" Target="slides/slide22.xml"/><Relationship Id="rId4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de-DE" sz="4400" spc="-1" strike="noStrike">
                <a:solidFill>
                  <a:srgbClr val="000000"/>
                </a:solidFill>
                <a:latin typeface="Arial"/>
              </a:rPr>
              <a:t>Folie mittels Klicken verschieben</a:t>
            </a:r>
            <a:endParaRPr b="0" lang="de-DE" sz="4400" spc="-1" strike="noStrike">
              <a:solidFill>
                <a:srgbClr val="000000"/>
              </a:solidFill>
              <a:latin typeface="Arial"/>
            </a:endParaRPr>
          </a:p>
        </p:txBody>
      </p:sp>
      <p:sp>
        <p:nvSpPr>
          <p:cNvPr id="18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de-DE" sz="2000" spc="-1" strike="noStrike">
                <a:solidFill>
                  <a:srgbClr val="000000"/>
                </a:solidFill>
                <a:latin typeface="Arial"/>
              </a:rPr>
              <a:t>Format der Notizen mittels Klicken bearbeiten</a:t>
            </a:r>
            <a:endParaRPr b="0" lang="de-DE" sz="2000" spc="-1" strike="noStrike">
              <a:solidFill>
                <a:srgbClr val="000000"/>
              </a:solidFill>
              <a:latin typeface="Arial"/>
            </a:endParaRPr>
          </a:p>
        </p:txBody>
      </p:sp>
      <p:sp>
        <p:nvSpPr>
          <p:cNvPr id="18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de-DE" sz="1400" spc="-1" strike="noStrike">
                <a:solidFill>
                  <a:srgbClr val="000000"/>
                </a:solidFill>
                <a:latin typeface="Times New Roman"/>
              </a:rPr>
              <a:t>&lt;Kopfzeile&gt;</a:t>
            </a:r>
            <a:endParaRPr b="0" lang="de-DE" sz="1400" spc="-1" strike="noStrike">
              <a:solidFill>
                <a:srgbClr val="000000"/>
              </a:solidFill>
              <a:latin typeface="Times New Roman"/>
            </a:endParaRPr>
          </a:p>
        </p:txBody>
      </p:sp>
      <p:sp>
        <p:nvSpPr>
          <p:cNvPr id="189" name="PlaceHolder 4"/>
          <p:cNvSpPr>
            <a:spLocks noGrp="1"/>
          </p:cNvSpPr>
          <p:nvPr>
            <p:ph type="dt" idx="25"/>
          </p:nvPr>
        </p:nvSpPr>
        <p:spPr>
          <a:xfrm>
            <a:off x="4278960" y="0"/>
            <a:ext cx="3280680" cy="534240"/>
          </a:xfrm>
          <a:prstGeom prst="rect">
            <a:avLst/>
          </a:prstGeom>
          <a:noFill/>
          <a:ln w="0">
            <a:noFill/>
          </a:ln>
        </p:spPr>
        <p:txBody>
          <a:bodyPr lIns="0" rIns="0" tIns="0" bIns="0" anchor="t">
            <a:noAutofit/>
          </a:bodyPr>
          <a:lstStyle>
            <a:lvl1pPr indent="0" algn="r">
              <a:buNone/>
              <a:defRPr b="0" lang="de-DE" sz="1400" spc="-1" strike="noStrike">
                <a:solidFill>
                  <a:srgbClr val="000000"/>
                </a:solidFill>
                <a:latin typeface="Times New Roman"/>
              </a:defRPr>
            </a:lvl1pPr>
          </a:lstStyle>
          <a:p>
            <a:pPr indent="0" algn="r">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190" name="PlaceHolder 5"/>
          <p:cNvSpPr>
            <a:spLocks noGrp="1"/>
          </p:cNvSpPr>
          <p:nvPr>
            <p:ph type="ftr" idx="26"/>
          </p:nvPr>
        </p:nvSpPr>
        <p:spPr>
          <a:xfrm>
            <a:off x="0" y="10157400"/>
            <a:ext cx="3280680" cy="534240"/>
          </a:xfrm>
          <a:prstGeom prst="rect">
            <a:avLst/>
          </a:prstGeom>
          <a:noFill/>
          <a:ln w="0">
            <a:noFill/>
          </a:ln>
        </p:spPr>
        <p:txBody>
          <a:bodyPr lIns="0" rIns="0" tIns="0" bIns="0" anchor="b">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191" name="PlaceHolder 6"/>
          <p:cNvSpPr>
            <a:spLocks noGrp="1"/>
          </p:cNvSpPr>
          <p:nvPr>
            <p:ph type="sldNum" idx="27"/>
          </p:nvPr>
        </p:nvSpPr>
        <p:spPr>
          <a:xfrm>
            <a:off x="4278960" y="10157400"/>
            <a:ext cx="3280680" cy="534240"/>
          </a:xfrm>
          <a:prstGeom prst="rect">
            <a:avLst/>
          </a:prstGeom>
          <a:noFill/>
          <a:ln w="0">
            <a:noFill/>
          </a:ln>
        </p:spPr>
        <p:txBody>
          <a:bodyPr lIns="0" rIns="0" tIns="0" bIns="0" anchor="b">
            <a:noAutofit/>
          </a:bodyPr>
          <a:lstStyle>
            <a:lvl1pPr indent="0" algn="r">
              <a:buNone/>
              <a:defRPr b="0" lang="de-DE" sz="1400" spc="-1" strike="noStrike">
                <a:solidFill>
                  <a:srgbClr val="000000"/>
                </a:solidFill>
                <a:latin typeface="Times New Roman"/>
              </a:defRPr>
            </a:lvl1pPr>
          </a:lstStyle>
          <a:p>
            <a:pPr indent="0" algn="r">
              <a:buNone/>
            </a:pPr>
            <a:fld id="{C40ABF3A-0578-452C-8D08-F93EC18FA870}" type="slidenum">
              <a:rPr b="0" lang="de-DE" sz="1400" spc="-1" strike="noStrike">
                <a:solidFill>
                  <a:srgbClr val="000000"/>
                </a:solidFill>
                <a:latin typeface="Times New Roman"/>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Rectangle 252"/>
          <p:cNvSpPr/>
          <p:nvPr/>
        </p:nvSpPr>
        <p:spPr>
          <a:xfrm>
            <a:off x="4021200" y="9721800"/>
            <a:ext cx="3059280" cy="493920"/>
          </a:xfrm>
          <a:prstGeom prst="rect">
            <a:avLst/>
          </a:prstGeom>
          <a:noFill/>
          <a:ln w="0">
            <a:noFill/>
          </a:ln>
        </p:spPr>
        <p:style>
          <a:lnRef idx="0"/>
          <a:fillRef idx="0"/>
          <a:effectRef idx="0"/>
          <a:fontRef idx="minor"/>
        </p:style>
        <p:txBody>
          <a:bodyPr lIns="99000" rIns="99000" tIns="49680" bIns="49680" anchor="b">
            <a:noAutofit/>
          </a:bodyPr>
          <a:p>
            <a:pPr marL="216000" indent="-201600" algn="r" defTabSz="914400">
              <a:lnSpc>
                <a:spcPct val="100000"/>
              </a:lnSpc>
              <a:spcBef>
                <a:spcPts val="62"/>
              </a:spcBef>
              <a:spcAft>
                <a:spcPts val="62"/>
              </a:spcAft>
              <a:tabLst>
                <a:tab algn="l" pos="0"/>
              </a:tabLst>
            </a:pPr>
            <a:fld id="{727F52A2-B80C-496C-8756-FD29AD289640}" type="slidenum">
              <a:rPr b="0" lang="de-DE" sz="1300" spc="-1" strike="noStrike">
                <a:solidFill>
                  <a:srgbClr val="000000"/>
                </a:solidFill>
                <a:latin typeface="Times New Roman"/>
                <a:ea typeface="Microsoft YaHei"/>
              </a:rPr>
              <a:t>&lt;Foliennummer&gt;</a:t>
            </a:fld>
            <a:endParaRPr b="0" lang="de-DE" sz="1300" spc="-1" strike="noStrike">
              <a:solidFill>
                <a:srgbClr val="000000"/>
              </a:solidFill>
              <a:latin typeface="Arial"/>
            </a:endParaRPr>
          </a:p>
        </p:txBody>
      </p:sp>
      <p:sp>
        <p:nvSpPr>
          <p:cNvPr id="236" name="PlaceHolder 1"/>
          <p:cNvSpPr>
            <a:spLocks noGrp="1"/>
          </p:cNvSpPr>
          <p:nvPr>
            <p:ph type="sldImg"/>
          </p:nvPr>
        </p:nvSpPr>
        <p:spPr>
          <a:xfrm>
            <a:off x="992160" y="768240"/>
            <a:ext cx="5113440" cy="3835800"/>
          </a:xfrm>
          <a:prstGeom prst="rect">
            <a:avLst/>
          </a:prstGeom>
          <a:ln w="0">
            <a:noFill/>
          </a:ln>
        </p:spPr>
      </p:sp>
      <p:sp>
        <p:nvSpPr>
          <p:cNvPr id="237" name="PlaceHolder 2"/>
          <p:cNvSpPr>
            <a:spLocks noGrp="1"/>
          </p:cNvSpPr>
          <p:nvPr>
            <p:ph type="body"/>
          </p:nvPr>
        </p:nvSpPr>
        <p:spPr>
          <a:xfrm>
            <a:off x="709560" y="4861080"/>
            <a:ext cx="5678640" cy="4603680"/>
          </a:xfrm>
          <a:prstGeom prst="rect">
            <a:avLst/>
          </a:prstGeom>
          <a:noFill/>
          <a:ln w="0">
            <a:noFill/>
          </a:ln>
        </p:spPr>
        <p:txBody>
          <a:bodyPr lIns="0" rIns="0" tIns="0" bIns="0" anchor="ctr">
            <a:noAutofit/>
          </a:bodyPr>
          <a:p>
            <a:pPr marL="216000" indent="-216000">
              <a:buNone/>
            </a:pPr>
            <a:endParaRPr b="0" lang="de-DE"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Rectangle 261"/>
          <p:cNvSpPr/>
          <p:nvPr/>
        </p:nvSpPr>
        <p:spPr>
          <a:xfrm>
            <a:off x="4021200" y="9721800"/>
            <a:ext cx="3059280" cy="493920"/>
          </a:xfrm>
          <a:prstGeom prst="rect">
            <a:avLst/>
          </a:prstGeom>
          <a:noFill/>
          <a:ln w="0">
            <a:noFill/>
          </a:ln>
        </p:spPr>
        <p:style>
          <a:lnRef idx="0"/>
          <a:fillRef idx="0"/>
          <a:effectRef idx="0"/>
          <a:fontRef idx="minor"/>
        </p:style>
        <p:txBody>
          <a:bodyPr lIns="99000" rIns="99000" tIns="49680" bIns="49680" anchor="b">
            <a:noAutofit/>
          </a:bodyPr>
          <a:p>
            <a:pPr marL="216000" indent="-201600" algn="r" defTabSz="914400">
              <a:lnSpc>
                <a:spcPct val="100000"/>
              </a:lnSpc>
              <a:spcBef>
                <a:spcPts val="62"/>
              </a:spcBef>
              <a:spcAft>
                <a:spcPts val="62"/>
              </a:spcAft>
              <a:tabLst>
                <a:tab algn="l" pos="0"/>
              </a:tabLst>
            </a:pPr>
            <a:fld id="{A1383A23-090C-4E80-A5BF-D0AA274BE1F3}" type="slidenum">
              <a:rPr b="0" lang="de-DE" sz="1300" spc="-1" strike="noStrike">
                <a:solidFill>
                  <a:srgbClr val="000000"/>
                </a:solidFill>
                <a:latin typeface="Times New Roman"/>
                <a:ea typeface="Microsoft YaHei"/>
              </a:rPr>
              <a:t>&lt;Foliennummer&gt;</a:t>
            </a:fld>
            <a:endParaRPr b="0" lang="de-DE" sz="1300" spc="-1" strike="noStrike">
              <a:solidFill>
                <a:srgbClr val="000000"/>
              </a:solidFill>
              <a:latin typeface="Arial"/>
            </a:endParaRPr>
          </a:p>
        </p:txBody>
      </p:sp>
      <p:sp>
        <p:nvSpPr>
          <p:cNvPr id="242" name="PlaceHolder 1"/>
          <p:cNvSpPr>
            <a:spLocks noGrp="1"/>
          </p:cNvSpPr>
          <p:nvPr>
            <p:ph type="sldImg"/>
          </p:nvPr>
        </p:nvSpPr>
        <p:spPr>
          <a:xfrm>
            <a:off x="992160" y="768240"/>
            <a:ext cx="5113440" cy="3835800"/>
          </a:xfrm>
          <a:prstGeom prst="rect">
            <a:avLst/>
          </a:prstGeom>
          <a:ln w="0">
            <a:noFill/>
          </a:ln>
        </p:spPr>
      </p:sp>
      <p:sp>
        <p:nvSpPr>
          <p:cNvPr id="243" name="PlaceHolder 2"/>
          <p:cNvSpPr>
            <a:spLocks noGrp="1"/>
          </p:cNvSpPr>
          <p:nvPr>
            <p:ph type="body"/>
          </p:nvPr>
        </p:nvSpPr>
        <p:spPr>
          <a:xfrm>
            <a:off x="709560" y="4861080"/>
            <a:ext cx="5678640" cy="4603680"/>
          </a:xfrm>
          <a:prstGeom prst="rect">
            <a:avLst/>
          </a:prstGeom>
          <a:noFill/>
          <a:ln w="0">
            <a:noFill/>
          </a:ln>
        </p:spPr>
        <p:txBody>
          <a:bodyPr lIns="0" rIns="0" tIns="0" bIns="0" anchor="ctr">
            <a:noAutofit/>
          </a:bodyPr>
          <a:p>
            <a:pPr marL="216000" indent="-216000">
              <a:buNone/>
            </a:pPr>
            <a:endParaRPr b="0" lang="de-DE" sz="18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Rectangle 258"/>
          <p:cNvSpPr/>
          <p:nvPr/>
        </p:nvSpPr>
        <p:spPr>
          <a:xfrm>
            <a:off x="4021200" y="9721800"/>
            <a:ext cx="3059280" cy="493920"/>
          </a:xfrm>
          <a:prstGeom prst="rect">
            <a:avLst/>
          </a:prstGeom>
          <a:noFill/>
          <a:ln w="0">
            <a:noFill/>
          </a:ln>
        </p:spPr>
        <p:style>
          <a:lnRef idx="0"/>
          <a:fillRef idx="0"/>
          <a:effectRef idx="0"/>
          <a:fontRef idx="minor"/>
        </p:style>
        <p:txBody>
          <a:bodyPr lIns="99000" rIns="99000" tIns="49680" bIns="49680" anchor="b">
            <a:noAutofit/>
          </a:bodyPr>
          <a:p>
            <a:pPr marL="216000" indent="-201600" algn="r" defTabSz="914400">
              <a:lnSpc>
                <a:spcPct val="100000"/>
              </a:lnSpc>
              <a:spcBef>
                <a:spcPts val="62"/>
              </a:spcBef>
              <a:spcAft>
                <a:spcPts val="62"/>
              </a:spcAft>
              <a:tabLst>
                <a:tab algn="l" pos="0"/>
              </a:tabLst>
            </a:pPr>
            <a:fld id="{5C1E8C52-FD7D-45D8-A625-EA038F59F07D}" type="slidenum">
              <a:rPr b="0" lang="de-DE" sz="1300" spc="-1" strike="noStrike">
                <a:solidFill>
                  <a:srgbClr val="000000"/>
                </a:solidFill>
                <a:latin typeface="Times New Roman"/>
                <a:ea typeface="Microsoft YaHei"/>
              </a:rPr>
              <a:t>&lt;Foliennummer&gt;</a:t>
            </a:fld>
            <a:endParaRPr b="0" lang="de-DE" sz="1300" spc="-1" strike="noStrike">
              <a:solidFill>
                <a:srgbClr val="000000"/>
              </a:solidFill>
              <a:latin typeface="Arial"/>
            </a:endParaRPr>
          </a:p>
        </p:txBody>
      </p:sp>
      <p:sp>
        <p:nvSpPr>
          <p:cNvPr id="239" name="PlaceHolder 1"/>
          <p:cNvSpPr>
            <a:spLocks noGrp="1"/>
          </p:cNvSpPr>
          <p:nvPr>
            <p:ph type="sldImg"/>
          </p:nvPr>
        </p:nvSpPr>
        <p:spPr>
          <a:xfrm>
            <a:off x="993600" y="768240"/>
            <a:ext cx="5096880" cy="3822120"/>
          </a:xfrm>
          <a:prstGeom prst="rect">
            <a:avLst/>
          </a:prstGeom>
          <a:ln w="0">
            <a:noFill/>
          </a:ln>
        </p:spPr>
      </p:sp>
      <p:sp>
        <p:nvSpPr>
          <p:cNvPr id="240" name="PlaceHolder 2"/>
          <p:cNvSpPr>
            <a:spLocks noGrp="1"/>
          </p:cNvSpPr>
          <p:nvPr>
            <p:ph type="body"/>
          </p:nvPr>
        </p:nvSpPr>
        <p:spPr>
          <a:xfrm>
            <a:off x="709560" y="4861080"/>
            <a:ext cx="5664240" cy="4589280"/>
          </a:xfrm>
          <a:prstGeom prst="rect">
            <a:avLst/>
          </a:prstGeom>
          <a:noFill/>
          <a:ln w="0">
            <a:noFill/>
          </a:ln>
        </p:spPr>
        <p:txBody>
          <a:bodyPr lIns="0" rIns="0" tIns="0" bIns="0" anchor="ctr">
            <a:noAutofit/>
          </a:bodyPr>
          <a:p>
            <a:pPr marL="216000" indent="-216000">
              <a:buNone/>
            </a:pPr>
            <a:endParaRPr b="0" lang="de-D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sldNum" idx="1"/>
          </p:nvPr>
        </p:nvSpPr>
        <p:spPr/>
        <p:txBody>
          <a:bodyPr/>
          <a:p>
            <a:fld id="{1FF25170-98E6-464F-92E7-3E740E6A1886}"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p>
            <a:fld id="{BAB1E420-6A78-41C6-961A-4C5A543EEDFA}"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8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sldNum" idx="11"/>
          </p:nvPr>
        </p:nvSpPr>
        <p:spPr/>
        <p:txBody>
          <a:bodyPr/>
          <a:p>
            <a:fld id="{F1951EF1-C473-42D1-8DA9-12B1EAA03EDF}"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9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9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9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sldNum" idx="12"/>
          </p:nvPr>
        </p:nvSpPr>
        <p:spPr/>
        <p:txBody>
          <a:bodyPr/>
          <a:p>
            <a:fld id="{986EB27F-4C94-47DB-91DC-AB3F7FB8A699}"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0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sldNum" idx="13"/>
          </p:nvPr>
        </p:nvSpPr>
        <p:spPr/>
        <p:txBody>
          <a:bodyPr/>
          <a:p>
            <a:fld id="{AA250E82-8219-409E-BD24-007083F5C1A2}"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1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1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sldNum" idx="14"/>
          </p:nvPr>
        </p:nvSpPr>
        <p:spPr/>
        <p:txBody>
          <a:bodyPr/>
          <a:p>
            <a:fld id="{A0487B65-F34F-4AB1-BA00-3A701552869F}"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 name="PlaceHolder 6"/>
          <p:cNvSpPr>
            <a:spLocks noGrp="1"/>
          </p:cNvSpPr>
          <p:nvPr>
            <p:ph type="sldNum" idx="15"/>
          </p:nvPr>
        </p:nvSpPr>
        <p:spPr/>
        <p:txBody>
          <a:bodyPr/>
          <a:p>
            <a:fld id="{4364DA4E-A21F-4F17-AF69-D909B32ABD9C}"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sldNum" idx="16"/>
          </p:nvPr>
        </p:nvSpPr>
        <p:spPr/>
        <p:txBody>
          <a:bodyPr/>
          <a:p>
            <a:fld id="{8169C8AF-494B-4353-A7BB-F3D403AC82E6}"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
    <p:spTree>
      <p:nvGrpSpPr>
        <p:cNvPr id="1" name=""/>
        <p:cNvGrpSpPr/>
        <p:nvPr/>
      </p:nvGrpSpPr>
      <p:grpSpPr>
        <a:xfrm>
          <a:off x="0" y="0"/>
          <a:ext cx="0" cy="0"/>
          <a:chOff x="0" y="0"/>
          <a:chExt cx="0" cy="0"/>
        </a:xfrm>
      </p:grpSpPr>
      <p:sp>
        <p:nvSpPr>
          <p:cNvPr id="2" name="PlaceHolder 1"/>
          <p:cNvSpPr>
            <a:spLocks noGrp="1"/>
          </p:cNvSpPr>
          <p:nvPr>
            <p:ph type="sldNum" idx="17"/>
          </p:nvPr>
        </p:nvSpPr>
        <p:spPr/>
        <p:txBody>
          <a:bodyPr/>
          <a:p>
            <a:fld id="{3A00F534-750F-4B8E-9213-D66AF0B719E8}"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sldNum" idx="18"/>
          </p:nvPr>
        </p:nvSpPr>
        <p:spPr/>
        <p:txBody>
          <a:bodyPr/>
          <a:p>
            <a:fld id="{5C143143-BF6A-440C-9F2C-44532874D8C5}"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4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sldNum" idx="19"/>
          </p:nvPr>
        </p:nvSpPr>
        <p:spPr/>
        <p:txBody>
          <a:bodyPr/>
          <a:p>
            <a:fld id="{859CFBDB-C87C-4CEB-AFA7-754EBBAD64A0}"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sldNum" idx="2"/>
          </p:nvPr>
        </p:nvSpPr>
        <p:spPr/>
        <p:txBody>
          <a:bodyPr/>
          <a:p>
            <a:fld id="{59118120-A5A1-44CE-A76E-89E141446059}"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sldNum" idx="20"/>
          </p:nvPr>
        </p:nvSpPr>
        <p:spPr/>
        <p:txBody>
          <a:bodyPr/>
          <a:p>
            <a:fld id="{113485D7-42D0-4AB1-93D2-56D8AEBF8CBA}"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sldNum" idx="21"/>
          </p:nvPr>
        </p:nvSpPr>
        <p:spPr/>
        <p:txBody>
          <a:bodyPr/>
          <a:p>
            <a:fld id="{D8D183DB-18DD-4D1A-BE81-3480EFE9EB2F}"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9">
    <p:spTree>
      <p:nvGrpSpPr>
        <p:cNvPr id="1" name=""/>
        <p:cNvGrpSpPr/>
        <p:nvPr/>
      </p:nvGrpSpPr>
      <p:grpSpPr>
        <a:xfrm>
          <a:off x="0" y="0"/>
          <a:ext cx="0" cy="0"/>
          <a:chOff x="0" y="0"/>
          <a:chExt cx="0" cy="0"/>
        </a:xfrm>
      </p:grpSpPr>
      <p:sp>
        <p:nvSpPr>
          <p:cNvPr id="2" name="PlaceHolder 1"/>
          <p:cNvSpPr>
            <a:spLocks noGrp="1"/>
          </p:cNvSpPr>
          <p:nvPr>
            <p:ph type="sldNum" idx="22"/>
          </p:nvPr>
        </p:nvSpPr>
        <p:spPr/>
        <p:txBody>
          <a:bodyPr/>
          <a:p>
            <a:fld id="{E9415733-BAFF-4F89-984F-42A5815CBB74}"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10">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7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7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sldNum" idx="23"/>
          </p:nvPr>
        </p:nvSpPr>
        <p:spPr/>
        <p:txBody>
          <a:bodyPr/>
          <a:p>
            <a:fld id="{FE56B042-9A77-46D3-A3EA-3ABCDE922A70}"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1">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sldNum" idx="24"/>
          </p:nvPr>
        </p:nvSpPr>
        <p:spPr/>
        <p:txBody>
          <a:bodyPr/>
          <a:p>
            <a:fld id="{78105EA0-F22D-4014-B455-0BB7A6AEAFB8}"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 name="PlaceHolder 6"/>
          <p:cNvSpPr>
            <a:spLocks noGrp="1"/>
          </p:cNvSpPr>
          <p:nvPr>
            <p:ph type="sldNum" idx="3"/>
          </p:nvPr>
        </p:nvSpPr>
        <p:spPr/>
        <p:txBody>
          <a:bodyPr/>
          <a:p>
            <a:fld id="{265205FA-1335-47E2-9F8E-C5989DE6E41A}"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B82C573A-B255-4F23-8AD9-8C3D38F692EF}"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18899B2E-3AB5-4330-A9FB-DB203CDEDE9B}"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4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sldNum" idx="6"/>
          </p:nvPr>
        </p:nvSpPr>
        <p:spPr/>
        <p:txBody>
          <a:bodyPr/>
          <a:p>
            <a:fld id="{8088C905-A4F5-4250-9C90-C964B8D69AFE}"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5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sldNum" idx="7"/>
          </p:nvPr>
        </p:nvSpPr>
        <p:spPr/>
        <p:txBody>
          <a:bodyPr/>
          <a:p>
            <a:fld id="{C3815A8B-917E-4BDA-9ED5-C6677DBCC39C}"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6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sldNum" idx="8"/>
          </p:nvPr>
        </p:nvSpPr>
        <p:spPr/>
        <p:txBody>
          <a:bodyPr/>
          <a:p>
            <a:fld id="{393D82AD-2E89-416F-9186-C88B7ED9D186}"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sldNum" idx="9"/>
          </p:nvPr>
        </p:nvSpPr>
        <p:spPr/>
        <p:txBody>
          <a:bodyPr/>
          <a:p>
            <a:fld id="{4C945332-88CC-4F47-BC19-3711BA8BB361}"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 name="Rectangle 7"/>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5"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6" name="PlaceHolder 5"/>
          <p:cNvSpPr>
            <a:spLocks noGrp="1"/>
          </p:cNvSpPr>
          <p:nvPr>
            <p:ph type="sldNum" idx="1"/>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940C76F9-DE9E-456D-9D76-180AF2B4167C}"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Rectangle 74"/>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70" name="Rectangle 75"/>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71" name="PlaceHolder 1"/>
          <p:cNvSpPr>
            <a:spLocks noGrp="1"/>
          </p:cNvSpPr>
          <p:nvPr>
            <p:ph type="sldNum" idx="10"/>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24631871-0054-4A90-A7D1-65101258E60D}"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Rectangle 77"/>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73" name="Rectangle 78"/>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7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7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76"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7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78" name="PlaceHolder 5"/>
          <p:cNvSpPr>
            <a:spLocks noGrp="1"/>
          </p:cNvSpPr>
          <p:nvPr>
            <p:ph type="sldNum" idx="11"/>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D60AFBDD-19F6-4E20-8085-4E560205E575}"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Rectangle 88"/>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84" name="Rectangle 89"/>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8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86"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87"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88"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89" name="PlaceHolder 5"/>
          <p:cNvSpPr>
            <a:spLocks noGrp="1"/>
          </p:cNvSpPr>
          <p:nvPr>
            <p:ph type="sldNum" idx="12"/>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AED98FDC-65E0-48AC-BA6D-C46437317013}"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Rectangle 99"/>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95" name="Rectangle 100"/>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9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9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9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99"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00" name="PlaceHolder 5"/>
          <p:cNvSpPr>
            <a:spLocks noGrp="1"/>
          </p:cNvSpPr>
          <p:nvPr>
            <p:ph type="sldNum" idx="13"/>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3EEE16CD-370D-400E-A19C-0DEB9FB62CF0}"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Rectangle 110"/>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06" name="Rectangle 111"/>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0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08"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09"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10" name="PlaceHolder 4"/>
          <p:cNvSpPr>
            <a:spLocks noGrp="1"/>
          </p:cNvSpPr>
          <p:nvPr>
            <p:ph type="sldNum" idx="14"/>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DBB831BD-BBE5-483A-88CA-296176F3AEB3}"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Rectangle 119"/>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15" name="Rectangle 120"/>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1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1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1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19"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20"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21" name="PlaceHolder 6"/>
          <p:cNvSpPr>
            <a:spLocks noGrp="1"/>
          </p:cNvSpPr>
          <p:nvPr>
            <p:ph type="sldNum" idx="15"/>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4E18E358-AE1F-45AE-A10E-53A39213BE1C}"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Rectangle 132"/>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28" name="Rectangle 133"/>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29" name="PlaceHolder 1"/>
          <p:cNvSpPr>
            <a:spLocks noGrp="1"/>
          </p:cNvSpPr>
          <p:nvPr>
            <p:ph type="sldNum" idx="16"/>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61FD78C3-B80B-43E1-A407-89C0D7E42755}"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Rectangle 142"/>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31" name="Rectangle 143"/>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32" name="PlaceHolder 1"/>
          <p:cNvSpPr>
            <a:spLocks noGrp="1"/>
          </p:cNvSpPr>
          <p:nvPr>
            <p:ph type="sldNum" idx="17"/>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048AF9FA-59CC-4666-9441-82EFCAA04D5B}"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Rectangle 145"/>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34" name="Rectangle 146"/>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3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36"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37" name="PlaceHolder 3"/>
          <p:cNvSpPr>
            <a:spLocks noGrp="1"/>
          </p:cNvSpPr>
          <p:nvPr>
            <p:ph type="sldNum" idx="18"/>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9F70DF9C-F8B4-46B7-A828-4D34E3CE02DD}"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Rectangle 151"/>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41" name="Rectangle 152"/>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4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4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44" name="PlaceHolder 3"/>
          <p:cNvSpPr>
            <a:spLocks noGrp="1"/>
          </p:cNvSpPr>
          <p:nvPr>
            <p:ph type="sldNum" idx="19"/>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14FCA855-169A-498D-BD94-E1AD3FB77961}"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Rectangle 10"/>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2" name="Rectangle 11"/>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3"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4"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5"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6" name="PlaceHolder 4"/>
          <p:cNvSpPr>
            <a:spLocks noGrp="1"/>
          </p:cNvSpPr>
          <p:nvPr>
            <p:ph type="sldNum" idx="2"/>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8F7AD171-E1B9-444A-9EF7-74C599DD63AA}"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Rectangle 158"/>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48" name="Rectangle 159"/>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4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5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51"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52" name="PlaceHolder 4"/>
          <p:cNvSpPr>
            <a:spLocks noGrp="1"/>
          </p:cNvSpPr>
          <p:nvPr>
            <p:ph type="sldNum" idx="20"/>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71945F7F-988A-4921-95E4-06AC8AF890F9}"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Rectangle 167"/>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57" name="Rectangle 168"/>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5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59" name="PlaceHolder 2"/>
          <p:cNvSpPr>
            <a:spLocks noGrp="1"/>
          </p:cNvSpPr>
          <p:nvPr>
            <p:ph type="sldNum" idx="21"/>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DC8B216A-8B5C-4B11-8672-466EEE9EF0D3}"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Rectangle 172"/>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62" name="Rectangle 173"/>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63" name="PlaceHolder 1"/>
          <p:cNvSpPr>
            <a:spLocks noGrp="1"/>
          </p:cNvSpPr>
          <p:nvPr>
            <p:ph type="sldNum" idx="22"/>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C49CBF1C-2372-48F2-A1D9-FBCD6594C5CB}"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Rectangle 175"/>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65" name="Rectangle 176"/>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6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6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68"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69"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70" name="PlaceHolder 5"/>
          <p:cNvSpPr>
            <a:spLocks noGrp="1"/>
          </p:cNvSpPr>
          <p:nvPr>
            <p:ph type="sldNum" idx="23"/>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1A66CC16-0A54-44A4-8D96-3CE5125DDAF3}"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Rectangle 186"/>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76" name="Rectangle 187"/>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7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78"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79"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80"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81" name="PlaceHolder 5"/>
          <p:cNvSpPr>
            <a:spLocks noGrp="1"/>
          </p:cNvSpPr>
          <p:nvPr>
            <p:ph type="sldNum" idx="24"/>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509101D6-D470-4BE4-8520-6923E3F3E3B8}"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Rectangle 19"/>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21" name="Rectangle 20"/>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2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2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2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25"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26"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2222"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27" name="PlaceHolder 6"/>
          <p:cNvSpPr>
            <a:spLocks noGrp="1"/>
          </p:cNvSpPr>
          <p:nvPr>
            <p:ph type="sldNum" idx="3"/>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E71B759A-C5B9-4334-8133-21D9F45E7DBE}"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Rectangle 32"/>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34" name="Rectangle 33"/>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35" name="PlaceHolder 1"/>
          <p:cNvSpPr>
            <a:spLocks noGrp="1"/>
          </p:cNvSpPr>
          <p:nvPr>
            <p:ph type="sldNum" idx="4"/>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4A3733D7-0CD3-4C26-9FA8-58D297370909}"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Rectangle 42"/>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37" name="Rectangle 43"/>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38" name="PlaceHolder 1"/>
          <p:cNvSpPr>
            <a:spLocks noGrp="1"/>
          </p:cNvSpPr>
          <p:nvPr>
            <p:ph type="sldNum" idx="5"/>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A795DAD7-F6ED-4F88-9A7A-36D316D91B3F}"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
        <p:nvSpPr>
          <p:cNvPr id="39" name="PlaceHolder 2"/>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40"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Rectangle 47"/>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42" name="Rectangle 48"/>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43"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44"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45" name="PlaceHolder 3"/>
          <p:cNvSpPr>
            <a:spLocks noGrp="1"/>
          </p:cNvSpPr>
          <p:nvPr>
            <p:ph type="sldNum" idx="6"/>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2CAA6BA5-B4AF-4D19-ACCE-84E6E699EC61}"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Rectangle 53"/>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49" name="Rectangle 54"/>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5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51"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52" name="PlaceHolder 3"/>
          <p:cNvSpPr>
            <a:spLocks noGrp="1"/>
          </p:cNvSpPr>
          <p:nvPr>
            <p:ph type="sldNum" idx="7"/>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17B14402-06BC-4602-9002-A53DE35D5C9D}"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Rectangle 60"/>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56" name="Rectangle 61"/>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5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58"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59"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60" name="PlaceHolder 4"/>
          <p:cNvSpPr>
            <a:spLocks noGrp="1"/>
          </p:cNvSpPr>
          <p:nvPr>
            <p:ph type="sldNum" idx="8"/>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671CF7F0-767E-45B3-9527-BDD6C160DCD1}"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Rectangle 69"/>
          <p:cNvSpPr/>
          <p:nvPr/>
        </p:nvSpPr>
        <p:spPr>
          <a:xfrm>
            <a:off x="457200" y="6356520"/>
            <a:ext cx="2116440" cy="3477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65" name="Rectangle 70"/>
          <p:cNvSpPr/>
          <p:nvPr/>
        </p:nvSpPr>
        <p:spPr>
          <a:xfrm>
            <a:off x="3124080" y="6356520"/>
            <a:ext cx="2894400" cy="3636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6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67" name="PlaceHolder 2"/>
          <p:cNvSpPr>
            <a:spLocks noGrp="1"/>
          </p:cNvSpPr>
          <p:nvPr>
            <p:ph type="sldNum" idx="9"/>
          </p:nvPr>
        </p:nvSpPr>
        <p:spPr>
          <a:xfrm>
            <a:off x="6552720" y="6356520"/>
            <a:ext cx="2108520" cy="339840"/>
          </a:xfrm>
          <a:prstGeom prst="rect">
            <a:avLst/>
          </a:prstGeom>
          <a:noFill/>
          <a:ln w="0">
            <a:noFill/>
          </a:ln>
        </p:spPr>
        <p:txBody>
          <a:bodyPr lIns="90000" rIns="90000" tIns="46800" bIns="46800" anchor="ctr">
            <a:noAutofit/>
          </a:bodyPr>
          <a:lstStyle>
            <a:lvl1pPr indent="0" algn="r" defTabSz="914400">
              <a:lnSpc>
                <a:spcPct val="100000"/>
              </a:lnSpc>
              <a:spcBef>
                <a:spcPts val="62"/>
              </a:spcBef>
              <a:spcAft>
                <a:spcPts val="62"/>
              </a:spcAft>
              <a:buNone/>
              <a:tabLst>
                <a:tab algn="l" pos="0"/>
              </a:tabLst>
              <a:defRPr b="0" lang="en-US" sz="1200" spc="-1" strike="noStrike">
                <a:solidFill>
                  <a:srgbClr val="898989"/>
                </a:solidFill>
                <a:latin typeface="Times New Roman"/>
                <a:ea typeface="Segoe UI"/>
              </a:defRPr>
            </a:lvl1pPr>
          </a:lstStyle>
          <a:p>
            <a:pPr indent="0" algn="r" defTabSz="914400">
              <a:lnSpc>
                <a:spcPct val="100000"/>
              </a:lnSpc>
              <a:spcBef>
                <a:spcPts val="62"/>
              </a:spcBef>
              <a:spcAft>
                <a:spcPts val="62"/>
              </a:spcAft>
              <a:buNone/>
              <a:tabLst>
                <a:tab algn="l" pos="0"/>
              </a:tabLst>
            </a:pPr>
            <a:fld id="{B5B45522-017E-47B7-82ED-EC30D3CAB00C}" type="slidenum">
              <a:rPr b="0" lang="en-US" sz="1200" spc="-1" strike="noStrike">
                <a:solidFill>
                  <a:srgbClr val="898989"/>
                </a:solidFill>
                <a:latin typeface="Times New Roman"/>
                <a:ea typeface="Segoe UI"/>
              </a:rPr>
              <a:t>&lt;Foliennummer&gt;</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Rectangle 203"/>
          <p:cNvSpPr/>
          <p:nvPr/>
        </p:nvSpPr>
        <p:spPr>
          <a:xfrm>
            <a:off x="685800" y="838080"/>
            <a:ext cx="7770960" cy="3275280"/>
          </a:xfrm>
          <a:prstGeom prst="rect">
            <a:avLst/>
          </a:prstGeom>
          <a:noFill/>
          <a:ln w="0">
            <a:noFill/>
          </a:ln>
        </p:spPr>
        <p:style>
          <a:lnRef idx="0"/>
          <a:fillRef idx="0"/>
          <a:effectRef idx="0"/>
          <a:fontRef idx="minor"/>
        </p:style>
        <p:txBody>
          <a:bodyPr lIns="90000" rIns="90000" tIns="46800" bIns="46800" anchor="ctr">
            <a:noAutofit/>
          </a:bodyPr>
          <a:p>
            <a:pPr algn="ctr" defTabSz="914400">
              <a:lnSpc>
                <a:spcPct val="100000"/>
              </a:lnSpc>
            </a:pPr>
            <a:r>
              <a:rPr b="0" lang="de-DE" sz="4000" spc="-1" strike="noStrike">
                <a:solidFill>
                  <a:srgbClr val="000000"/>
                </a:solidFill>
                <a:latin typeface="Book Antiqua"/>
                <a:ea typeface="DejaVu Sans"/>
              </a:rPr>
              <a:t>EHDS and AI Act: </a:t>
            </a:r>
            <a:endParaRPr b="0" lang="de-DE" sz="4000" spc="-1" strike="noStrike">
              <a:solidFill>
                <a:srgbClr val="000000"/>
              </a:solidFill>
              <a:latin typeface="Arial"/>
            </a:endParaRPr>
          </a:p>
          <a:p>
            <a:pPr algn="ctr" defTabSz="914400">
              <a:lnSpc>
                <a:spcPct val="100000"/>
              </a:lnSpc>
            </a:pPr>
            <a:r>
              <a:rPr b="0" lang="de-DE" sz="4000" spc="-1" strike="noStrike">
                <a:solidFill>
                  <a:srgbClr val="000000"/>
                </a:solidFill>
                <a:latin typeface="Book Antiqua"/>
                <a:ea typeface="DejaVu Sans"/>
              </a:rPr>
              <a:t>Perspectives of a negotiator</a:t>
            </a:r>
            <a:endParaRPr b="0" lang="de-DE" sz="4000" spc="-1" strike="noStrike">
              <a:solidFill>
                <a:srgbClr val="000000"/>
              </a:solidFill>
              <a:latin typeface="Arial"/>
            </a:endParaRPr>
          </a:p>
        </p:txBody>
      </p:sp>
      <p:sp>
        <p:nvSpPr>
          <p:cNvPr id="193" name="Rectangle 204"/>
          <p:cNvSpPr/>
          <p:nvPr/>
        </p:nvSpPr>
        <p:spPr>
          <a:xfrm>
            <a:off x="1371600" y="4419720"/>
            <a:ext cx="6399360" cy="1827360"/>
          </a:xfrm>
          <a:prstGeom prst="rect">
            <a:avLst/>
          </a:prstGeom>
          <a:noFill/>
          <a:ln w="0">
            <a:noFill/>
          </a:ln>
        </p:spPr>
        <p:style>
          <a:lnRef idx="0"/>
          <a:fillRef idx="0"/>
          <a:effectRef idx="0"/>
          <a:fontRef idx="minor"/>
        </p:style>
        <p:txBody>
          <a:bodyPr lIns="90000" rIns="90000" tIns="46800" bIns="46800" anchor="t">
            <a:noAutofit/>
          </a:bodyPr>
          <a:p>
            <a:pPr algn="ctr" defTabSz="914400">
              <a:lnSpc>
                <a:spcPct val="100000"/>
              </a:lnSpc>
              <a:spcBef>
                <a:spcPts val="862"/>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3200" spc="-1" strike="noStrike">
                <a:solidFill>
                  <a:srgbClr val="000000"/>
                </a:solidFill>
                <a:latin typeface="Book Antiqua"/>
                <a:ea typeface="DejaVu Sans"/>
              </a:rPr>
              <a:t>Ralf Bendrath</a:t>
            </a:r>
            <a:endParaRPr b="0" lang="de-DE" sz="3200" spc="-1" strike="noStrike">
              <a:solidFill>
                <a:srgbClr val="000000"/>
              </a:solidFill>
              <a:latin typeface="Arial"/>
            </a:endParaRPr>
          </a:p>
          <a:p>
            <a:pPr algn="ctr" defTabSz="914400">
              <a:lnSpc>
                <a:spcPct val="100000"/>
              </a:lnSpc>
              <a:spcBef>
                <a:spcPts val="663"/>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2400" spc="-1" strike="noStrike">
                <a:solidFill>
                  <a:srgbClr val="000000"/>
                </a:solidFill>
                <a:latin typeface="Book Antiqua"/>
                <a:ea typeface="DejaVu Sans"/>
              </a:rPr>
              <a:t>Adviser for </a:t>
            </a:r>
            <a:endParaRPr b="0" lang="de-DE" sz="2400" spc="-1" strike="noStrike">
              <a:solidFill>
                <a:srgbClr val="000000"/>
              </a:solidFill>
              <a:latin typeface="Arial"/>
            </a:endParaRPr>
          </a:p>
          <a:p>
            <a:pPr algn="ctr" defTabSz="914400">
              <a:lnSpc>
                <a:spcPct val="100000"/>
              </a:lnSpc>
              <a:spcBef>
                <a:spcPts val="663"/>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2400" spc="-1" strike="noStrike">
                <a:solidFill>
                  <a:srgbClr val="000000"/>
                </a:solidFill>
                <a:latin typeface="Book Antiqua"/>
                <a:ea typeface="DejaVu Sans"/>
              </a:rPr>
              <a:t>civil liberties, justice and home affairs</a:t>
            </a:r>
            <a:endParaRPr b="0" lang="de-DE" sz="2400" spc="-1" strike="noStrike">
              <a:solidFill>
                <a:srgbClr val="000000"/>
              </a:solidFill>
              <a:latin typeface="Arial"/>
            </a:endParaRPr>
          </a:p>
          <a:p>
            <a:pPr algn="ctr" defTabSz="914400">
              <a:lnSpc>
                <a:spcPct val="100000"/>
              </a:lnSpc>
              <a:spcBef>
                <a:spcPts val="663"/>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2400" spc="-1" strike="noStrike">
                <a:solidFill>
                  <a:srgbClr val="000000"/>
                </a:solidFill>
                <a:latin typeface="Book Antiqua"/>
                <a:ea typeface="DejaVu Sans"/>
              </a:rPr>
              <a:t>Greens/EFA in the European Parliament</a:t>
            </a: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8" name="Rectangle 214"/>
          <p:cNvSpPr/>
          <p:nvPr/>
        </p:nvSpPr>
        <p:spPr>
          <a:xfrm>
            <a:off x="1143000" y="1122480"/>
            <a:ext cx="6856560" cy="2386080"/>
          </a:xfrm>
          <a:prstGeom prst="rect">
            <a:avLst/>
          </a:prstGeom>
          <a:noFill/>
          <a:ln w="0">
            <a:noFill/>
          </a:ln>
        </p:spPr>
        <p:style>
          <a:lnRef idx="0"/>
          <a:fillRef idx="0"/>
          <a:effectRef idx="0"/>
          <a:fontRef idx="minor"/>
        </p:style>
        <p:txBody>
          <a:bodyPr lIns="90000" rIns="90000" tIns="45000" bIns="45000" anchor="b">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de-DE" sz="6000" spc="-1" strike="noStrike">
              <a:solidFill>
                <a:srgbClr val="000000"/>
              </a:solidFill>
              <a:latin typeface="Arial"/>
              <a:ea typeface="DejaVu Sans"/>
            </a:endParaRPr>
          </a:p>
        </p:txBody>
      </p:sp>
      <p:sp>
        <p:nvSpPr>
          <p:cNvPr id="209" name="Rectangle 215"/>
          <p:cNvSpPr/>
          <p:nvPr/>
        </p:nvSpPr>
        <p:spPr>
          <a:xfrm>
            <a:off x="1143000" y="3602160"/>
            <a:ext cx="6856560" cy="16542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pic>
        <p:nvPicPr>
          <p:cNvPr id="210" name="Picture 3" descr=""/>
          <p:cNvPicPr/>
          <p:nvPr/>
        </p:nvPicPr>
        <p:blipFill>
          <a:blip r:embed="rId1"/>
          <a:stretch/>
        </p:blipFill>
        <p:spPr>
          <a:xfrm>
            <a:off x="0" y="0"/>
            <a:ext cx="9478440" cy="68572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1" name="Rectangle 212"/>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3. Differences</a:t>
            </a:r>
            <a:endParaRPr b="0" lang="de-DE" sz="4400" spc="-1" strike="noStrike">
              <a:solidFill>
                <a:srgbClr val="000000"/>
              </a:solidFill>
              <a:latin typeface="Arial"/>
            </a:endParaRPr>
          </a:p>
        </p:txBody>
      </p:sp>
      <p:sp>
        <p:nvSpPr>
          <p:cNvPr id="212" name="Rectangle 213"/>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862"/>
              </a:spcBef>
              <a:spcAft>
                <a:spcPts val="62"/>
              </a:spcAft>
              <a:tabLst>
                <a:tab algn="l" pos="0"/>
              </a:tabLst>
            </a:pPr>
            <a:r>
              <a:rPr b="0" lang="de-DE" sz="3200" spc="-1" strike="noStrike">
                <a:solidFill>
                  <a:srgbClr val="000000"/>
                </a:solidFill>
                <a:latin typeface="Book Antiqua"/>
                <a:ea typeface="DejaVu Sans"/>
              </a:rPr>
              <a:t>EHDS part of the </a:t>
            </a:r>
            <a:r>
              <a:rPr b="0" lang="de-DE" sz="3200" spc="-1" strike="noStrike" u="sng">
                <a:solidFill>
                  <a:srgbClr val="000000"/>
                </a:solidFill>
                <a:uFillTx/>
                <a:latin typeface="Book Antiqua"/>
                <a:ea typeface="DejaVu Sans"/>
              </a:rPr>
              <a:t>EU Data Strategy</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COM Communication, 2020</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a:t>
            </a:r>
            <a:r>
              <a:rPr b="0" lang="de-DE" sz="3200" spc="-1" strike="noStrike">
                <a:solidFill>
                  <a:srgbClr val="000000"/>
                </a:solidFill>
                <a:latin typeface="Book Antiqua"/>
                <a:ea typeface="DejaVu Sans"/>
              </a:rPr>
              <a:t>Data Spaces“ foreseen: </a:t>
            </a:r>
            <a:r>
              <a:rPr b="0" lang="en-GB" sz="3200" spc="-1" strike="noStrike">
                <a:solidFill>
                  <a:srgbClr val="000000"/>
                </a:solidFill>
                <a:latin typeface="Book Antiqua"/>
                <a:ea typeface="DejaVu Sans"/>
              </a:rPr>
              <a:t>industrial (manufacturing), Green Deal, mobility, </a:t>
            </a:r>
            <a:r>
              <a:rPr b="0" lang="en-GB" sz="3200" spc="-1" strike="noStrike" u="sng">
                <a:solidFill>
                  <a:srgbClr val="000000"/>
                </a:solidFill>
                <a:uFillTx/>
                <a:latin typeface="Book Antiqua"/>
                <a:ea typeface="DejaVu Sans"/>
              </a:rPr>
              <a:t>health</a:t>
            </a:r>
            <a:r>
              <a:rPr b="0" lang="en-GB" sz="3200" spc="-1" strike="noStrike">
                <a:solidFill>
                  <a:srgbClr val="000000"/>
                </a:solidFill>
                <a:latin typeface="Book Antiqua"/>
                <a:ea typeface="DejaVu Sans"/>
              </a:rPr>
              <a:t>, financial, energy, agriculture, public administration, skills</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plus Data Act (IoT data) and Data Governance Act („data altruism“)</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 name="Rectangle 212"/>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3. Differences</a:t>
            </a:r>
            <a:endParaRPr b="0" lang="de-DE" sz="4400" spc="-1" strike="noStrike">
              <a:solidFill>
                <a:srgbClr val="000000"/>
              </a:solidFill>
              <a:latin typeface="Arial"/>
            </a:endParaRPr>
          </a:p>
        </p:txBody>
      </p:sp>
      <p:sp>
        <p:nvSpPr>
          <p:cNvPr id="214" name="Rectangle 213"/>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862"/>
              </a:spcBef>
              <a:spcAft>
                <a:spcPts val="62"/>
              </a:spcAft>
              <a:tabLst>
                <a:tab algn="l" pos="0"/>
              </a:tabLst>
            </a:pPr>
            <a:r>
              <a:rPr b="0" lang="de-DE" sz="3200" spc="-1" strike="noStrike">
                <a:solidFill>
                  <a:srgbClr val="000000"/>
                </a:solidFill>
                <a:latin typeface="Book Antiqua"/>
                <a:ea typeface="DejaVu Sans"/>
              </a:rPr>
              <a:t>AI Act builds on the </a:t>
            </a:r>
            <a:r>
              <a:rPr b="0" lang="de-DE" sz="3200" spc="-1" strike="noStrike" u="sng">
                <a:solidFill>
                  <a:srgbClr val="000000"/>
                </a:solidFill>
                <a:uFillTx/>
                <a:latin typeface="Book Antiqua"/>
                <a:ea typeface="DejaVu Sans"/>
              </a:rPr>
              <a:t>„New Legislative Framework“</a:t>
            </a:r>
            <a:r>
              <a:rPr b="0" lang="de-DE" sz="3200" spc="-1" strike="noStrike">
                <a:solidFill>
                  <a:srgbClr val="000000"/>
                </a:solidFill>
                <a:latin typeface="Book Antiqua"/>
                <a:ea typeface="DejaVu Sans"/>
              </a:rPr>
              <a:t>:</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adopted in 2008</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unified rules for product safety </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conformity assessments</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market surveillance</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CE label</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Rectangle 216"/>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4. A peek into the negotiations</a:t>
            </a:r>
            <a:endParaRPr b="0" lang="de-DE" sz="4400" spc="-1" strike="noStrike">
              <a:solidFill>
                <a:srgbClr val="000000"/>
              </a:solidFill>
              <a:latin typeface="Arial"/>
            </a:endParaRPr>
          </a:p>
        </p:txBody>
      </p:sp>
      <p:sp>
        <p:nvSpPr>
          <p:cNvPr id="216" name="Rectangle 217"/>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a:t>
            </a:r>
            <a:r>
              <a:rPr b="0" lang="de-DE" sz="3200" spc="-1" strike="noStrike">
                <a:solidFill>
                  <a:srgbClr val="000000"/>
                </a:solidFill>
                <a:latin typeface="Book Antiqua"/>
                <a:ea typeface="DejaVu Sans"/>
              </a:rPr>
              <a:t>Health“ not a priority in the AIA</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reference in Article 1:</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en-GB" sz="2400" spc="-1" strike="noStrike">
                <a:solidFill>
                  <a:srgbClr val="000000"/>
                </a:solidFill>
                <a:latin typeface="Book Antiqua"/>
                <a:ea typeface="DejaVu Sans"/>
              </a:rPr>
              <a:t>“</a:t>
            </a:r>
            <a:r>
              <a:rPr b="0" lang="en-GB" sz="2400" spc="-1" strike="noStrike">
                <a:solidFill>
                  <a:srgbClr val="000000"/>
                </a:solidFill>
                <a:latin typeface="Book Antiqua"/>
                <a:ea typeface="DejaVu Sans"/>
              </a:rPr>
              <a:t>The purpose of this Regulation is to improve the functioning of the internal market and promote the uptake of human-centric and trustworthy artificial intelligence (AI), while ensuring a high level of </a:t>
            </a:r>
            <a:r>
              <a:rPr b="1" lang="en-GB" sz="2400" spc="-1" strike="noStrike">
                <a:solidFill>
                  <a:srgbClr val="000000"/>
                </a:solidFill>
                <a:latin typeface="Book Antiqua"/>
                <a:ea typeface="DejaVu Sans"/>
              </a:rPr>
              <a:t>protection of health, safety, fundamental rights </a:t>
            </a:r>
            <a:r>
              <a:rPr b="0" lang="en-GB" sz="2400" spc="-1" strike="noStrike">
                <a:solidFill>
                  <a:srgbClr val="000000"/>
                </a:solidFill>
                <a:latin typeface="Book Antiqua"/>
                <a:ea typeface="DejaVu Sans"/>
              </a:rPr>
              <a:t>enshrined in the Charter, including democracy, the rule of law and environmental protection, against the harmful effects of AI systems in the Union and supporting innovation.”</a:t>
            </a:r>
            <a:endParaRPr b="0" lang="de-DE" sz="2400" spc="-1" strike="noStrike">
              <a:solidFill>
                <a:srgbClr val="000000"/>
              </a:solidFill>
              <a:latin typeface="Arial"/>
            </a:endParaRPr>
          </a:p>
          <a:p>
            <a:pPr defTabSz="914400">
              <a:lnSpc>
                <a:spcPct val="100000"/>
              </a:lnSpc>
              <a:spcBef>
                <a:spcPts val="862"/>
              </a:spcBef>
              <a:spcAft>
                <a:spcPts val="62"/>
              </a:spcAft>
              <a:tabLst>
                <a:tab algn="l" pos="0"/>
              </a:tabLst>
            </a:pPr>
            <a:endParaRPr b="0" lang="de-DE" sz="3200" spc="-1" strike="noStrike">
              <a:solidFill>
                <a:srgbClr val="000000"/>
              </a:solidFill>
              <a:latin typeface="Arial"/>
            </a:endParaRPr>
          </a:p>
          <a:p>
            <a:pPr defTabSz="914400">
              <a:lnSpc>
                <a:spcPct val="100000"/>
              </a:lnSpc>
              <a:spcBef>
                <a:spcPts val="862"/>
              </a:spcBef>
              <a:spcAft>
                <a:spcPts val="62"/>
              </a:spcAft>
              <a:tabLst>
                <a:tab algn="l" pos="0"/>
              </a:tabLst>
            </a:pP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 name="Rectangle 218"/>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Health at risk by AI</a:t>
            </a:r>
            <a:endParaRPr b="0" lang="de-DE" sz="4400" spc="-1" strike="noStrike">
              <a:solidFill>
                <a:srgbClr val="000000"/>
              </a:solidFill>
              <a:latin typeface="Arial"/>
            </a:endParaRPr>
          </a:p>
        </p:txBody>
      </p:sp>
      <p:sp>
        <p:nvSpPr>
          <p:cNvPr id="218" name="Rectangle 219"/>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Focus on </a:t>
            </a:r>
            <a:r>
              <a:rPr b="0" i="1" lang="de-DE" sz="3200" spc="-1" strike="noStrike">
                <a:solidFill>
                  <a:srgbClr val="000000"/>
                </a:solidFill>
                <a:latin typeface="Book Antiqua"/>
                <a:ea typeface="DejaVu Sans"/>
              </a:rPr>
              <a:t>risks</a:t>
            </a:r>
            <a:r>
              <a:rPr b="0" lang="de-DE" sz="3200" spc="-1" strike="noStrike">
                <a:solidFill>
                  <a:srgbClr val="000000"/>
                </a:solidFill>
                <a:latin typeface="Book Antiqua"/>
                <a:ea typeface="DejaVu Sans"/>
              </a:rPr>
              <a:t> to health, safety or fundamental rights by AI systems</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human oversight</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a:t>
            </a:r>
            <a:r>
              <a:rPr b="0" lang="de-DE" sz="3200" spc="-1" strike="noStrike">
                <a:solidFill>
                  <a:srgbClr val="000000"/>
                </a:solidFill>
                <a:latin typeface="Book Antiqua"/>
                <a:ea typeface="DejaVu Sans"/>
              </a:rPr>
              <a:t>high risk AI“ categorisation by amending Annex III, leading to additional obligations and safeguards</a:t>
            </a:r>
            <a:endParaRPr b="0" lang="de-DE" sz="3200" spc="-1" strike="noStrike">
              <a:solidFill>
                <a:srgbClr val="000000"/>
              </a:solidFill>
              <a:latin typeface="Arial"/>
            </a:endParaRPr>
          </a:p>
          <a:p>
            <a:pPr defTabSz="914400">
              <a:lnSpc>
                <a:spcPct val="100000"/>
              </a:lnSpc>
              <a:spcBef>
                <a:spcPts val="8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Rectangle 224"/>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AI for health</a:t>
            </a:r>
            <a:endParaRPr b="0" lang="de-DE" sz="4400" spc="-1" strike="noStrike">
              <a:solidFill>
                <a:srgbClr val="000000"/>
              </a:solidFill>
              <a:latin typeface="Arial"/>
            </a:endParaRPr>
          </a:p>
        </p:txBody>
      </p:sp>
      <p:sp>
        <p:nvSpPr>
          <p:cNvPr id="220" name="Rectangle 225"/>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Only in Article 59, personal data processing in regulatory sandboxes</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a:t>
            </a:r>
            <a:r>
              <a:rPr b="0" lang="en-GB" sz="2800" spc="-1" strike="noStrike">
                <a:solidFill>
                  <a:srgbClr val="000000"/>
                </a:solidFill>
                <a:latin typeface="Book Antiqua"/>
                <a:ea typeface="DejaVu Sans"/>
              </a:rPr>
              <a:t>personal data lawfully collected for other purposes may be processed solely for the purpose of developing, training and testing certain AI systems (... for) public safety and </a:t>
            </a:r>
            <a:r>
              <a:rPr b="0" lang="en-GB" sz="2800" spc="-1" strike="noStrike" u="sng">
                <a:solidFill>
                  <a:srgbClr val="000000"/>
                </a:solidFill>
                <a:uFillTx/>
                <a:latin typeface="Book Antiqua"/>
                <a:ea typeface="DejaVu Sans"/>
              </a:rPr>
              <a:t>public health, including disease detection, diagnosis prevention, control and treatment and improvement of health care systems</a:t>
            </a:r>
            <a:r>
              <a:rPr b="0" lang="en-GB" sz="2800" spc="-1" strike="noStrike">
                <a:solidFill>
                  <a:srgbClr val="000000"/>
                </a:solidFill>
                <a:latin typeface="Arial"/>
                <a:ea typeface="DejaVu Sans"/>
              </a:rPr>
              <a:t>”</a:t>
            </a:r>
            <a:endParaRPr b="0" lang="de-DE" sz="2800" spc="-1" strike="noStrike">
              <a:solidFill>
                <a:srgbClr val="000000"/>
              </a:solidFill>
              <a:latin typeface="Arial"/>
            </a:endParaRPr>
          </a:p>
          <a:p>
            <a:pPr defTabSz="914400">
              <a:lnSpc>
                <a:spcPct val="100000"/>
              </a:lnSpc>
              <a:spcBef>
                <a:spcPts val="8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Rectangle 226"/>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AI for access to healthcare</a:t>
            </a:r>
            <a:endParaRPr b="0" lang="de-DE" sz="4400" spc="-1" strike="noStrike">
              <a:solidFill>
                <a:srgbClr val="000000"/>
              </a:solidFill>
              <a:latin typeface="Arial"/>
            </a:endParaRPr>
          </a:p>
        </p:txBody>
      </p:sp>
      <p:sp>
        <p:nvSpPr>
          <p:cNvPr id="222" name="Rectangle 227"/>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a:t>
            </a:r>
            <a:r>
              <a:rPr b="0" lang="de-DE" sz="3200" spc="-1" strike="noStrike">
                <a:solidFill>
                  <a:srgbClr val="000000"/>
                </a:solidFill>
                <a:latin typeface="Book Antiqua"/>
                <a:ea typeface="DejaVu Sans"/>
              </a:rPr>
              <a:t>high risk AI“ under Annex III:</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2800" spc="-1" strike="noStrike">
                <a:solidFill>
                  <a:srgbClr val="000000"/>
                </a:solidFill>
                <a:latin typeface="Book Antiqua"/>
                <a:ea typeface="DejaVu Sans"/>
              </a:rPr>
              <a:t>“</a:t>
            </a:r>
            <a:r>
              <a:rPr b="0" lang="en-GB" sz="2800" spc="-1" strike="noStrike">
                <a:solidFill>
                  <a:srgbClr val="000000"/>
                </a:solidFill>
                <a:latin typeface="Book Antiqua"/>
                <a:ea typeface="DejaVu Sans"/>
              </a:rPr>
              <a:t>AI systems intended to be used by public authorities or on behalf of public authorities </a:t>
            </a:r>
            <a:r>
              <a:rPr b="0" lang="en-GB" sz="2800" spc="-1" strike="noStrike" u="sng">
                <a:solidFill>
                  <a:srgbClr val="000000"/>
                </a:solidFill>
                <a:uFillTx/>
                <a:latin typeface="Book Antiqua"/>
                <a:ea typeface="DejaVu Sans"/>
              </a:rPr>
              <a:t>to evaluate the eligibility of natural persons for essential public assistance benefits and services</a:t>
            </a:r>
            <a:r>
              <a:rPr b="0" lang="en-GB" sz="2800" spc="-1" strike="noStrike">
                <a:solidFill>
                  <a:srgbClr val="000000"/>
                </a:solidFill>
                <a:latin typeface="Book Antiqua"/>
                <a:ea typeface="DejaVu Sans"/>
              </a:rPr>
              <a:t>, </a:t>
            </a:r>
            <a:r>
              <a:rPr b="0" lang="en-GB" sz="2800" spc="-1" strike="noStrike" u="sng">
                <a:solidFill>
                  <a:srgbClr val="000000"/>
                </a:solidFill>
                <a:uFillTx/>
                <a:latin typeface="Book Antiqua"/>
                <a:ea typeface="DejaVu Sans"/>
              </a:rPr>
              <a:t>including healthcare services</a:t>
            </a:r>
            <a:r>
              <a:rPr b="0" lang="en-GB" sz="2800" spc="-1" strike="noStrike">
                <a:solidFill>
                  <a:srgbClr val="000000"/>
                </a:solidFill>
                <a:latin typeface="Book Antiqua"/>
                <a:ea typeface="DejaVu Sans"/>
              </a:rPr>
              <a:t>, as well as to grant, reduce, revoke, or reclaim such benefits and services;”</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3" name="Rectangle 228"/>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Main conflicts in AI Act</a:t>
            </a:r>
            <a:endParaRPr b="0" lang="de-DE" sz="4400" spc="-1" strike="noStrike">
              <a:solidFill>
                <a:srgbClr val="000000"/>
              </a:solidFill>
              <a:latin typeface="Arial"/>
            </a:endParaRPr>
          </a:p>
        </p:txBody>
      </p:sp>
      <p:sp>
        <p:nvSpPr>
          <p:cNvPr id="224" name="Rectangle 229"/>
          <p:cNvSpPr/>
          <p:nvPr/>
        </p:nvSpPr>
        <p:spPr>
          <a:xfrm>
            <a:off x="457200" y="1401120"/>
            <a:ext cx="8212320" cy="495828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bans on </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remote biometric identification in public spaces</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predictive policing</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emotion recognition, incl. polygraphs</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exeptions from „high risk“ categorisation</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energy consumption reporting</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general-purpose AI</a:t>
            </a:r>
            <a:endParaRPr b="0" lang="de-DE" sz="3200" spc="-1" strike="noStrike">
              <a:solidFill>
                <a:srgbClr val="000000"/>
              </a:solidFill>
              <a:latin typeface="Arial"/>
            </a:endParaRPr>
          </a:p>
          <a:p>
            <a:pPr defTabSz="914400">
              <a:lnSpc>
                <a:spcPct val="100000"/>
              </a:lnSpc>
              <a:spcBef>
                <a:spcPts val="8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de-DE" sz="3200" spc="-1" strike="noStrike">
              <a:solidFill>
                <a:srgbClr val="000000"/>
              </a:solidFill>
              <a:latin typeface="Arial"/>
            </a:endParaRPr>
          </a:p>
          <a:p>
            <a:pPr defTabSz="914400">
              <a:lnSpc>
                <a:spcPct val="100000"/>
              </a:lnSpc>
              <a:spcBef>
                <a:spcPts val="8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de-DE" sz="3200" spc="-1" strike="noStrike">
              <a:solidFill>
                <a:srgbClr val="000000"/>
              </a:solidFill>
              <a:latin typeface="Arial"/>
            </a:endParaRPr>
          </a:p>
          <a:p>
            <a:pPr defTabSz="914400">
              <a:lnSpc>
                <a:spcPct val="100000"/>
              </a:lnSpc>
              <a:spcBef>
                <a:spcPts val="8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Rectangle 232"/>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EHDS does not refer to AI</a:t>
            </a:r>
            <a:endParaRPr b="0" lang="de-DE" sz="4400" spc="-1" strike="noStrike">
              <a:solidFill>
                <a:srgbClr val="000000"/>
              </a:solidFill>
              <a:latin typeface="Arial"/>
            </a:endParaRPr>
          </a:p>
        </p:txBody>
      </p:sp>
      <p:sp>
        <p:nvSpPr>
          <p:cNvPr id="226" name="Rectangle 233"/>
          <p:cNvSpPr/>
          <p:nvPr/>
        </p:nvSpPr>
        <p:spPr>
          <a:xfrm>
            <a:off x="457200" y="1401120"/>
            <a:ext cx="8212320" cy="50090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 in any specific way.</a:t>
            </a:r>
            <a:endParaRPr b="0" lang="de-DE" sz="28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few references in Recitals, e.g. (41): „t</a:t>
            </a:r>
            <a:r>
              <a:rPr b="0" lang="en-GB" sz="2800" spc="-1" strike="noStrike">
                <a:solidFill>
                  <a:srgbClr val="000000"/>
                </a:solidFill>
                <a:latin typeface="Book Antiqua"/>
                <a:ea typeface="DejaVu Sans"/>
              </a:rPr>
              <a:t>raining of artificial intelligence algorithms that could be used in healthcare or care of natural persons, as well as the evaluation and further development of existing algorithms and product for such purposes”</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 name="Rectangle 232"/>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EHDS does not refer to AI</a:t>
            </a:r>
            <a:endParaRPr b="0" lang="de-DE" sz="4400" spc="-1" strike="noStrike">
              <a:solidFill>
                <a:srgbClr val="000000"/>
              </a:solidFill>
              <a:latin typeface="Arial"/>
            </a:endParaRPr>
          </a:p>
        </p:txBody>
      </p:sp>
      <p:sp>
        <p:nvSpPr>
          <p:cNvPr id="228" name="Rectangle 233"/>
          <p:cNvSpPr/>
          <p:nvPr/>
        </p:nvSpPr>
        <p:spPr>
          <a:xfrm>
            <a:off x="457200" y="1300320"/>
            <a:ext cx="8212320" cy="51098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 in any specific way.</a:t>
            </a:r>
            <a:endParaRPr b="0" lang="de-DE" sz="28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one reference in Article 34, secondary use: „</a:t>
            </a:r>
            <a:r>
              <a:rPr b="0" lang="en-GB" sz="2800" spc="-1" strike="noStrike">
                <a:solidFill>
                  <a:srgbClr val="000000"/>
                </a:solidFill>
                <a:latin typeface="Book Antiqua"/>
                <a:ea typeface="DejaVu Sans"/>
              </a:rPr>
              <a:t>training, testing and evaluating of algorithms, including in medical devices, in-vitro diagnostic medical devices, AI systems and digital health applications”</a:t>
            </a:r>
            <a:endParaRPr b="0" lang="de-DE" sz="28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references to the European Artificial Intelligence Board, e.g. to ensure „common specifications“</a:t>
            </a:r>
            <a:endParaRPr b="0" lang="de-DE" sz="28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2800" spc="-1" strike="noStrike">
                <a:solidFill>
                  <a:srgbClr val="000000"/>
                </a:solidFill>
                <a:latin typeface="Book Antiqua"/>
                <a:ea typeface="DejaVu Sans"/>
              </a:rPr>
              <a:t>interoperability of harmonised EHR components with AI systems: compliance rules</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4" name="Rectangle 208"/>
          <p:cNvSpPr/>
          <p:nvPr/>
        </p:nvSpPr>
        <p:spPr>
          <a:xfrm>
            <a:off x="1143000" y="360000"/>
            <a:ext cx="6856560" cy="878760"/>
          </a:xfrm>
          <a:prstGeom prst="rect">
            <a:avLst/>
          </a:prstGeom>
          <a:noFill/>
          <a:ln w="0">
            <a:noFill/>
          </a:ln>
        </p:spPr>
        <p:style>
          <a:lnRef idx="0"/>
          <a:fillRef idx="0"/>
          <a:effectRef idx="0"/>
          <a:fontRef idx="minor"/>
        </p:style>
        <p:txBody>
          <a:bodyPr lIns="90000" rIns="90000" tIns="45000" bIns="45000" anchor="b">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Peek behind closed doors</a:t>
            </a:r>
            <a:endParaRPr b="0" lang="de-DE" sz="4400" spc="-1" strike="noStrike">
              <a:solidFill>
                <a:srgbClr val="000000"/>
              </a:solidFill>
              <a:latin typeface="Arial"/>
            </a:endParaRPr>
          </a:p>
        </p:txBody>
      </p:sp>
      <p:sp>
        <p:nvSpPr>
          <p:cNvPr id="195" name="Rectangle 209"/>
          <p:cNvSpPr/>
          <p:nvPr/>
        </p:nvSpPr>
        <p:spPr>
          <a:xfrm>
            <a:off x="1143000" y="3602160"/>
            <a:ext cx="6856560" cy="16542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196" name="TextBox 1"/>
          <p:cNvSpPr/>
          <p:nvPr/>
        </p:nvSpPr>
        <p:spPr>
          <a:xfrm>
            <a:off x="1005480" y="1604880"/>
            <a:ext cx="7273800" cy="3992040"/>
          </a:xfrm>
          <a:prstGeom prst="rect">
            <a:avLst/>
          </a:prstGeom>
          <a:noFill/>
          <a:ln w="0">
            <a:noFill/>
          </a:ln>
        </p:spPr>
        <p:style>
          <a:lnRef idx="0"/>
          <a:fillRef idx="0"/>
          <a:effectRef idx="0"/>
          <a:fontRef idx="minor"/>
        </p:style>
        <p:txBody>
          <a:bodyPr lIns="90000" rIns="90000" tIns="45000" bIns="45000" anchor="t">
            <a:spAutoFit/>
          </a:bodyPr>
          <a:p>
            <a:pPr marL="571680" indent="-571680" defTabSz="914400">
              <a:lnSpc>
                <a:spcPct val="100000"/>
              </a:lnSpc>
              <a:buClr>
                <a:srgbClr val="000000"/>
              </a:buClr>
              <a:buFont typeface="OpenSymbol"/>
              <a:buChar char="-"/>
            </a:pPr>
            <a:r>
              <a:rPr b="0" lang="de-DE" sz="3200" spc="-1" strike="noStrike">
                <a:solidFill>
                  <a:schemeClr val="dk1"/>
                </a:solidFill>
                <a:latin typeface="Book Antiqua"/>
                <a:ea typeface="DejaVu Sans"/>
              </a:rPr>
              <a:t>I was one of maybe 6 colleagues from political groups, who participated in the negotiations on both EHDS and AIA.</a:t>
            </a:r>
            <a:endParaRPr b="0" lang="de-DE" sz="3200" spc="-1" strike="noStrike">
              <a:solidFill>
                <a:srgbClr val="000000"/>
              </a:solidFill>
              <a:latin typeface="Arial"/>
            </a:endParaRPr>
          </a:p>
          <a:p>
            <a:pPr marL="571680" indent="-571680" defTabSz="914400">
              <a:lnSpc>
                <a:spcPct val="100000"/>
              </a:lnSpc>
              <a:buClr>
                <a:srgbClr val="000000"/>
              </a:buClr>
              <a:buFont typeface="OpenSymbol"/>
              <a:buChar char="-"/>
            </a:pPr>
            <a:r>
              <a:rPr b="0" lang="de-DE" sz="3200" spc="-1" strike="noStrike">
                <a:solidFill>
                  <a:schemeClr val="dk1"/>
                </a:solidFill>
                <a:latin typeface="Book Antiqua"/>
                <a:ea typeface="DejaVu Sans"/>
              </a:rPr>
              <a:t>Most of the text is normally negotiated on „technical“ level.</a:t>
            </a:r>
            <a:endParaRPr b="0" lang="de-DE" sz="3200" spc="-1" strike="noStrike">
              <a:solidFill>
                <a:srgbClr val="000000"/>
              </a:solidFill>
              <a:latin typeface="Arial"/>
            </a:endParaRPr>
          </a:p>
          <a:p>
            <a:pPr marL="571680" indent="-571680" defTabSz="914400">
              <a:lnSpc>
                <a:spcPct val="100000"/>
              </a:lnSpc>
              <a:buClr>
                <a:srgbClr val="000000"/>
              </a:buClr>
              <a:buFont typeface="OpenSymbol"/>
              <a:buChar char="-"/>
            </a:pPr>
            <a:r>
              <a:rPr b="0" lang="de-DE" sz="3200" spc="-1" strike="noStrike">
                <a:solidFill>
                  <a:schemeClr val="dk1"/>
                </a:solidFill>
                <a:latin typeface="Book Antiqua"/>
                <a:ea typeface="DejaVu Sans"/>
              </a:rPr>
              <a:t>Final political trilogues can be difficult and long.</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Rectangle 235"/>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Main conflicts in EHDS</a:t>
            </a:r>
            <a:endParaRPr b="0" lang="de-DE" sz="4400" spc="-1" strike="noStrike">
              <a:solidFill>
                <a:srgbClr val="000000"/>
              </a:solidFill>
              <a:latin typeface="Arial"/>
            </a:endParaRPr>
          </a:p>
        </p:txBody>
      </p:sp>
      <p:sp>
        <p:nvSpPr>
          <p:cNvPr id="230" name="Rectangle 236"/>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right to object to interoperable EHR</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right to object to secondary use</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parallel national health data systems</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single data holders</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scope of „scientific research“ – now including „</a:t>
            </a:r>
            <a:r>
              <a:rPr b="0" lang="en-GB" sz="3200" spc="-1" strike="noStrike">
                <a:solidFill>
                  <a:srgbClr val="000000"/>
                </a:solidFill>
                <a:latin typeface="Book Antiqua"/>
                <a:ea typeface="DejaVu Sans"/>
              </a:rPr>
              <a:t>development and innovation activities for products or services” – broader than Art. 9(2) GDPR</a:t>
            </a:r>
            <a:endParaRPr b="0" lang="de-DE" sz="3200" spc="-1" strike="noStrike">
              <a:solidFill>
                <a:srgbClr val="000000"/>
              </a:solidFill>
              <a:latin typeface="Arial"/>
            </a:endParaRPr>
          </a:p>
          <a:p>
            <a:pPr marL="457200" indent="-457200" defTabSz="914400">
              <a:lnSpc>
                <a:spcPct val="100000"/>
              </a:lnSpc>
              <a:spcBef>
                <a:spcPts val="862"/>
              </a:spcBef>
              <a:spcAft>
                <a:spcPts val="62"/>
              </a:spcAft>
              <a:tabLst>
                <a:tab algn="l" pos="0"/>
              </a:tabLst>
            </a:pP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Rectangle 235"/>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But EHDS will impact use of health data for AI training</a:t>
            </a:r>
            <a:endParaRPr b="0" lang="de-DE" sz="4400" spc="-1" strike="noStrike">
              <a:solidFill>
                <a:srgbClr val="000000"/>
              </a:solidFill>
              <a:latin typeface="Arial"/>
            </a:endParaRPr>
          </a:p>
        </p:txBody>
      </p:sp>
      <p:sp>
        <p:nvSpPr>
          <p:cNvPr id="232" name="Rectangle 236"/>
          <p:cNvSpPr/>
          <p:nvPr/>
        </p:nvSpPr>
        <p:spPr>
          <a:xfrm>
            <a:off x="540000" y="1800000"/>
            <a:ext cx="8212320" cy="450000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3200" spc="-1" strike="noStrike">
                <a:solidFill>
                  <a:srgbClr val="000000"/>
                </a:solidFill>
                <a:latin typeface="Book Antiqua"/>
                <a:ea typeface="DejaVu Sans"/>
              </a:rPr>
              <a:t>EHDS rules on secondary use fully apply when the purpose is AI training</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Book Antiqua"/>
              <a:buChar char="-"/>
              <a:tabLst>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de-DE" sz="3200" spc="-1" strike="noStrike">
                <a:solidFill>
                  <a:srgbClr val="000000"/>
                </a:solidFill>
                <a:latin typeface="Book Antiqua"/>
                <a:ea typeface="DejaVu Sans"/>
              </a:rPr>
              <a:t>for details: Nikolaus Forgó</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Rectangle 250"/>
          <p:cNvSpPr/>
          <p:nvPr/>
        </p:nvSpPr>
        <p:spPr>
          <a:xfrm>
            <a:off x="457200" y="274680"/>
            <a:ext cx="8228160" cy="1704960"/>
          </a:xfrm>
          <a:prstGeom prst="rect">
            <a:avLst/>
          </a:prstGeom>
          <a:noFill/>
          <a:ln w="0">
            <a:noFill/>
          </a:ln>
        </p:spPr>
        <p:style>
          <a:lnRef idx="0"/>
          <a:fillRef idx="0"/>
          <a:effectRef idx="0"/>
          <a:fontRef idx="minor"/>
        </p:style>
        <p:txBody>
          <a:bodyPr lIns="90000" rIns="90000" tIns="46800" bIns="46800" anchor="ctr">
            <a:noAutofit/>
          </a:bodyPr>
          <a:p>
            <a:pPr algn="ctr" defTabSz="914400">
              <a:lnSpc>
                <a:spcPct val="100000"/>
              </a:lnSpc>
              <a:spcBef>
                <a:spcPts val="62"/>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4400" spc="-1" strike="noStrike">
                <a:solidFill>
                  <a:srgbClr val="000000"/>
                </a:solidFill>
                <a:latin typeface="Book Antiqua"/>
                <a:ea typeface="DejaVu Sans"/>
              </a:rPr>
              <a:t>Questions?</a:t>
            </a:r>
            <a:endParaRPr b="0" lang="de-DE" sz="4400" spc="-1" strike="noStrike">
              <a:solidFill>
                <a:srgbClr val="000000"/>
              </a:solidFill>
              <a:latin typeface="Arial"/>
            </a:endParaRPr>
          </a:p>
        </p:txBody>
      </p:sp>
      <p:sp>
        <p:nvSpPr>
          <p:cNvPr id="234" name="Rectangle 251"/>
          <p:cNvSpPr/>
          <p:nvPr/>
        </p:nvSpPr>
        <p:spPr>
          <a:xfrm>
            <a:off x="457200" y="1600200"/>
            <a:ext cx="8228160" cy="4524480"/>
          </a:xfrm>
          <a:prstGeom prst="rect">
            <a:avLst/>
          </a:prstGeom>
          <a:noFill/>
          <a:ln w="0">
            <a:noFill/>
          </a:ln>
        </p:spPr>
        <p:style>
          <a:lnRef idx="0"/>
          <a:fillRef idx="0"/>
          <a:effectRef idx="0"/>
          <a:fontRef idx="minor"/>
        </p:style>
        <p:txBody>
          <a:bodyPr lIns="90000" rIns="90000" tIns="46800" bIns="46800" anchor="t">
            <a:noAutofit/>
          </a:bodyPr>
          <a:p>
            <a:pPr algn="ctr" defTabSz="914400">
              <a:lnSpc>
                <a:spcPct val="100000"/>
              </a:lnSpc>
              <a:spcBef>
                <a:spcPts val="862"/>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endParaRPr b="0" lang="de-DE" sz="3200" spc="-1" strike="noStrike">
              <a:solidFill>
                <a:srgbClr val="000000"/>
              </a:solidFill>
              <a:latin typeface="Arial"/>
            </a:endParaRPr>
          </a:p>
          <a:p>
            <a:pPr algn="ctr" defTabSz="914400">
              <a:lnSpc>
                <a:spcPct val="100000"/>
              </a:lnSpc>
              <a:spcBef>
                <a:spcPts val="862"/>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endParaRPr b="0" lang="de-DE" sz="3200" spc="-1" strike="noStrike">
              <a:solidFill>
                <a:srgbClr val="000000"/>
              </a:solidFill>
              <a:latin typeface="Arial"/>
            </a:endParaRPr>
          </a:p>
          <a:p>
            <a:pPr algn="ctr" defTabSz="914400">
              <a:lnSpc>
                <a:spcPct val="100000"/>
              </a:lnSpc>
              <a:spcBef>
                <a:spcPts val="862"/>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3200" spc="-1" strike="noStrike">
                <a:solidFill>
                  <a:srgbClr val="000000"/>
                </a:solidFill>
                <a:latin typeface="Book Antiqua"/>
                <a:ea typeface="DejaVu Sans"/>
              </a:rPr>
              <a:t>ralf.bendrath@europarl.europa.eu</a:t>
            </a:r>
            <a:endParaRPr b="0" lang="de-DE" sz="3200" spc="-1" strike="noStrike">
              <a:solidFill>
                <a:srgbClr val="000000"/>
              </a:solidFill>
              <a:latin typeface="Arial"/>
            </a:endParaRPr>
          </a:p>
          <a:p>
            <a:pPr algn="ctr" defTabSz="914400">
              <a:lnSpc>
                <a:spcPct val="100000"/>
              </a:lnSpc>
              <a:spcBef>
                <a:spcPts val="862"/>
              </a:spcBef>
              <a:spcAft>
                <a:spcPts val="6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18680"/>
                <a:tab algn="l" pos="10767960"/>
                <a:tab algn="l" pos="10769760"/>
                <a:tab algn="l" pos="10771200"/>
                <a:tab algn="l" pos="10772640"/>
                <a:tab algn="l" pos="10774440"/>
                <a:tab algn="l" pos="10775880"/>
                <a:tab algn="l" pos="10777680"/>
                <a:tab algn="l" pos="10779120"/>
                <a:tab algn="l" pos="10780560"/>
                <a:tab algn="l" pos="10782360"/>
              </a:tabLst>
            </a:pPr>
            <a:r>
              <a:rPr b="0" lang="de-DE" sz="3200" spc="-1" strike="noStrike">
                <a:solidFill>
                  <a:srgbClr val="000000"/>
                </a:solidFill>
                <a:latin typeface="Book Antiqua"/>
                <a:ea typeface="DejaVu Sans"/>
              </a:rPr>
              <a:t>@bendrath@eupolicy.social</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Picture 1" descr=""/>
          <p:cNvPicPr/>
          <p:nvPr/>
        </p:nvPicPr>
        <p:blipFill>
          <a:blip r:embed="rId1"/>
          <a:stretch/>
        </p:blipFill>
        <p:spPr>
          <a:xfrm>
            <a:off x="0" y="0"/>
            <a:ext cx="9143280" cy="6857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Picture 1" descr=""/>
          <p:cNvPicPr/>
          <p:nvPr/>
        </p:nvPicPr>
        <p:blipFill>
          <a:blip r:embed="rId1"/>
          <a:stretch/>
        </p:blipFill>
        <p:spPr>
          <a:xfrm>
            <a:off x="0" y="0"/>
            <a:ext cx="9143280" cy="6857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Picture 1" descr=""/>
          <p:cNvPicPr/>
          <p:nvPr/>
        </p:nvPicPr>
        <p:blipFill>
          <a:blip r:embed="rId1"/>
          <a:stretch/>
        </p:blipFill>
        <p:spPr>
          <a:xfrm>
            <a:off x="0" y="0"/>
            <a:ext cx="9143280" cy="6857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Rectangle 207"/>
          <p:cNvSpPr/>
          <p:nvPr/>
        </p:nvSpPr>
        <p:spPr>
          <a:xfrm>
            <a:off x="720000" y="1440000"/>
            <a:ext cx="8129520" cy="395928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How do the </a:t>
            </a:r>
            <a:endParaRPr b="0" lang="de-DE" sz="4400" spc="-1" strike="noStrike">
              <a:solidFill>
                <a:srgbClr val="000000"/>
              </a:solidFill>
              <a:latin typeface="Arial"/>
            </a:endParaRPr>
          </a:p>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European Health Data Space </a:t>
            </a:r>
            <a:endParaRPr b="0" lang="de-DE" sz="4400" spc="-1" strike="noStrike">
              <a:solidFill>
                <a:srgbClr val="000000"/>
              </a:solidFill>
              <a:latin typeface="Arial"/>
            </a:endParaRPr>
          </a:p>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and the </a:t>
            </a:r>
            <a:endParaRPr b="0" lang="de-DE" sz="4400" spc="-1" strike="noStrike">
              <a:solidFill>
                <a:srgbClr val="000000"/>
              </a:solidFill>
              <a:latin typeface="Arial"/>
            </a:endParaRPr>
          </a:p>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Artificial Intelligence Act</a:t>
            </a:r>
            <a:endParaRPr b="0" lang="de-DE" sz="4400" spc="-1" strike="noStrike">
              <a:solidFill>
                <a:srgbClr val="000000"/>
              </a:solidFill>
              <a:latin typeface="Arial"/>
            </a:endParaRPr>
          </a:p>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interact?</a:t>
            </a:r>
            <a:endParaRPr b="0" lang="de-D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Rectangle 208"/>
          <p:cNvSpPr/>
          <p:nvPr/>
        </p:nvSpPr>
        <p:spPr>
          <a:xfrm>
            <a:off x="1143000" y="360000"/>
            <a:ext cx="6856560" cy="878760"/>
          </a:xfrm>
          <a:prstGeom prst="rect">
            <a:avLst/>
          </a:prstGeom>
          <a:noFill/>
          <a:ln w="0">
            <a:noFill/>
          </a:ln>
        </p:spPr>
        <p:style>
          <a:lnRef idx="0"/>
          <a:fillRef idx="0"/>
          <a:effectRef idx="0"/>
          <a:fontRef idx="minor"/>
        </p:style>
        <p:txBody>
          <a:bodyPr lIns="90000" rIns="90000" tIns="45000" bIns="45000" anchor="b">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1. Legal basis identical</a:t>
            </a:r>
            <a:endParaRPr b="0" lang="de-DE" sz="4400" spc="-1" strike="noStrike">
              <a:solidFill>
                <a:srgbClr val="000000"/>
              </a:solidFill>
              <a:latin typeface="Arial"/>
            </a:endParaRPr>
          </a:p>
        </p:txBody>
      </p:sp>
      <p:sp>
        <p:nvSpPr>
          <p:cNvPr id="202" name="Rectangle 209"/>
          <p:cNvSpPr/>
          <p:nvPr/>
        </p:nvSpPr>
        <p:spPr>
          <a:xfrm>
            <a:off x="1143000" y="3602160"/>
            <a:ext cx="6856560" cy="165420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de-DE" sz="1800" spc="-1" strike="noStrike">
              <a:solidFill>
                <a:srgbClr val="ffffff"/>
              </a:solidFill>
              <a:latin typeface="Calibri"/>
              <a:ea typeface="DejaVu Sans"/>
            </a:endParaRPr>
          </a:p>
        </p:txBody>
      </p:sp>
      <p:sp>
        <p:nvSpPr>
          <p:cNvPr id="203" name="TextBox 1"/>
          <p:cNvSpPr/>
          <p:nvPr/>
        </p:nvSpPr>
        <p:spPr>
          <a:xfrm>
            <a:off x="1005480" y="1604880"/>
            <a:ext cx="7273800" cy="4844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3600" spc="-1" strike="noStrike">
                <a:solidFill>
                  <a:schemeClr val="dk1"/>
                </a:solidFill>
                <a:latin typeface="Book Antiqua"/>
                <a:ea typeface="DejaVu Sans"/>
              </a:rPr>
              <a:t>TFEU</a:t>
            </a:r>
            <a:r>
              <a:rPr b="0" lang="de-DE" sz="2400" spc="-1" strike="noStrike">
                <a:solidFill>
                  <a:schemeClr val="dk1"/>
                </a:solidFill>
                <a:latin typeface="Book Antiqua"/>
                <a:ea typeface="DejaVu Sans"/>
              </a:rPr>
              <a:t> </a:t>
            </a:r>
            <a:r>
              <a:rPr b="0" lang="de-DE" sz="3600" spc="-1" strike="noStrike">
                <a:solidFill>
                  <a:schemeClr val="dk1"/>
                </a:solidFill>
                <a:latin typeface="Book Antiqua"/>
                <a:ea typeface="DejaVu Sans"/>
              </a:rPr>
              <a:t>Articles </a:t>
            </a:r>
            <a:endParaRPr b="0" lang="de-DE" sz="3600" spc="-1" strike="noStrike">
              <a:solidFill>
                <a:srgbClr val="000000"/>
              </a:solidFill>
              <a:latin typeface="Arial"/>
            </a:endParaRPr>
          </a:p>
          <a:p>
            <a:pPr marL="571680" indent="-571680" defTabSz="914400">
              <a:lnSpc>
                <a:spcPct val="100000"/>
              </a:lnSpc>
              <a:buClr>
                <a:srgbClr val="000000"/>
              </a:buClr>
              <a:buFont typeface="OpenSymbol"/>
              <a:buChar char="-"/>
            </a:pPr>
            <a:r>
              <a:rPr b="0" lang="de-DE" sz="3600" spc="-1" strike="noStrike">
                <a:solidFill>
                  <a:schemeClr val="dk1"/>
                </a:solidFill>
                <a:latin typeface="Book Antiqua"/>
                <a:ea typeface="DejaVu Sans"/>
              </a:rPr>
              <a:t>16 data protection</a:t>
            </a:r>
            <a:endParaRPr b="0" lang="de-DE" sz="3600" spc="-1" strike="noStrike">
              <a:solidFill>
                <a:srgbClr val="000000"/>
              </a:solidFill>
              <a:latin typeface="Arial"/>
            </a:endParaRPr>
          </a:p>
          <a:p>
            <a:pPr marL="571680" indent="-571680" defTabSz="914400">
              <a:lnSpc>
                <a:spcPct val="100000"/>
              </a:lnSpc>
              <a:buClr>
                <a:srgbClr val="000000"/>
              </a:buClr>
              <a:buFont typeface="OpenSymbol"/>
              <a:buChar char="-"/>
            </a:pPr>
            <a:r>
              <a:rPr b="0" lang="de-DE" sz="3600" spc="-1" strike="noStrike">
                <a:solidFill>
                  <a:schemeClr val="dk1"/>
                </a:solidFill>
                <a:latin typeface="Book Antiqua"/>
                <a:ea typeface="DejaVu Sans"/>
              </a:rPr>
              <a:t>114 internal market</a:t>
            </a:r>
            <a:endParaRPr b="0" lang="de-DE" sz="3600" spc="-1" strike="noStrike">
              <a:solidFill>
                <a:srgbClr val="000000"/>
              </a:solidFill>
              <a:latin typeface="Arial"/>
            </a:endParaRPr>
          </a:p>
          <a:p>
            <a:pPr marL="571680" indent="-571680" defTabSz="914400">
              <a:lnSpc>
                <a:spcPct val="100000"/>
              </a:lnSpc>
              <a:buClr>
                <a:srgbClr val="000000"/>
              </a:buClr>
              <a:buFont typeface="OpenSymbol"/>
              <a:buChar char="-"/>
            </a:pPr>
            <a:r>
              <a:rPr b="0" lang="de-DE" sz="3600" spc="-1" strike="noStrike">
                <a:solidFill>
                  <a:schemeClr val="dk1"/>
                </a:solidFill>
                <a:latin typeface="Book Antiqua"/>
                <a:ea typeface="DejaVu Sans"/>
              </a:rPr>
              <a:t>not: 168 health, MS competence</a:t>
            </a:r>
            <a:endParaRPr b="0" lang="de-DE" sz="3600" spc="-1" strike="noStrike">
              <a:solidFill>
                <a:srgbClr val="000000"/>
              </a:solidFill>
              <a:latin typeface="Arial"/>
            </a:endParaRPr>
          </a:p>
          <a:p>
            <a:pPr marL="571680" indent="-571680" defTabSz="914400">
              <a:lnSpc>
                <a:spcPct val="100000"/>
              </a:lnSpc>
              <a:buClr>
                <a:srgbClr val="000000"/>
              </a:buClr>
              <a:buFont typeface="Wingdings" charset="2"/>
              <a:buChar char=""/>
            </a:pPr>
            <a:r>
              <a:rPr b="0" lang="de-DE" sz="3600" spc="-1" strike="noStrike">
                <a:solidFill>
                  <a:schemeClr val="dk1"/>
                </a:solidFill>
                <a:latin typeface="Book Antiqua"/>
                <a:ea typeface="DejaVu Sans"/>
              </a:rPr>
              <a:t>both deal with data, </a:t>
            </a:r>
            <a:br>
              <a:rPr sz="3600"/>
            </a:br>
            <a:r>
              <a:rPr b="0" lang="de-DE" sz="3600" spc="-1" strike="noStrike">
                <a:solidFill>
                  <a:schemeClr val="dk1"/>
                </a:solidFill>
                <a:latin typeface="Book Antiqua"/>
                <a:ea typeface="DejaVu Sans"/>
              </a:rPr>
              <a:t>     incl. personal data</a:t>
            </a:r>
            <a:endParaRPr b="0" lang="de-DE" sz="3600" spc="-1" strike="noStrike">
              <a:solidFill>
                <a:srgbClr val="000000"/>
              </a:solidFill>
              <a:latin typeface="Arial"/>
            </a:endParaRPr>
          </a:p>
          <a:p>
            <a:pPr marL="343080" indent="-343080" defTabSz="914400">
              <a:lnSpc>
                <a:spcPct val="100000"/>
              </a:lnSpc>
              <a:buClr>
                <a:srgbClr val="000000"/>
              </a:buClr>
              <a:buFont typeface="Wingdings" charset="2"/>
              <a:buChar char=""/>
            </a:pPr>
            <a:r>
              <a:rPr b="0" lang="de-DE" sz="3600" spc="-1" strike="noStrike">
                <a:solidFill>
                  <a:schemeClr val="dk1"/>
                </a:solidFill>
                <a:latin typeface="Book Antiqua"/>
                <a:ea typeface="DejaVu Sans"/>
              </a:rPr>
              <a:t> </a:t>
            </a:r>
            <a:r>
              <a:rPr b="0" lang="de-DE" sz="3600" spc="-1" strike="noStrike">
                <a:solidFill>
                  <a:schemeClr val="dk1"/>
                </a:solidFill>
                <a:latin typeface="Book Antiqua"/>
                <a:ea typeface="DejaVu Sans"/>
              </a:rPr>
              <a:t>both regulate stuff brought on</a:t>
            </a:r>
            <a:br>
              <a:rPr sz="3600"/>
            </a:br>
            <a:r>
              <a:rPr b="0" lang="de-DE" sz="3600" spc="-1" strike="noStrike">
                <a:solidFill>
                  <a:schemeClr val="dk1"/>
                </a:solidFill>
                <a:latin typeface="Book Antiqua"/>
                <a:ea typeface="DejaVu Sans"/>
              </a:rPr>
              <a:t>  the market in the EU</a:t>
            </a:r>
            <a:endParaRPr b="0" lang="de-DE" sz="3600" spc="-1" strike="noStrike">
              <a:solidFill>
                <a:srgbClr val="000000"/>
              </a:solidFill>
              <a:latin typeface="Arial"/>
            </a:endParaRPr>
          </a:p>
          <a:p>
            <a:pPr lvl="1" marL="800280" indent="-343080" defTabSz="914400">
              <a:lnSpc>
                <a:spcPct val="100000"/>
              </a:lnSpc>
              <a:buClr>
                <a:srgbClr val="000000"/>
              </a:buClr>
              <a:buFont typeface="Wingdings" charset="2"/>
              <a:buChar char=""/>
            </a:pPr>
            <a:r>
              <a:rPr b="0" lang="de-DE" sz="2400" spc="-1" strike="noStrike">
                <a:solidFill>
                  <a:schemeClr val="dk1"/>
                </a:solidFill>
                <a:latin typeface="Book Antiqua"/>
                <a:ea typeface="DejaVu Sans"/>
              </a:rPr>
              <a:t>Electronic Heath Records and AI systems</a:t>
            </a: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Rectangle 210"/>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2. Legislative procedure similar </a:t>
            </a:r>
            <a:endParaRPr b="0" lang="de-DE" sz="4400" spc="-1" strike="noStrike">
              <a:solidFill>
                <a:srgbClr val="000000"/>
              </a:solidFill>
              <a:latin typeface="Arial"/>
            </a:endParaRPr>
          </a:p>
        </p:txBody>
      </p:sp>
      <p:sp>
        <p:nvSpPr>
          <p:cNvPr id="205" name="Rectangle 211"/>
          <p:cNvSpPr/>
          <p:nvPr/>
        </p:nvSpPr>
        <p:spPr>
          <a:xfrm>
            <a:off x="457200" y="1600200"/>
            <a:ext cx="8212320" cy="4830480"/>
          </a:xfrm>
          <a:prstGeom prst="rect">
            <a:avLst/>
          </a:prstGeom>
          <a:noFill/>
          <a:ln w="0">
            <a:noFill/>
          </a:ln>
        </p:spPr>
        <p:style>
          <a:lnRef idx="0"/>
          <a:fillRef idx="0"/>
          <a:effectRef idx="0"/>
          <a:fontRef idx="minor"/>
        </p:style>
        <p:txBody>
          <a:bodyPr lIns="90000" rIns="90000" tIns="45000" bIns="45000" anchor="t">
            <a:noAutofit/>
          </a:bodyPr>
          <a:p>
            <a:pPr marL="343080" indent="-343080" defTabSz="914400">
              <a:lnSpc>
                <a:spcPct val="100000"/>
              </a:lnSpc>
              <a:spcBef>
                <a:spcPts val="862"/>
              </a:spcBef>
              <a:spcAft>
                <a:spcPts val="62"/>
              </a:spcAft>
              <a:tabLst>
                <a:tab algn="l" pos="0"/>
              </a:tabLst>
            </a:pPr>
            <a:r>
              <a:rPr b="0" lang="de-DE" sz="3200" spc="-1" strike="noStrike">
                <a:solidFill>
                  <a:srgbClr val="000000"/>
                </a:solidFill>
                <a:latin typeface="Book Antiqua"/>
                <a:ea typeface="DejaVu Sans"/>
              </a:rPr>
              <a:t>- European Parliament: joint committee procedure, Rule 58 of the RoP</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EHDS: LIBE-ENVI</a:t>
            </a:r>
            <a:endParaRPr b="0" lang="de-DE" sz="3200" spc="-1" strike="noStrike">
              <a:solidFill>
                <a:srgbClr val="000000"/>
              </a:solidFill>
              <a:latin typeface="Arial"/>
            </a:endParaRPr>
          </a:p>
          <a:p>
            <a:pPr lvl="2" marL="13716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data protection, health</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AIA: LIBE-IMCO</a:t>
            </a:r>
            <a:endParaRPr b="0" lang="de-DE" sz="3200" spc="-1" strike="noStrike">
              <a:solidFill>
                <a:srgbClr val="000000"/>
              </a:solidFill>
              <a:latin typeface="Arial"/>
            </a:endParaRPr>
          </a:p>
          <a:p>
            <a:pPr lvl="2" marL="13716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fundamental rights, internal market</a:t>
            </a:r>
            <a:endParaRPr b="0" lang="de-DE" sz="3200" spc="-1" strike="noStrike">
              <a:solidFill>
                <a:srgbClr val="000000"/>
              </a:solidFill>
              <a:latin typeface="Arial"/>
            </a:endParaRPr>
          </a:p>
          <a:p>
            <a:pPr marL="4572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COM, Council: only one lead each</a:t>
            </a:r>
            <a:endParaRPr b="0" lang="de-DE" sz="3200" spc="-1" strike="noStrike">
              <a:solidFill>
                <a:srgbClr val="000000"/>
              </a:solidFill>
              <a:latin typeface="Arial"/>
            </a:endParaRPr>
          </a:p>
          <a:p>
            <a:pPr lvl="1" marL="914400" indent="-457200" defTabSz="914400">
              <a:lnSpc>
                <a:spcPct val="100000"/>
              </a:lnSpc>
              <a:spcBef>
                <a:spcPts val="862"/>
              </a:spcBef>
              <a:spcAft>
                <a:spcPts val="62"/>
              </a:spcAft>
              <a:buClr>
                <a:srgbClr val="000000"/>
              </a:buClr>
              <a:buFont typeface="OpenSymbol"/>
              <a:buChar char="-"/>
              <a:tabLst>
                <a:tab algn="l" pos="0"/>
              </a:tabLst>
            </a:pPr>
            <a:r>
              <a:rPr b="0" lang="de-DE" sz="3200" spc="-1" strike="noStrike">
                <a:solidFill>
                  <a:srgbClr val="000000"/>
                </a:solidFill>
                <a:latin typeface="Book Antiqua"/>
                <a:ea typeface="DejaVu Sans"/>
              </a:rPr>
              <a:t>EHDS: health, AIA: internal market</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Rectangle 212"/>
          <p:cNvSpPr/>
          <p:nvPr/>
        </p:nvSpPr>
        <p:spPr>
          <a:xfrm>
            <a:off x="457200" y="274680"/>
            <a:ext cx="8212320" cy="11257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spcBef>
                <a:spcPts val="62"/>
              </a:spcBef>
              <a:spcAft>
                <a:spcPts val="62"/>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de-DE" sz="4400" spc="-1" strike="noStrike">
                <a:solidFill>
                  <a:srgbClr val="000000"/>
                </a:solidFill>
                <a:latin typeface="Book Antiqua"/>
                <a:ea typeface="DejaVu Sans"/>
              </a:rPr>
              <a:t>3. Differences</a:t>
            </a:r>
            <a:endParaRPr b="0" lang="de-DE" sz="4400" spc="-1" strike="noStrike">
              <a:solidFill>
                <a:srgbClr val="000000"/>
              </a:solidFill>
              <a:latin typeface="Arial"/>
            </a:endParaRPr>
          </a:p>
        </p:txBody>
      </p:sp>
      <p:sp>
        <p:nvSpPr>
          <p:cNvPr id="207" name="Rectangle 213"/>
          <p:cNvSpPr/>
          <p:nvPr/>
        </p:nvSpPr>
        <p:spPr>
          <a:xfrm>
            <a:off x="457200" y="1600200"/>
            <a:ext cx="8212320" cy="4508640"/>
          </a:xfrm>
          <a:prstGeom prst="rect">
            <a:avLst/>
          </a:prstGeom>
          <a:noFill/>
          <a:ln w="0">
            <a:noFill/>
          </a:ln>
        </p:spPr>
        <p:style>
          <a:lnRef idx="0"/>
          <a:fillRef idx="0"/>
          <a:effectRef idx="0"/>
          <a:fontRef idx="minor"/>
        </p:style>
        <p:txBody>
          <a:bodyPr lIns="90000" rIns="90000" tIns="45000" bIns="45000" anchor="t">
            <a:noAutofit/>
          </a:bodyPr>
          <a:p>
            <a:pPr marL="343080" indent="-343080" defTabSz="914400">
              <a:lnSpc>
                <a:spcPct val="100000"/>
              </a:lnSpc>
              <a:spcBef>
                <a:spcPts val="862"/>
              </a:spcBef>
              <a:spcAft>
                <a:spcPts val="62"/>
              </a:spcAft>
              <a:tabLst>
                <a:tab algn="l" pos="0"/>
              </a:tabLst>
            </a:pPr>
            <a:r>
              <a:rPr b="0" lang="de-DE" sz="3200" spc="-1" strike="noStrike">
                <a:solidFill>
                  <a:srgbClr val="000000"/>
                </a:solidFill>
                <a:latin typeface="Book Antiqua"/>
                <a:ea typeface="DejaVu Sans"/>
              </a:rPr>
              <a:t>- EHDS part of the EU Data Strategy</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519</TotalTime>
  <Application>LibreOffice/7.6.6.3$Windows_X86_64 LibreOffice_project/d97b2716a9a4a2ce1391dee1765565ea469b0ae7</Application>
  <AppVersion>15.0000</AppVersion>
  <Words>819</Words>
  <Paragraphs>99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2006-08-16T02:00:00Z</dcterms:created>
  <dc:creator>jalbrecht</dc:creator>
  <dc:description/>
  <dc:language>de-DE</dc:language>
  <cp:lastModifiedBy>Ralf BENDRATH</cp:lastModifiedBy>
  <cp:lastPrinted>2018-05-02T01:38:46Z</cp:lastPrinted>
  <dcterms:modified xsi:type="dcterms:W3CDTF">2024-04-24T22:41:45Z</dcterms:modified>
  <cp:revision>185</cp:revision>
  <dc:subject/>
  <dc:title>#EUdataP State of the Union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On-screen Show (4:3)</vt:lpwstr>
  </property>
  <property fmtid="{D5CDD505-2E9C-101B-9397-08002B2CF9AE}" pid="4" name="Slides">
    <vt:i4>24</vt:i4>
  </property>
</Properties>
</file>