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8"/>
  </p:notesMasterIdLst>
  <p:sldIdLst>
    <p:sldId id="662" r:id="rId2"/>
    <p:sldId id="642" r:id="rId3"/>
    <p:sldId id="643" r:id="rId4"/>
    <p:sldId id="644" r:id="rId5"/>
    <p:sldId id="672" r:id="rId6"/>
    <p:sldId id="673" r:id="rId7"/>
    <p:sldId id="674" r:id="rId8"/>
    <p:sldId id="675" r:id="rId9"/>
    <p:sldId id="676" r:id="rId10"/>
    <p:sldId id="667" r:id="rId11"/>
    <p:sldId id="664" r:id="rId12"/>
    <p:sldId id="668" r:id="rId13"/>
    <p:sldId id="670" r:id="rId14"/>
    <p:sldId id="671" r:id="rId15"/>
    <p:sldId id="677" r:id="rId16"/>
    <p:sldId id="669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505C82"/>
    <a:srgbClr val="36369C"/>
    <a:srgbClr val="202084"/>
    <a:srgbClr val="1004A8"/>
    <a:srgbClr val="990099"/>
    <a:srgbClr val="1E1E7C"/>
    <a:srgbClr val="00FFCC"/>
    <a:srgbClr val="FF99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85" autoAdjust="0"/>
    <p:restoredTop sz="94603" autoAdjust="0"/>
  </p:normalViewPr>
  <p:slideViewPr>
    <p:cSldViewPr snapToGrid="0">
      <p:cViewPr varScale="1">
        <p:scale>
          <a:sx n="81" d="100"/>
          <a:sy n="81" d="100"/>
        </p:scale>
        <p:origin x="-1598" y="-82"/>
      </p:cViewPr>
      <p:guideLst>
        <p:guide orient="horz" pos="255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0C52208-6E74-4653-899F-D123817700F4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C9ADB-F535-4ED5-B4B3-4A820E1A20F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C9ADB-F535-4ED5-B4B3-4A820E1A20F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7CB4D-3198-4837-81C6-E691A31A72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38482-7B84-4222-A2BB-4D28B1B2D69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2931-A07C-44A5-84F2-39722DF355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3037-2475-4DD1-8851-4FE4486BD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89179-7212-45A8-A08D-CF37BD4E988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98851-830F-4E94-ADAA-A8E945098AE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0DCD-4E7C-433E-A8E6-6FEBE658B9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4482-AEC4-48F8-9FAE-FDED350B743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66D77-8F27-4014-8BED-5BCFCB0BACC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D66E-A2FB-4BB4-8BAB-B3ED43A1FDB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AAC3D-7C8B-4278-BBEE-6DBE6753D4E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0925-C61B-41EA-A54B-3165DFF4062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041B2-3A0E-4A61-9DC5-12D911A5138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542925" y="3675063"/>
            <a:ext cx="231933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46100" y="3600450"/>
            <a:ext cx="23431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95625" y="3579813"/>
            <a:ext cx="6048375" cy="158750"/>
            <a:chOff x="1950" y="2255"/>
            <a:chExt cx="3810" cy="100"/>
          </a:xfrm>
        </p:grpSpPr>
        <p:pic>
          <p:nvPicPr>
            <p:cNvPr id="19508" name="Picture 5" descr="fid2"/>
            <p:cNvPicPr>
              <a:picLocks noChangeAspect="1" noChangeArrowheads="1"/>
            </p:cNvPicPr>
            <p:nvPr/>
          </p:nvPicPr>
          <p:blipFill>
            <a:blip r:embed="rId2">
              <a:lum bright="-12000" contrast="30000"/>
            </a:blip>
            <a:srcRect l="7742" r="13542"/>
            <a:stretch>
              <a:fillRect/>
            </a:stretch>
          </p:blipFill>
          <p:spPr bwMode="auto">
            <a:xfrm>
              <a:off x="1969" y="2255"/>
              <a:ext cx="379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9" name="Line 6"/>
            <p:cNvSpPr>
              <a:spLocks noChangeShapeType="1"/>
            </p:cNvSpPr>
            <p:nvPr/>
          </p:nvSpPr>
          <p:spPr bwMode="auto">
            <a:xfrm flipV="1">
              <a:off x="1950" y="2299"/>
              <a:ext cx="2674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198813" y="3121025"/>
            <a:ext cx="3613150" cy="971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90550" y="2463800"/>
            <a:ext cx="138588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3400" y="2362200"/>
            <a:ext cx="1466850" cy="209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00288" y="2016125"/>
            <a:ext cx="6038850" cy="711200"/>
            <a:chOff x="1449" y="1270"/>
            <a:chExt cx="3804" cy="448"/>
          </a:xfrm>
        </p:grpSpPr>
        <p:pic>
          <p:nvPicPr>
            <p:cNvPr id="19506" name="Picture 11" descr="fid2"/>
            <p:cNvPicPr>
              <a:picLocks noChangeAspect="1" noChangeArrowheads="1"/>
            </p:cNvPicPr>
            <p:nvPr/>
          </p:nvPicPr>
          <p:blipFill>
            <a:blip r:embed="rId2">
              <a:lum bright="-14000" contrast="30000"/>
            </a:blip>
            <a:srcRect l="7742" r="13542"/>
            <a:stretch>
              <a:fillRect/>
            </a:stretch>
          </p:blipFill>
          <p:spPr bwMode="auto">
            <a:xfrm>
              <a:off x="1462" y="1270"/>
              <a:ext cx="379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7" name="Line 12"/>
            <p:cNvSpPr>
              <a:spLocks noChangeShapeType="1"/>
            </p:cNvSpPr>
            <p:nvPr/>
          </p:nvSpPr>
          <p:spPr bwMode="auto">
            <a:xfrm flipV="1">
              <a:off x="1449" y="1531"/>
              <a:ext cx="2346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9468" name="Line 14"/>
          <p:cNvSpPr>
            <a:spLocks noChangeShapeType="1"/>
          </p:cNvSpPr>
          <p:nvPr/>
        </p:nvSpPr>
        <p:spPr bwMode="auto">
          <a:xfrm flipV="1">
            <a:off x="633413" y="1192213"/>
            <a:ext cx="6334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4838" y="1106488"/>
            <a:ext cx="649287" cy="147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366963" y="1792288"/>
            <a:ext cx="3613150" cy="135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76388" y="506413"/>
            <a:ext cx="6032500" cy="1277937"/>
            <a:chOff x="993" y="319"/>
            <a:chExt cx="3800" cy="805"/>
          </a:xfrm>
        </p:grpSpPr>
        <p:pic>
          <p:nvPicPr>
            <p:cNvPr id="19504" name="Picture 17" descr="fid2"/>
            <p:cNvPicPr>
              <a:picLocks noChangeAspect="1" noChangeArrowheads="1"/>
            </p:cNvPicPr>
            <p:nvPr/>
          </p:nvPicPr>
          <p:blipFill>
            <a:blip r:embed="rId2">
              <a:lum bright="-11000" contrast="30000"/>
            </a:blip>
            <a:srcRect l="7742" r="13542"/>
            <a:stretch>
              <a:fillRect/>
            </a:stretch>
          </p:blipFill>
          <p:spPr bwMode="auto">
            <a:xfrm>
              <a:off x="1002" y="319"/>
              <a:ext cx="3791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5" name="Line 18"/>
            <p:cNvSpPr>
              <a:spLocks noChangeShapeType="1"/>
            </p:cNvSpPr>
            <p:nvPr/>
          </p:nvSpPr>
          <p:spPr bwMode="auto">
            <a:xfrm flipV="1">
              <a:off x="993" y="751"/>
              <a:ext cx="2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576388" y="473075"/>
            <a:ext cx="3613150" cy="1271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9563" y="5345113"/>
            <a:ext cx="2879725" cy="0"/>
            <a:chOff x="309563" y="5345113"/>
            <a:chExt cx="2879725" cy="0"/>
          </a:xfrm>
        </p:grpSpPr>
        <p:sp>
          <p:nvSpPr>
            <p:cNvPr id="19502" name="Line 21"/>
            <p:cNvSpPr>
              <a:spLocks noChangeShapeType="1"/>
            </p:cNvSpPr>
            <p:nvPr/>
          </p:nvSpPr>
          <p:spPr bwMode="auto">
            <a:xfrm>
              <a:off x="612" y="2160"/>
              <a:ext cx="18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503" name="Line 22"/>
            <p:cNvSpPr>
              <a:spLocks noChangeShapeType="1"/>
            </p:cNvSpPr>
            <p:nvPr/>
          </p:nvSpPr>
          <p:spPr bwMode="auto">
            <a:xfrm>
              <a:off x="612" y="2160"/>
              <a:ext cx="90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46150" y="5303838"/>
            <a:ext cx="1611313" cy="1409700"/>
            <a:chOff x="5430837" y="5448300"/>
            <a:chExt cx="1611313" cy="1409700"/>
          </a:xfrm>
        </p:grpSpPr>
        <p:sp>
          <p:nvSpPr>
            <p:cNvPr id="19500" name="Line 24"/>
            <p:cNvSpPr>
              <a:spLocks noChangeShapeType="1"/>
            </p:cNvSpPr>
            <p:nvPr/>
          </p:nvSpPr>
          <p:spPr bwMode="auto">
            <a:xfrm>
              <a:off x="612" y="2432"/>
              <a:ext cx="181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501" name="Line 25"/>
            <p:cNvSpPr>
              <a:spLocks noChangeShapeType="1"/>
            </p:cNvSpPr>
            <p:nvPr/>
          </p:nvSpPr>
          <p:spPr bwMode="auto">
            <a:xfrm>
              <a:off x="612" y="2432"/>
              <a:ext cx="90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9475" name="Line 30"/>
          <p:cNvSpPr>
            <a:spLocks noChangeShapeType="1"/>
          </p:cNvSpPr>
          <p:nvPr/>
        </p:nvSpPr>
        <p:spPr bwMode="auto">
          <a:xfrm>
            <a:off x="322263" y="1317625"/>
            <a:ext cx="1439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280988" y="912813"/>
            <a:ext cx="309562" cy="56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477" name="Text Box 32"/>
          <p:cNvSpPr txBox="1">
            <a:spLocks noChangeArrowheads="1"/>
          </p:cNvSpPr>
          <p:nvPr/>
        </p:nvSpPr>
        <p:spPr bwMode="auto">
          <a:xfrm>
            <a:off x="292100" y="1046163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err="1"/>
              <a:t>rf</a:t>
            </a:r>
            <a:endParaRPr lang="de-DE" sz="1400" b="1"/>
          </a:p>
        </p:txBody>
      </p:sp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2373313" y="414338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smtClean="0"/>
              <a:t>acquisition</a:t>
            </a:r>
            <a:endParaRPr lang="en-GB" sz="1400" b="1" dirty="0"/>
          </a:p>
        </p:txBody>
      </p: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736600" y="796925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rgbClr val="FF0000"/>
                </a:solidFill>
              </a:rPr>
              <a:t>dw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2006600" y="2184400"/>
            <a:ext cx="309563" cy="560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238125" y="2184400"/>
            <a:ext cx="309563" cy="560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82" name="Text Box 37"/>
          <p:cNvSpPr txBox="1">
            <a:spLocks noChangeArrowheads="1"/>
          </p:cNvSpPr>
          <p:nvPr/>
        </p:nvSpPr>
        <p:spPr bwMode="auto">
          <a:xfrm>
            <a:off x="249238" y="2332038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9483" name="Text Box 38"/>
          <p:cNvSpPr txBox="1">
            <a:spLocks noChangeArrowheads="1"/>
          </p:cNvSpPr>
          <p:nvPr/>
        </p:nvSpPr>
        <p:spPr bwMode="auto">
          <a:xfrm>
            <a:off x="2003425" y="23018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9484" name="Text Box 39"/>
          <p:cNvSpPr txBox="1">
            <a:spLocks noChangeArrowheads="1"/>
          </p:cNvSpPr>
          <p:nvPr/>
        </p:nvSpPr>
        <p:spPr bwMode="auto">
          <a:xfrm>
            <a:off x="869950" y="2038350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 * </a:t>
            </a:r>
            <a:r>
              <a:rPr lang="de-DE" sz="1400" b="1" dirty="0" err="1">
                <a:solidFill>
                  <a:srgbClr val="FF0000"/>
                </a:solidFill>
              </a:rPr>
              <a:t>dw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238125" y="3362325"/>
            <a:ext cx="309563" cy="560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86" name="Text Box 41"/>
          <p:cNvSpPr txBox="1">
            <a:spLocks noChangeArrowheads="1"/>
          </p:cNvSpPr>
          <p:nvPr/>
        </p:nvSpPr>
        <p:spPr bwMode="auto">
          <a:xfrm>
            <a:off x="263525" y="35083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9487" name="Text Box 42"/>
          <p:cNvSpPr txBox="1">
            <a:spLocks noChangeArrowheads="1"/>
          </p:cNvSpPr>
          <p:nvPr/>
        </p:nvSpPr>
        <p:spPr bwMode="auto">
          <a:xfrm>
            <a:off x="1031875" y="3241675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3 * </a:t>
            </a:r>
            <a:r>
              <a:rPr lang="de-DE" sz="1400" b="1" dirty="0" err="1">
                <a:solidFill>
                  <a:srgbClr val="FF0000"/>
                </a:solidFill>
              </a:rPr>
              <a:t>dw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9488" name="Rectangle 43"/>
          <p:cNvSpPr>
            <a:spLocks noChangeArrowheads="1"/>
          </p:cNvSpPr>
          <p:nvPr/>
        </p:nvSpPr>
        <p:spPr bwMode="auto">
          <a:xfrm>
            <a:off x="5178425" y="457200"/>
            <a:ext cx="2520950" cy="163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282700" y="912813"/>
            <a:ext cx="309563" cy="56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90" name="Text Box 45"/>
          <p:cNvSpPr txBox="1">
            <a:spLocks noChangeArrowheads="1"/>
          </p:cNvSpPr>
          <p:nvPr/>
        </p:nvSpPr>
        <p:spPr bwMode="auto">
          <a:xfrm>
            <a:off x="1295400" y="1046163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9491" name="Rectangle 46"/>
          <p:cNvSpPr>
            <a:spLocks noChangeArrowheads="1"/>
          </p:cNvSpPr>
          <p:nvPr/>
        </p:nvSpPr>
        <p:spPr bwMode="auto">
          <a:xfrm>
            <a:off x="5981700" y="1771650"/>
            <a:ext cx="23241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887663" y="3370263"/>
            <a:ext cx="309562" cy="56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93" name="Text Box 48"/>
          <p:cNvSpPr txBox="1">
            <a:spLocks noChangeArrowheads="1"/>
          </p:cNvSpPr>
          <p:nvPr/>
        </p:nvSpPr>
        <p:spPr bwMode="auto">
          <a:xfrm>
            <a:off x="2886075" y="3497263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9494" name="Rectangle 49"/>
          <p:cNvSpPr>
            <a:spLocks noChangeArrowheads="1"/>
          </p:cNvSpPr>
          <p:nvPr/>
        </p:nvSpPr>
        <p:spPr bwMode="auto">
          <a:xfrm>
            <a:off x="6819900" y="3438525"/>
            <a:ext cx="2322513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95" name="Text Box 50"/>
          <p:cNvSpPr txBox="1">
            <a:spLocks noChangeArrowheads="1"/>
          </p:cNvSpPr>
          <p:nvPr/>
        </p:nvSpPr>
        <p:spPr bwMode="auto">
          <a:xfrm>
            <a:off x="258763" y="414338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smtClean="0"/>
              <a:t>preparation</a:t>
            </a:r>
            <a:endParaRPr lang="en-GB" sz="1400" b="1" dirty="0"/>
          </a:p>
        </p:txBody>
      </p:sp>
      <p:sp>
        <p:nvSpPr>
          <p:cNvPr id="19496" name="Rectangle 52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>
                <a:solidFill>
                  <a:srgbClr val="336699"/>
                </a:solidFill>
                <a:latin typeface="Arial" charset="0"/>
              </a:rPr>
              <a:t>COSY</a:t>
            </a:r>
            <a:endParaRPr lang="de-DE" sz="4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9497" name="Picture 5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feld 53"/>
          <p:cNvSpPr txBox="1"/>
          <p:nvPr/>
        </p:nvSpPr>
        <p:spPr>
          <a:xfrm>
            <a:off x="3365500" y="1831975"/>
            <a:ext cx="5001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distance between points (dwell time) -&gt;   spectral range</a:t>
            </a:r>
            <a:endParaRPr lang="en-GB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3309774" y="1562100"/>
            <a:ext cx="5834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Number of data points ,  acquisition  time  -&gt;   spectral resolution</a:t>
            </a:r>
            <a:endParaRPr lang="en-GB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215899" y="4362450"/>
            <a:ext cx="678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distance of increments (dwell time) -&gt;   spectral range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15900" y="4006850"/>
            <a:ext cx="5945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number of  increments ,  acquisition  time  -&gt;   spectral resolution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7587 -0.00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08 L 0.2533 -0.00208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0313 -2.22222E-6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08 L 0.2533 -0.00208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112" dur="5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25416 -0.00092 " pathEditMode="relative" rAng="0" ptsTypes="AA">
                                      <p:cBhvr>
                                        <p:cTn id="114" dur="58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08 L 0.2533 -0.00208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3" grpId="0" animBg="1"/>
      <p:bldP spid="4103" grpId="1" animBg="1"/>
      <p:bldP spid="4105" grpId="0" animBg="1"/>
      <p:bldP spid="4111" grpId="0" animBg="1"/>
      <p:bldP spid="4109" grpId="0" animBg="1"/>
      <p:bldP spid="4109" grpId="1" animBg="1"/>
      <p:bldP spid="4115" grpId="0" animBg="1"/>
      <p:bldP spid="4115" grpId="1" animBg="1"/>
      <p:bldP spid="4127" grpId="0" animBg="1"/>
      <p:bldP spid="4131" grpId="0" animBg="1"/>
      <p:bldP spid="4132" grpId="0" animBg="1"/>
      <p:bldP spid="4136" grpId="0" animBg="1"/>
      <p:bldP spid="4140" grpId="0" animBg="1"/>
      <p:bldP spid="4143" grpId="0" animBg="1"/>
      <p:bldP spid="58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0"/>
          <p:cNvGrpSpPr/>
          <p:nvPr/>
        </p:nvGrpSpPr>
        <p:grpSpPr>
          <a:xfrm>
            <a:off x="2576312" y="1566454"/>
            <a:ext cx="5582168" cy="4547324"/>
            <a:chOff x="2576312" y="1529132"/>
            <a:chExt cx="5582168" cy="4547324"/>
          </a:xfrm>
        </p:grpSpPr>
        <p:sp>
          <p:nvSpPr>
            <p:cNvPr id="4" name="Geschweifte Klammer links 3"/>
            <p:cNvSpPr/>
            <p:nvPr/>
          </p:nvSpPr>
          <p:spPr bwMode="auto">
            <a:xfrm rot="5400000">
              <a:off x="2468894" y="163655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Geschweifte Klammer links 4"/>
            <p:cNvSpPr/>
            <p:nvPr/>
          </p:nvSpPr>
          <p:spPr bwMode="auto">
            <a:xfrm rot="16200000">
              <a:off x="2479054" y="286591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Geschweifte Klammer links 5"/>
            <p:cNvSpPr/>
            <p:nvPr/>
          </p:nvSpPr>
          <p:spPr bwMode="auto">
            <a:xfrm rot="16200000">
              <a:off x="7701294" y="5791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Geschweifte Klammer links 6"/>
            <p:cNvSpPr/>
            <p:nvPr/>
          </p:nvSpPr>
          <p:spPr bwMode="auto">
            <a:xfrm rot="16200000">
              <a:off x="7863854" y="5791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Geschweifte Klammer links 7"/>
            <p:cNvSpPr/>
            <p:nvPr/>
          </p:nvSpPr>
          <p:spPr bwMode="auto">
            <a:xfrm rot="16200000">
              <a:off x="7711454" y="298783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Geschweifte Klammer links 9"/>
            <p:cNvSpPr/>
            <p:nvPr/>
          </p:nvSpPr>
          <p:spPr bwMode="auto">
            <a:xfrm rot="16200000">
              <a:off x="7874014" y="2997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uppieren 14"/>
          <p:cNvGrpSpPr/>
          <p:nvPr/>
        </p:nvGrpSpPr>
        <p:grpSpPr>
          <a:xfrm>
            <a:off x="2844804" y="3268621"/>
            <a:ext cx="3715657" cy="2669175"/>
            <a:chOff x="2844804" y="3268621"/>
            <a:chExt cx="3715657" cy="2669175"/>
          </a:xfrm>
        </p:grpSpPr>
        <p:sp>
          <p:nvSpPr>
            <p:cNvPr id="3" name="Geschweifte Klammer links 2"/>
            <p:cNvSpPr/>
            <p:nvPr/>
          </p:nvSpPr>
          <p:spPr bwMode="auto">
            <a:xfrm rot="16200000">
              <a:off x="2815775" y="3715659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Geschweifte Klammer links 11"/>
            <p:cNvSpPr/>
            <p:nvPr/>
          </p:nvSpPr>
          <p:spPr bwMode="auto">
            <a:xfrm rot="16200000">
              <a:off x="5731696" y="557494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Geschweifte Klammer links 12"/>
            <p:cNvSpPr/>
            <p:nvPr/>
          </p:nvSpPr>
          <p:spPr bwMode="auto">
            <a:xfrm rot="10800000">
              <a:off x="6168577" y="513806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Geschweifte Klammer links 13"/>
            <p:cNvSpPr/>
            <p:nvPr/>
          </p:nvSpPr>
          <p:spPr bwMode="auto">
            <a:xfrm rot="10800000">
              <a:off x="3262817" y="326862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56353" name="Object 8"/>
          <p:cNvGraphicFramePr>
            <a:graphicFrameLocks noChangeAspect="1"/>
          </p:cNvGraphicFramePr>
          <p:nvPr/>
        </p:nvGraphicFramePr>
        <p:xfrm>
          <a:off x="3194050" y="3740150"/>
          <a:ext cx="3965575" cy="3236913"/>
        </p:xfrm>
        <a:graphic>
          <a:graphicData uri="http://schemas.openxmlformats.org/presentationml/2006/ole">
            <p:oleObj spid="_x0000_s766978" name="CS ChemDraw Drawing" r:id="rId4" imgW="3965400" imgH="3236760" progId="ChemDraw.Document.6.0">
              <p:embed/>
            </p:oleObj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smtClean="0">
                <a:solidFill>
                  <a:srgbClr val="336699"/>
                </a:solidFill>
                <a:latin typeface="Arial" charset="0"/>
              </a:rPr>
              <a:t>                Processing</a:t>
            </a:r>
            <a:endParaRPr lang="en-GB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014110" y="453733"/>
            <a:ext cx="3974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Resolution differ in both dimensions </a:t>
            </a:r>
            <a:endParaRPr lang="en-GB" b="1" dirty="0"/>
          </a:p>
        </p:txBody>
      </p:sp>
      <p:pic>
        <p:nvPicPr>
          <p:cNvPr id="19" name="Picture 189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446152" y="3327562"/>
            <a:ext cx="1296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Resolution better</a:t>
            </a:r>
            <a:endParaRPr lang="en-GB" b="1" dirty="0"/>
          </a:p>
        </p:txBody>
      </p:sp>
      <p:sp>
        <p:nvSpPr>
          <p:cNvPr id="21" name="Geschweifte Klammer rechts 20"/>
          <p:cNvSpPr/>
          <p:nvPr/>
        </p:nvSpPr>
        <p:spPr>
          <a:xfrm rot="10800000">
            <a:off x="6307494" y="2043405"/>
            <a:ext cx="541176" cy="158620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eschweifte Klammer rechts 21"/>
          <p:cNvSpPr/>
          <p:nvPr/>
        </p:nvSpPr>
        <p:spPr>
          <a:xfrm rot="10800000">
            <a:off x="6316824" y="1931438"/>
            <a:ext cx="541176" cy="158620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568752" y="5072386"/>
            <a:ext cx="2034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Resolution worse</a:t>
            </a:r>
            <a:endParaRPr lang="en-GB" b="1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393417" y="5837496"/>
            <a:ext cx="1296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Resolution better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16" y="1574282"/>
            <a:ext cx="6083301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20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2095500"/>
            <a:ext cx="2476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Processing</a:t>
            </a:r>
            <a:endParaRPr lang="en-GB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269286" y="854950"/>
            <a:ext cx="3974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contour plot  levels can be adjusted </a:t>
            </a:r>
            <a:endParaRPr lang="en-GB" b="1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491597" y="2590443"/>
            <a:ext cx="1007383" cy="34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t1 noise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6200000" flipH="1">
            <a:off x="2897156" y="3083768"/>
            <a:ext cx="923730" cy="18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16200000" flipH="1">
            <a:off x="2803851" y="3102430"/>
            <a:ext cx="923730" cy="18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 flipH="1">
            <a:off x="2094725" y="3093098"/>
            <a:ext cx="923730" cy="18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206500"/>
            <a:ext cx="6756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119997" y="565701"/>
            <a:ext cx="3974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stack plot    </a:t>
            </a:r>
            <a:endParaRPr lang="en-GB" b="1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Processing</a:t>
            </a:r>
            <a:endParaRPr lang="en-GB" sz="4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0" y="3340100"/>
            <a:ext cx="25336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"/>
            <a:ext cx="5289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700" y="3308350"/>
            <a:ext cx="2666999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Processing</a:t>
            </a:r>
            <a:endParaRPr lang="en-GB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56094" y="1013570"/>
            <a:ext cx="3974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Templates can be created and stored. </a:t>
            </a:r>
            <a:endParaRPr lang="en-GB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365425" y="1414786"/>
            <a:ext cx="3974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different processing in both dimensions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0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"/>
            <a:ext cx="65786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0145" y="4406900"/>
            <a:ext cx="389385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05188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Processing</a:t>
            </a:r>
            <a:endParaRPr lang="en-GB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30747" y="5949464"/>
            <a:ext cx="3974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Load external projections;  choose from list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rern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261" y="1033722"/>
            <a:ext cx="5656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51"/>
          <p:cNvSpPr txBox="1">
            <a:spLocks noChangeArrowheads="1"/>
          </p:cNvSpPr>
          <p:nvPr/>
        </p:nvSpPr>
        <p:spPr bwMode="auto">
          <a:xfrm>
            <a:off x="1116821" y="671099"/>
            <a:ext cx="303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Richard Ernst   Nobel laureate   1991</a:t>
            </a:r>
            <a:endParaRPr lang="en-GB" sz="1400" dirty="0"/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smtClean="0">
                <a:solidFill>
                  <a:srgbClr val="336699"/>
                </a:solidFill>
              </a:rPr>
              <a:t>Nobel </a:t>
            </a:r>
            <a:r>
              <a:rPr lang="en-GB" sz="2400" b="1" dirty="0" smtClean="0">
                <a:solidFill>
                  <a:srgbClr val="336699"/>
                </a:solidFill>
              </a:rPr>
              <a:t>Laureate 1991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5" name="Picture 49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267200" y="2194560"/>
            <a:ext cx="1630680" cy="138684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200400" y="4684713"/>
            <a:ext cx="1633538" cy="1636712"/>
            <a:chOff x="238" y="3021"/>
            <a:chExt cx="1029" cy="1031"/>
          </a:xfrm>
        </p:grpSpPr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20" name="Oval 100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1" name="Oval 101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2" name="Oval 102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3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19" name="Line 104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615" name="Line 105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7" name="Line 107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32" name="Rectangle 5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COSY  , Two RF- pulses </a:t>
            </a:r>
            <a:r>
              <a:rPr lang="en-US" sz="2400" dirty="0" smtClean="0">
                <a:solidFill>
                  <a:srgbClr val="66FFFF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66FFFF"/>
              </a:solidFill>
              <a:latin typeface="Arial" charset="0"/>
            </a:endParaRPr>
          </a:p>
        </p:txBody>
      </p:sp>
      <p:pic>
        <p:nvPicPr>
          <p:cNvPr id="2253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65125" y="547688"/>
            <a:ext cx="3254376" cy="1084263"/>
            <a:chOff x="230" y="345"/>
            <a:chExt cx="2050" cy="683"/>
          </a:xfrm>
        </p:grpSpPr>
        <p:sp>
          <p:nvSpPr>
            <p:cNvPr id="22607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8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22611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22612" name="Text Box 66"/>
            <p:cNvSpPr txBox="1">
              <a:spLocks noChangeArrowheads="1"/>
            </p:cNvSpPr>
            <p:nvPr/>
          </p:nvSpPr>
          <p:spPr bwMode="auto">
            <a:xfrm>
              <a:off x="1637" y="536"/>
              <a:ext cx="6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22613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9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t</a:t>
              </a:r>
              <a:r>
                <a:rPr lang="de-DE" sz="1400" b="1" baseline="-25000" dirty="0"/>
                <a:t>1</a:t>
              </a:r>
              <a:r>
                <a:rPr lang="de-DE" sz="1400" b="1" dirty="0"/>
                <a:t> </a:t>
              </a:r>
              <a:r>
                <a:rPr lang="de-DE" sz="1400" b="1" dirty="0" smtClean="0"/>
                <a:t>  </a:t>
              </a:r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</a:t>
              </a:r>
              <a:r>
                <a:rPr lang="en-US" sz="1400" b="1" dirty="0" smtClean="0"/>
                <a:t>increments</a:t>
              </a:r>
              <a:endParaRPr lang="en-US" sz="1400" b="1" dirty="0"/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72" y="834"/>
              <a:ext cx="7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 </a:t>
              </a:r>
              <a:r>
                <a:rPr lang="en-US" sz="1400" b="1" dirty="0" smtClean="0"/>
                <a:t>dwell time</a:t>
              </a:r>
              <a:endParaRPr lang="en-US" sz="1400" b="1" dirty="0"/>
            </a:p>
          </p:txBody>
        </p:sp>
      </p:grpSp>
      <p:sp>
        <p:nvSpPr>
          <p:cNvPr id="22535" name="Text Box 68"/>
          <p:cNvSpPr txBox="1">
            <a:spLocks noChangeArrowheads="1"/>
          </p:cNvSpPr>
          <p:nvPr/>
        </p:nvSpPr>
        <p:spPr bwMode="auto">
          <a:xfrm>
            <a:off x="2324100" y="18938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377825" y="4795838"/>
            <a:ext cx="1633538" cy="1636712"/>
            <a:chOff x="238" y="3021"/>
            <a:chExt cx="1029" cy="103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03" name="Oval 31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4" name="Oval 32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5" name="Oval 33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02" name="Line 35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98" name="Line 36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9" name="Line 37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0" name="Line 38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84175" y="2012950"/>
            <a:ext cx="1917700" cy="1636713"/>
            <a:chOff x="202" y="997"/>
            <a:chExt cx="1411" cy="1188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02" y="997"/>
              <a:ext cx="1202" cy="1188"/>
              <a:chOff x="264" y="606"/>
              <a:chExt cx="1333" cy="1547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93" name="Oval 19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4" name="Oval 20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5" name="Oval 21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92" name="Line 23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88" name="Line 24"/>
            <p:cNvSpPr>
              <a:spLocks noChangeShapeType="1"/>
            </p:cNvSpPr>
            <p:nvPr/>
          </p:nvSpPr>
          <p:spPr bwMode="auto">
            <a:xfrm flipV="1">
              <a:off x="821" y="1009"/>
              <a:ext cx="5" cy="5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39"/>
            <p:cNvSpPr>
              <a:spLocks noChangeShapeType="1"/>
            </p:cNvSpPr>
            <p:nvPr/>
          </p:nvSpPr>
          <p:spPr bwMode="auto">
            <a:xfrm>
              <a:off x="356" y="1377"/>
              <a:ext cx="1166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Arc 40"/>
            <p:cNvSpPr>
              <a:spLocks/>
            </p:cNvSpPr>
            <p:nvPr/>
          </p:nvSpPr>
          <p:spPr bwMode="auto">
            <a:xfrm rot="9409742" flipV="1">
              <a:off x="1376" y="1944"/>
              <a:ext cx="237" cy="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3211513" y="1685925"/>
            <a:ext cx="1641475" cy="2266950"/>
            <a:chOff x="1955" y="1013"/>
            <a:chExt cx="1207" cy="1644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955" y="1191"/>
              <a:ext cx="1202" cy="1188"/>
              <a:chOff x="264" y="606"/>
              <a:chExt cx="1333" cy="1547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83" name="Oval 12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4" name="Oval 13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5" name="Oval 14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2" name="Line 16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8" name="Line 25"/>
            <p:cNvSpPr>
              <a:spLocks noChangeShapeType="1"/>
            </p:cNvSpPr>
            <p:nvPr/>
          </p:nvSpPr>
          <p:spPr bwMode="auto">
            <a:xfrm flipV="1">
              <a:off x="2583" y="1809"/>
              <a:ext cx="579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43"/>
            <p:cNvSpPr>
              <a:spLocks noChangeShapeType="1"/>
            </p:cNvSpPr>
            <p:nvPr/>
          </p:nvSpPr>
          <p:spPr bwMode="auto">
            <a:xfrm flipH="1">
              <a:off x="2574" y="1013"/>
              <a:ext cx="10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0" name="Arc 44"/>
            <p:cNvSpPr>
              <a:spLocks/>
            </p:cNvSpPr>
            <p:nvPr/>
          </p:nvSpPr>
          <p:spPr bwMode="auto">
            <a:xfrm rot="5591711" flipV="1">
              <a:off x="2462" y="2469"/>
              <a:ext cx="202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4017963" y="4351338"/>
            <a:ext cx="14287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89" name="Arc 57"/>
          <p:cNvSpPr>
            <a:spLocks/>
          </p:cNvSpPr>
          <p:nvPr/>
        </p:nvSpPr>
        <p:spPr bwMode="auto">
          <a:xfrm rot="5591711" flipV="1">
            <a:off x="3769518" y="6377782"/>
            <a:ext cx="277813" cy="234950"/>
          </a:xfrm>
          <a:custGeom>
            <a:avLst/>
            <a:gdLst>
              <a:gd name="T0" fmla="*/ 0 w 21600"/>
              <a:gd name="T1" fmla="*/ 0 h 21600"/>
              <a:gd name="T2" fmla="*/ 45956826 w 21600"/>
              <a:gd name="T3" fmla="*/ 27798328 h 21600"/>
              <a:gd name="T4" fmla="*/ 0 w 21600"/>
              <a:gd name="T5" fmla="*/ 2779832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402388" y="2049463"/>
            <a:ext cx="1633537" cy="1638300"/>
            <a:chOff x="264" y="606"/>
            <a:chExt cx="1333" cy="1547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73" name="Oval 4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4" name="Oval 5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5" name="Oval 6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6" name="Line 7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2" name="Line 8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7250113" y="2909888"/>
            <a:ext cx="477837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256463" y="2905125"/>
            <a:ext cx="152400" cy="90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7254875" y="2908300"/>
            <a:ext cx="576263" cy="9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6653213" y="2593975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9409742" flipV="1">
            <a:off x="8010525" y="3351213"/>
            <a:ext cx="322263" cy="204787"/>
          </a:xfrm>
          <a:custGeom>
            <a:avLst/>
            <a:gdLst>
              <a:gd name="T0" fmla="*/ 0 w 21600"/>
              <a:gd name="T1" fmla="*/ 0 h 21600"/>
              <a:gd name="T2" fmla="*/ 71733778 w 21600"/>
              <a:gd name="T3" fmla="*/ 18407704 h 21600"/>
              <a:gd name="T4" fmla="*/ 0 w 21600"/>
              <a:gd name="T5" fmla="*/ 184077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8448675" y="19573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sp>
        <p:nvSpPr>
          <p:cNvPr id="22548" name="Text Box 70"/>
          <p:cNvSpPr txBox="1">
            <a:spLocks noChangeArrowheads="1"/>
          </p:cNvSpPr>
          <p:nvPr/>
        </p:nvSpPr>
        <p:spPr bwMode="auto">
          <a:xfrm>
            <a:off x="5027702" y="2054921"/>
            <a:ext cx="131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–evolution,</a:t>
            </a:r>
          </a:p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incremented</a:t>
            </a:r>
            <a:endParaRPr lang="en-US" sz="1400" b="1" dirty="0"/>
          </a:p>
        </p:txBody>
      </p:sp>
      <p:sp>
        <p:nvSpPr>
          <p:cNvPr id="69703" name="Text Box 71"/>
          <p:cNvSpPr txBox="1">
            <a:spLocks noChangeArrowheads="1"/>
          </p:cNvSpPr>
          <p:nvPr/>
        </p:nvSpPr>
        <p:spPr bwMode="auto">
          <a:xfrm>
            <a:off x="4211064" y="4202822"/>
            <a:ext cx="3387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– evolution, acquisition M</a:t>
            </a:r>
            <a:r>
              <a:rPr lang="en-US" sz="1400" b="1" baseline="-25000" dirty="0" smtClean="0"/>
              <a:t>+</a:t>
            </a:r>
            <a:r>
              <a:rPr lang="en-US" sz="1400" b="1" dirty="0" smtClean="0"/>
              <a:t> = M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+ i M</a:t>
            </a:r>
            <a:r>
              <a:rPr lang="en-US" sz="1400" b="1" baseline="-25000" dirty="0" smtClean="0"/>
              <a:t>y</a:t>
            </a:r>
            <a:endParaRPr lang="en-US" sz="1400" b="1" baseline="-25000" dirty="0"/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429375" y="4656138"/>
            <a:ext cx="1631950" cy="1638300"/>
            <a:chOff x="264" y="606"/>
            <a:chExt cx="1333" cy="1547"/>
          </a:xfrm>
        </p:grpSpPr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67" name="Oval 82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8" name="Oval 83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9" name="Oval 84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70" name="Line 85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2566" name="Line 86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9719" name="Line 87"/>
          <p:cNvSpPr>
            <a:spLocks noChangeShapeType="1"/>
          </p:cNvSpPr>
          <p:nvPr/>
        </p:nvSpPr>
        <p:spPr bwMode="auto">
          <a:xfrm flipH="1">
            <a:off x="7254875" y="5516563"/>
            <a:ext cx="22225" cy="638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6935788" y="5510213"/>
            <a:ext cx="347662" cy="49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1" name="Line 89"/>
          <p:cNvSpPr>
            <a:spLocks noChangeShapeType="1"/>
          </p:cNvSpPr>
          <p:nvPr/>
        </p:nvSpPr>
        <p:spPr bwMode="auto">
          <a:xfrm flipH="1">
            <a:off x="6950075" y="5514975"/>
            <a:ext cx="331788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 flipV="1">
            <a:off x="7391400" y="3000375"/>
            <a:ext cx="4000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>
            <a:off x="7724775" y="2909888"/>
            <a:ext cx="904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41" name="Line 109"/>
          <p:cNvSpPr>
            <a:spLocks noChangeShapeType="1"/>
          </p:cNvSpPr>
          <p:nvPr/>
        </p:nvSpPr>
        <p:spPr bwMode="auto">
          <a:xfrm>
            <a:off x="6673850" y="5149850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8039100" y="5695950"/>
            <a:ext cx="382588" cy="544513"/>
            <a:chOff x="5387" y="3173"/>
            <a:chExt cx="231" cy="343"/>
          </a:xfrm>
        </p:grpSpPr>
        <p:sp>
          <p:nvSpPr>
            <p:cNvPr id="22562" name="Oval 110"/>
            <p:cNvSpPr>
              <a:spLocks noChangeArrowheads="1"/>
            </p:cNvSpPr>
            <p:nvPr/>
          </p:nvSpPr>
          <p:spPr bwMode="auto">
            <a:xfrm>
              <a:off x="5387" y="317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3" name="Oval 111"/>
            <p:cNvSpPr>
              <a:spLocks noChangeArrowheads="1"/>
            </p:cNvSpPr>
            <p:nvPr/>
          </p:nvSpPr>
          <p:spPr bwMode="auto">
            <a:xfrm>
              <a:off x="5417" y="319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4" name="Oval 112"/>
            <p:cNvSpPr>
              <a:spLocks noChangeArrowheads="1"/>
            </p:cNvSpPr>
            <p:nvPr/>
          </p:nvSpPr>
          <p:spPr bwMode="auto">
            <a:xfrm>
              <a:off x="5457" y="321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6330950" y="3786188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cos </a:t>
            </a:r>
            <a:r>
              <a:rPr lang="de-DE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t</a:t>
            </a:r>
            <a:r>
              <a:rPr lang="de-D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7350125" y="378142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1833563" y="625157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5121275" y="6219825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 </a:t>
            </a:r>
            <a:r>
              <a:rPr lang="de-DE" dirty="0">
                <a:solidFill>
                  <a:srgbClr val="008000"/>
                </a:solidFill>
              </a:rPr>
              <a:t>(exp (i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2 </a:t>
            </a:r>
            <a:r>
              <a:rPr lang="de-DE" dirty="0">
                <a:solidFill>
                  <a:srgbClr val="008000"/>
                </a:solidFill>
              </a:rPr>
              <a:t>))</a:t>
            </a:r>
          </a:p>
        </p:txBody>
      </p:sp>
      <p:sp>
        <p:nvSpPr>
          <p:cNvPr id="97" name="Text Box 98"/>
          <p:cNvSpPr txBox="1">
            <a:spLocks noChangeArrowheads="1"/>
          </p:cNvSpPr>
          <p:nvPr/>
        </p:nvSpPr>
        <p:spPr bwMode="auto">
          <a:xfrm>
            <a:off x="7428466" y="4396055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magnetization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8" grpId="0" animBg="1"/>
      <p:bldP spid="69689" grpId="0" animBg="1"/>
      <p:bldP spid="69658" grpId="0" animBg="1"/>
      <p:bldP spid="69659" grpId="0" animBg="1"/>
      <p:bldP spid="69660" grpId="0" animBg="1"/>
      <p:bldP spid="69673" grpId="0" animBg="1"/>
      <p:bldP spid="69674" grpId="0" animBg="1"/>
      <p:bldP spid="69701" grpId="0"/>
      <p:bldP spid="69703" grpId="0"/>
      <p:bldP spid="69719" grpId="0" animBg="1"/>
      <p:bldP spid="69720" grpId="0" animBg="1"/>
      <p:bldP spid="69721" grpId="0" animBg="1"/>
      <p:bldP spid="69726" grpId="0" animBg="1"/>
      <p:bldP spid="69726" grpId="1" animBg="1"/>
      <p:bldP spid="69727" grpId="0" animBg="1"/>
      <p:bldP spid="69741" grpId="0" animBg="1"/>
      <p:bldP spid="69746" grpId="0"/>
      <p:bldP spid="69747" grpId="0"/>
      <p:bldP spid="69748" grpId="0"/>
      <p:bldP spid="69749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et2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l="4207" t="20300" r="10051" b="11063"/>
          <a:stretch>
            <a:fillRect/>
          </a:stretch>
        </p:blipFill>
        <p:spPr bwMode="auto">
          <a:xfrm>
            <a:off x="7415213" y="1584325"/>
            <a:ext cx="17287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 descr="cosy1"/>
          <p:cNvPicPr>
            <a:picLocks noChangeArrowheads="1"/>
          </p:cNvPicPr>
          <p:nvPr/>
        </p:nvPicPr>
        <p:blipFill>
          <a:blip r:embed="rId3" cstate="print"/>
          <a:srcRect l="11128" r="24182" b="16286"/>
          <a:stretch>
            <a:fillRect/>
          </a:stretch>
        </p:blipFill>
        <p:spPr bwMode="auto">
          <a:xfrm>
            <a:off x="0" y="1722438"/>
            <a:ext cx="3122613" cy="3959225"/>
          </a:xfrm>
          <a:prstGeom prst="rect">
            <a:avLst/>
          </a:prstGeom>
          <a:noFill/>
        </p:spPr>
      </p:pic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-195263" y="2595563"/>
            <a:ext cx="4859338" cy="3084512"/>
          </a:xfrm>
          <a:prstGeom prst="parallelogram">
            <a:avLst>
              <a:gd name="adj" fmla="val 39385"/>
            </a:avLst>
          </a:prstGeom>
          <a:solidFill>
            <a:schemeClr val="bg1">
              <a:alpha val="9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24933" name="Picture 5" descr="cosy3"/>
          <p:cNvPicPr>
            <a:picLocks noChangeArrowheads="1"/>
          </p:cNvPicPr>
          <p:nvPr/>
        </p:nvPicPr>
        <p:blipFill>
          <a:blip r:embed="rId4" cstate="print"/>
          <a:srcRect l="9904" t="17162" r="18484" b="17162"/>
          <a:stretch>
            <a:fillRect/>
          </a:stretch>
        </p:blipFill>
        <p:spPr bwMode="auto">
          <a:xfrm>
            <a:off x="6386513" y="2570163"/>
            <a:ext cx="2757487" cy="3189287"/>
          </a:xfrm>
          <a:prstGeom prst="rect">
            <a:avLst/>
          </a:prstGeom>
          <a:noFill/>
        </p:spPr>
      </p:pic>
      <p:pic>
        <p:nvPicPr>
          <p:cNvPr id="124934" name="Picture 6" descr="cosy2"/>
          <p:cNvPicPr>
            <a:picLocks noChangeArrowheads="1"/>
          </p:cNvPicPr>
          <p:nvPr/>
        </p:nvPicPr>
        <p:blipFill>
          <a:blip r:embed="rId5" cstate="print"/>
          <a:srcRect l="11548" t="15517" r="18123" b="17802"/>
          <a:stretch>
            <a:fillRect/>
          </a:stretch>
        </p:blipFill>
        <p:spPr bwMode="auto">
          <a:xfrm>
            <a:off x="3084513" y="2408238"/>
            <a:ext cx="3373437" cy="3267075"/>
          </a:xfrm>
          <a:prstGeom prst="rect">
            <a:avLst/>
          </a:prstGeom>
          <a:noFill/>
        </p:spPr>
      </p:pic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360363" y="2087563"/>
            <a:ext cx="1439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19088" y="1160463"/>
            <a:ext cx="309562" cy="56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03213" y="130651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579688" y="766763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2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711200" y="765175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52500" y="1168400"/>
            <a:ext cx="2298700" cy="560388"/>
            <a:chOff x="832" y="748"/>
            <a:chExt cx="1448" cy="353"/>
          </a:xfrm>
        </p:grpSpPr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832" y="748"/>
              <a:ext cx="195" cy="3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40" y="757"/>
              <a:ext cx="1440" cy="280"/>
              <a:chOff x="840" y="757"/>
              <a:chExt cx="1440" cy="280"/>
            </a:xfrm>
          </p:grpSpPr>
          <p:sp>
            <p:nvSpPr>
              <p:cNvPr id="124943" name="Text Box 15"/>
              <p:cNvSpPr txBox="1">
                <a:spLocks noChangeArrowheads="1"/>
              </p:cNvSpPr>
              <p:nvPr/>
            </p:nvSpPr>
            <p:spPr bwMode="auto">
              <a:xfrm>
                <a:off x="840" y="832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rf</a:t>
                </a:r>
              </a:p>
            </p:txBody>
          </p:sp>
          <p:pic>
            <p:nvPicPr>
              <p:cNvPr id="124944" name="Picture 16" descr="cosy1"/>
              <p:cNvPicPr>
                <a:picLocks noChangeArrowheads="1"/>
              </p:cNvPicPr>
              <p:nvPr/>
            </p:nvPicPr>
            <p:blipFill>
              <a:blip r:embed="rId3" cstate="print"/>
              <a:srcRect l="34938" t="14937" r="24182" b="75664"/>
              <a:stretch>
                <a:fillRect/>
              </a:stretch>
            </p:blipFill>
            <p:spPr bwMode="auto">
              <a:xfrm>
                <a:off x="1037" y="757"/>
                <a:ext cx="1243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1082675" y="1898650"/>
            <a:ext cx="1592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FF3300"/>
                </a:solidFill>
              </a:rPr>
              <a:t>FT  </a:t>
            </a:r>
            <a:r>
              <a:rPr lang="en-GB" b="1" dirty="0" smtClean="0">
                <a:solidFill>
                  <a:srgbClr val="FF3300"/>
                </a:solidFill>
                <a:latin typeface="+mj-lt"/>
              </a:rPr>
              <a:t>along</a:t>
            </a:r>
            <a:r>
              <a:rPr lang="de-DE" b="1" dirty="0" smtClean="0">
                <a:solidFill>
                  <a:srgbClr val="FF3300"/>
                </a:solidFill>
              </a:rPr>
              <a:t> </a:t>
            </a:r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2</a:t>
            </a:r>
            <a:endParaRPr lang="de-DE" b="1" dirty="0">
              <a:solidFill>
                <a:srgbClr val="FF3300"/>
              </a:solidFill>
            </a:endParaRPr>
          </a:p>
        </p:txBody>
      </p:sp>
      <p:cxnSp>
        <p:nvCxnSpPr>
          <p:cNvPr id="124946" name="AutoShape 18"/>
          <p:cNvCxnSpPr>
            <a:cxnSpLocks noChangeShapeType="1"/>
          </p:cNvCxnSpPr>
          <p:nvPr/>
        </p:nvCxnSpPr>
        <p:spPr bwMode="auto">
          <a:xfrm flipV="1">
            <a:off x="2325688" y="5551488"/>
            <a:ext cx="785812" cy="1111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947" name="AutoShape 19"/>
          <p:cNvCxnSpPr>
            <a:cxnSpLocks noChangeShapeType="1"/>
          </p:cNvCxnSpPr>
          <p:nvPr/>
        </p:nvCxnSpPr>
        <p:spPr bwMode="auto">
          <a:xfrm>
            <a:off x="2351088" y="5326063"/>
            <a:ext cx="706437" cy="131762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cxnSp>
      <p:cxnSp>
        <p:nvCxnSpPr>
          <p:cNvPr id="124948" name="AutoShape 20"/>
          <p:cNvCxnSpPr>
            <a:cxnSpLocks noChangeShapeType="1"/>
          </p:cNvCxnSpPr>
          <p:nvPr/>
        </p:nvCxnSpPr>
        <p:spPr bwMode="auto">
          <a:xfrm>
            <a:off x="2452688" y="4846638"/>
            <a:ext cx="744537" cy="430212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4949" name="AutoShape 21"/>
          <p:cNvCxnSpPr>
            <a:cxnSpLocks noChangeShapeType="1"/>
          </p:cNvCxnSpPr>
          <p:nvPr/>
        </p:nvCxnSpPr>
        <p:spPr bwMode="auto">
          <a:xfrm>
            <a:off x="2314575" y="5068888"/>
            <a:ext cx="809625" cy="274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3278188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922338" y="56991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2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3435350" y="3238500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4005263" y="56864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2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1044575" y="2271713"/>
            <a:ext cx="2235200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54413" y="6175375"/>
            <a:ext cx="585787" cy="682625"/>
            <a:chOff x="2165" y="3890"/>
            <a:chExt cx="369" cy="430"/>
          </a:xfrm>
        </p:grpSpPr>
        <p:sp>
          <p:nvSpPr>
            <p:cNvPr id="124956" name="Line 28"/>
            <p:cNvSpPr>
              <a:spLocks noChangeShapeType="1"/>
            </p:cNvSpPr>
            <p:nvPr/>
          </p:nvSpPr>
          <p:spPr bwMode="auto">
            <a:xfrm>
              <a:off x="2206" y="3950"/>
              <a:ext cx="1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57" name="Line 29"/>
            <p:cNvSpPr>
              <a:spLocks noChangeShapeType="1"/>
            </p:cNvSpPr>
            <p:nvPr/>
          </p:nvSpPr>
          <p:spPr bwMode="auto">
            <a:xfrm flipV="1">
              <a:off x="2403" y="3924"/>
              <a:ext cx="1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58" name="Arc 30"/>
            <p:cNvSpPr>
              <a:spLocks/>
            </p:cNvSpPr>
            <p:nvPr/>
          </p:nvSpPr>
          <p:spPr bwMode="auto">
            <a:xfrm rot="12843956" flipV="1">
              <a:off x="2165" y="3890"/>
              <a:ext cx="308" cy="430"/>
            </a:xfrm>
            <a:custGeom>
              <a:avLst/>
              <a:gdLst>
                <a:gd name="G0" fmla="+- 1492 0 0"/>
                <a:gd name="G1" fmla="+- 21600 0 0"/>
                <a:gd name="G2" fmla="+- 21600 0 0"/>
                <a:gd name="T0" fmla="*/ 0 w 20604"/>
                <a:gd name="T1" fmla="*/ 52 h 21600"/>
                <a:gd name="T2" fmla="*/ 20604 w 20604"/>
                <a:gd name="T3" fmla="*/ 11535 h 21600"/>
                <a:gd name="T4" fmla="*/ 1492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</a:path>
                <a:path w="20604" h="21600" stroke="0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  <a:lnTo>
                    <a:pt x="149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59" name="Oval 31"/>
            <p:cNvSpPr>
              <a:spLocks noChangeArrowheads="1"/>
            </p:cNvSpPr>
            <p:nvPr/>
          </p:nvSpPr>
          <p:spPr bwMode="auto">
            <a:xfrm>
              <a:off x="2345" y="3966"/>
              <a:ext cx="90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24960" name="Picture 32" descr="ket2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l="4207" t="20300" r="10051" b="11063"/>
          <a:stretch>
            <a:fillRect/>
          </a:stretch>
        </p:blipFill>
        <p:spPr bwMode="auto">
          <a:xfrm>
            <a:off x="4514850" y="1558925"/>
            <a:ext cx="17287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1" name="Picture 33" descr="cosy1"/>
          <p:cNvPicPr>
            <a:picLocks noChangeArrowheads="1"/>
          </p:cNvPicPr>
          <p:nvPr/>
        </p:nvPicPr>
        <p:blipFill>
          <a:blip r:embed="rId6" cstate="print"/>
          <a:srcRect l="14937" t="24182" r="75664" b="34938"/>
          <a:stretch>
            <a:fillRect/>
          </a:stretch>
        </p:blipFill>
        <p:spPr bwMode="auto">
          <a:xfrm rot="1189248">
            <a:off x="6034088" y="2374900"/>
            <a:ext cx="444500" cy="3516313"/>
          </a:xfrm>
          <a:prstGeom prst="rect">
            <a:avLst/>
          </a:prstGeom>
          <a:noFill/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 rot="-4096617">
            <a:off x="6965157" y="3953669"/>
            <a:ext cx="585787" cy="682625"/>
            <a:chOff x="2165" y="3890"/>
            <a:chExt cx="369" cy="430"/>
          </a:xfrm>
        </p:grpSpPr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2206" y="3950"/>
              <a:ext cx="1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 flipV="1">
              <a:off x="2403" y="3924"/>
              <a:ext cx="1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65" name="Arc 37"/>
            <p:cNvSpPr>
              <a:spLocks/>
            </p:cNvSpPr>
            <p:nvPr/>
          </p:nvSpPr>
          <p:spPr bwMode="auto">
            <a:xfrm rot="12843956" flipV="1">
              <a:off x="2165" y="3890"/>
              <a:ext cx="308" cy="430"/>
            </a:xfrm>
            <a:custGeom>
              <a:avLst/>
              <a:gdLst>
                <a:gd name="G0" fmla="+- 1492 0 0"/>
                <a:gd name="G1" fmla="+- 21600 0 0"/>
                <a:gd name="G2" fmla="+- 21600 0 0"/>
                <a:gd name="T0" fmla="*/ 0 w 20604"/>
                <a:gd name="T1" fmla="*/ 52 h 21600"/>
                <a:gd name="T2" fmla="*/ 20604 w 20604"/>
                <a:gd name="T3" fmla="*/ 11535 h 21600"/>
                <a:gd name="T4" fmla="*/ 1492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</a:path>
                <a:path w="20604" h="21600" stroke="0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  <a:lnTo>
                    <a:pt x="149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66" name="Oval 38"/>
            <p:cNvSpPr>
              <a:spLocks noChangeArrowheads="1"/>
            </p:cNvSpPr>
            <p:nvPr/>
          </p:nvSpPr>
          <p:spPr bwMode="auto">
            <a:xfrm>
              <a:off x="2345" y="3966"/>
              <a:ext cx="90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6368612" y="1806575"/>
            <a:ext cx="138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3300"/>
                </a:solidFill>
              </a:rPr>
              <a:t>FT  </a:t>
            </a:r>
            <a:r>
              <a:rPr lang="en-GB" b="1" dirty="0" smtClean="0">
                <a:solidFill>
                  <a:srgbClr val="FF3300"/>
                </a:solidFill>
              </a:rPr>
              <a:t>along  t</a:t>
            </a:r>
            <a:r>
              <a:rPr lang="en-GB" b="1" baseline="-25000" dirty="0" smtClean="0">
                <a:solidFill>
                  <a:srgbClr val="FF3300"/>
                </a:solidFill>
              </a:rPr>
              <a:t>1</a:t>
            </a:r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 flipV="1">
            <a:off x="5981700" y="2141538"/>
            <a:ext cx="1281113" cy="370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7362825" y="57404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2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6723063" y="358457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1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411538" y="5643563"/>
            <a:ext cx="4400550" cy="990600"/>
            <a:chOff x="2149" y="3243"/>
            <a:chExt cx="2772" cy="624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930" y="3259"/>
              <a:ext cx="1991" cy="230"/>
              <a:chOff x="2913" y="3440"/>
              <a:chExt cx="1991" cy="230"/>
            </a:xfrm>
          </p:grpSpPr>
          <p:sp>
            <p:nvSpPr>
              <p:cNvPr id="124973" name="Line 45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4" name="Line 46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5" name="Line 47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2149" y="3243"/>
              <a:ext cx="2065" cy="624"/>
              <a:chOff x="2913" y="3440"/>
              <a:chExt cx="1991" cy="230"/>
            </a:xfrm>
          </p:grpSpPr>
          <p:sp>
            <p:nvSpPr>
              <p:cNvPr id="124977" name="Line 49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8" name="Line 50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9" name="Line 51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504" y="3269"/>
              <a:ext cx="2065" cy="426"/>
              <a:chOff x="2913" y="3440"/>
              <a:chExt cx="1991" cy="230"/>
            </a:xfrm>
          </p:grpSpPr>
          <p:sp>
            <p:nvSpPr>
              <p:cNvPr id="124981" name="Line 53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2" name="Line 54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3" name="Line 55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24984" name="Picture 56" descr="ket2"/>
          <p:cNvPicPr>
            <a:picLocks noChangeAspect="1" noChangeArrowheads="1"/>
          </p:cNvPicPr>
          <p:nvPr/>
        </p:nvPicPr>
        <p:blipFill>
          <a:blip r:embed="rId7" cstate="print">
            <a:lum bright="-42000" contrast="72000"/>
          </a:blip>
          <a:srcRect l="20300" t="10051" r="11063" b="4207"/>
          <a:stretch>
            <a:fillRect/>
          </a:stretch>
        </p:blipFill>
        <p:spPr bwMode="auto">
          <a:xfrm rot="1065790">
            <a:off x="6278563" y="2940050"/>
            <a:ext cx="5286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86" name="Text Box 58"/>
          <p:cNvSpPr txBox="1">
            <a:spLocks noChangeArrowheads="1"/>
          </p:cNvSpPr>
          <p:nvPr/>
        </p:nvSpPr>
        <p:spPr bwMode="auto">
          <a:xfrm>
            <a:off x="374650" y="568325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rgbClr val="FF3300"/>
                </a:solidFill>
              </a:rPr>
              <a:t>preparation</a:t>
            </a:r>
            <a:r>
              <a:rPr lang="de-DE" sz="1400" b="1" dirty="0" smtClean="0">
                <a:solidFill>
                  <a:srgbClr val="FF3300"/>
                </a:solidFill>
              </a:rPr>
              <a:t>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de-DE" sz="1400" b="1" dirty="0">
                <a:solidFill>
                  <a:srgbClr val="FF3300"/>
                </a:solidFill>
              </a:rPr>
              <a:t> = t</a:t>
            </a:r>
            <a:r>
              <a:rPr lang="de-DE" sz="1400" b="1" baseline="-25000" dirty="0">
                <a:solidFill>
                  <a:srgbClr val="FF3300"/>
                </a:solidFill>
              </a:rPr>
              <a:t>1</a:t>
            </a:r>
            <a:r>
              <a:rPr lang="de-DE" sz="1400" b="1" dirty="0">
                <a:solidFill>
                  <a:srgbClr val="FF3300"/>
                </a:solidFill>
              </a:rPr>
              <a:t>  = n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de-DE" sz="1400" b="1" dirty="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24987" name="Text Box 59"/>
          <p:cNvSpPr txBox="1">
            <a:spLocks noChangeArrowheads="1"/>
          </p:cNvSpPr>
          <p:nvPr/>
        </p:nvSpPr>
        <p:spPr bwMode="auto">
          <a:xfrm>
            <a:off x="2736850" y="566738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>
                <a:solidFill>
                  <a:srgbClr val="FF3300"/>
                </a:solidFill>
              </a:rPr>
              <a:t>acquisition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124988" name="Text Box 60"/>
          <p:cNvSpPr txBox="1">
            <a:spLocks noChangeArrowheads="1"/>
          </p:cNvSpPr>
          <p:nvPr/>
        </p:nvSpPr>
        <p:spPr bwMode="auto">
          <a:xfrm>
            <a:off x="4603750" y="588389"/>
            <a:ext cx="302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rgbClr val="FF3300"/>
                </a:solidFill>
              </a:rPr>
              <a:t>t</a:t>
            </a:r>
            <a:r>
              <a:rPr lang="en-GB" sz="1400" b="1" baseline="-25000" dirty="0" smtClean="0">
                <a:solidFill>
                  <a:srgbClr val="FF3300"/>
                </a:solidFill>
              </a:rPr>
              <a:t>1  </a:t>
            </a:r>
            <a:r>
              <a:rPr lang="en-GB" sz="1400" b="1" dirty="0" smtClean="0">
                <a:solidFill>
                  <a:srgbClr val="FF3300"/>
                </a:solidFill>
              </a:rPr>
              <a:t>has to be incremented</a:t>
            </a:r>
            <a:endParaRPr lang="en-GB" sz="1400" b="1" dirty="0">
              <a:solidFill>
                <a:srgbClr val="FF3300"/>
              </a:solidFill>
            </a:endParaRPr>
          </a:p>
        </p:txBody>
      </p:sp>
      <p:sp>
        <p:nvSpPr>
          <p:cNvPr id="124990" name="Rectangle 62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Two  Frequency Axes 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24991" name="Picture 63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193778" y="6225547"/>
            <a:ext cx="3473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/>
              <a:t>sin (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</a:t>
            </a:r>
            <a:r>
              <a:rPr lang="de-DE" sz="1400" b="1" dirty="0"/>
              <a:t>  </a:t>
            </a:r>
            <a:r>
              <a:rPr lang="de-DE" sz="1400" b="1" dirty="0" smtClean="0"/>
              <a:t>) </a:t>
            </a:r>
            <a:r>
              <a:rPr lang="en-GB" sz="1400" b="1" dirty="0" smtClean="0"/>
              <a:t>exp (</a:t>
            </a:r>
            <a:r>
              <a:rPr lang="de-DE" sz="1400" b="1" dirty="0" smtClean="0"/>
              <a:t> i </a:t>
            </a:r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t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 )  </a:t>
            </a:r>
            <a:endParaRPr lang="de-DE" sz="1400" b="1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484426" y="1271710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 rot="17396243">
            <a:off x="4564811" y="3462249"/>
            <a:ext cx="34738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/>
              <a:t>(Sin (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</a:t>
            </a:r>
            <a:r>
              <a:rPr lang="de-DE" sz="1400" b="1" dirty="0"/>
              <a:t>  </a:t>
            </a:r>
            <a:r>
              <a:rPr lang="de-DE" sz="1400" b="1" dirty="0" smtClean="0"/>
              <a:t>) </a:t>
            </a:r>
            <a:r>
              <a:rPr lang="en-GB" sz="1400" b="1" dirty="0" smtClean="0"/>
              <a:t>Sin (</a:t>
            </a:r>
            <a:r>
              <a:rPr lang="de-DE" sz="1400" b="1" dirty="0" smtClean="0"/>
              <a:t>J t</a:t>
            </a:r>
            <a:r>
              <a:rPr lang="de-DE" sz="1400" b="1" baseline="-25000" dirty="0" smtClean="0"/>
              <a:t>1</a:t>
            </a:r>
            <a:r>
              <a:rPr lang="de-DE" sz="1400" b="1" dirty="0" smtClean="0"/>
              <a:t>  )</a:t>
            </a:r>
            <a:r>
              <a:rPr lang="en-GB" sz="1400" b="1" dirty="0" smtClean="0"/>
              <a:t> </a:t>
            </a:r>
            <a:r>
              <a:rPr lang="de-DE" sz="1400" b="1" dirty="0" smtClean="0"/>
              <a:t>)  </a:t>
            </a:r>
            <a:endParaRPr lang="de-DE" sz="1400" b="1" dirty="0"/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7348206" y="1261662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7428592" y="3462251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7157286" y="3020123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6736613" y="5291051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6674829" y="5006845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37 L 0.15139 -0.44722 " pathEditMode="relative" rAng="0" ptsTypes="AA">
                                      <p:cBhvr>
                                        <p:cTn id="10" dur="6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.00463 L 0.13681 0.00277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2" grpId="1" animBg="1"/>
      <p:bldP spid="124936" grpId="0" animBg="1"/>
      <p:bldP spid="124945" grpId="0"/>
      <p:bldP spid="124950" grpId="0"/>
      <p:bldP spid="124951" grpId="0"/>
      <p:bldP spid="124952" grpId="0"/>
      <p:bldP spid="124953" grpId="0"/>
      <p:bldP spid="124954" grpId="0" animBg="1"/>
      <p:bldP spid="124954" grpId="1" animBg="1"/>
      <p:bldP spid="124967" grpId="0"/>
      <p:bldP spid="124968" grpId="0" animBg="1"/>
      <p:bldP spid="124968" grpId="1" animBg="1"/>
      <p:bldP spid="124969" grpId="0"/>
      <p:bldP spid="124970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Rectangle 3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 (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H, 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H)</a:t>
            </a:r>
            <a:r>
              <a:rPr lang="de-DE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9463" y="1677988"/>
            <a:ext cx="5676901" cy="5400675"/>
            <a:chOff x="539" y="632"/>
            <a:chExt cx="2350" cy="2406"/>
          </a:xfrm>
        </p:grpSpPr>
        <p:pic>
          <p:nvPicPr>
            <p:cNvPr id="164867" name="Picture 3" descr="homcosy4"/>
            <p:cNvPicPr preferRelativeResize="0">
              <a:picLocks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 rot="5400000">
              <a:off x="612" y="731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539" y="632"/>
              <a:ext cx="2350" cy="6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595" y="2694"/>
              <a:ext cx="2285" cy="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577" y="1133"/>
              <a:ext cx="306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453" y="1133"/>
              <a:ext cx="390" cy="1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5430" y="414338"/>
            <a:ext cx="5441950" cy="6443662"/>
            <a:chOff x="2964" y="465"/>
            <a:chExt cx="2331" cy="2349"/>
          </a:xfrm>
        </p:grpSpPr>
        <p:pic>
          <p:nvPicPr>
            <p:cNvPr id="164873" name="Picture 9" descr="homcosy5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2000" contrast="30000"/>
            </a:blip>
            <a:srcRect/>
            <a:stretch>
              <a:fillRect/>
            </a:stretch>
          </p:blipFill>
          <p:spPr bwMode="auto">
            <a:xfrm rot="5400000">
              <a:off x="3006" y="547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2964" y="465"/>
              <a:ext cx="2331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3002" y="2481"/>
              <a:ext cx="2248" cy="2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2982" y="864"/>
              <a:ext cx="307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7" name="Rectangle 13"/>
            <p:cNvSpPr>
              <a:spLocks noChangeArrowheads="1"/>
            </p:cNvSpPr>
            <p:nvPr/>
          </p:nvSpPr>
          <p:spPr bwMode="auto">
            <a:xfrm>
              <a:off x="4831" y="920"/>
              <a:ext cx="390" cy="18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4850" y="276225"/>
            <a:ext cx="3602038" cy="3052763"/>
            <a:chOff x="565" y="1217"/>
            <a:chExt cx="2269" cy="2369"/>
          </a:xfrm>
        </p:grpSpPr>
        <p:pic>
          <p:nvPicPr>
            <p:cNvPr id="164879" name="Picture 15" descr="homcosy1"/>
            <p:cNvPicPr preferRelativeResize="0">
              <a:picLocks noChangeArrowheads="1"/>
            </p:cNvPicPr>
            <p:nvPr/>
          </p:nvPicPr>
          <p:blipFill>
            <a:blip r:embed="rId5" cstate="print">
              <a:lum bright="-48000" contrast="72000"/>
            </a:blip>
            <a:srcRect/>
            <a:stretch>
              <a:fillRect/>
            </a:stretch>
          </p:blipFill>
          <p:spPr bwMode="auto">
            <a:xfrm rot="5400000">
              <a:off x="565" y="1309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4880" name="Rectangle 16"/>
            <p:cNvSpPr>
              <a:spLocks noChangeArrowheads="1"/>
            </p:cNvSpPr>
            <p:nvPr/>
          </p:nvSpPr>
          <p:spPr bwMode="auto">
            <a:xfrm>
              <a:off x="567" y="1217"/>
              <a:ext cx="120" cy="2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1" name="Rectangle 17"/>
            <p:cNvSpPr>
              <a:spLocks noChangeArrowheads="1"/>
            </p:cNvSpPr>
            <p:nvPr/>
          </p:nvSpPr>
          <p:spPr bwMode="auto">
            <a:xfrm>
              <a:off x="585" y="3419"/>
              <a:ext cx="2202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2" name="Rectangle 18"/>
            <p:cNvSpPr>
              <a:spLocks noChangeArrowheads="1"/>
            </p:cNvSpPr>
            <p:nvPr/>
          </p:nvSpPr>
          <p:spPr bwMode="auto">
            <a:xfrm>
              <a:off x="2416" y="3356"/>
              <a:ext cx="34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3" name="Rectangle 19"/>
            <p:cNvSpPr>
              <a:spLocks noChangeArrowheads="1"/>
            </p:cNvSpPr>
            <p:nvPr/>
          </p:nvSpPr>
          <p:spPr bwMode="auto">
            <a:xfrm>
              <a:off x="2722" y="1356"/>
              <a:ext cx="84" cy="20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4" name="Rectangle 20"/>
            <p:cNvSpPr>
              <a:spLocks noChangeArrowheads="1"/>
            </p:cNvSpPr>
            <p:nvPr/>
          </p:nvSpPr>
          <p:spPr bwMode="auto">
            <a:xfrm>
              <a:off x="632" y="1356"/>
              <a:ext cx="2202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5" name="Rectangle 21"/>
            <p:cNvSpPr>
              <a:spLocks noChangeArrowheads="1"/>
            </p:cNvSpPr>
            <p:nvPr/>
          </p:nvSpPr>
          <p:spPr bwMode="auto">
            <a:xfrm>
              <a:off x="613" y="1412"/>
              <a:ext cx="141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6" name="Rectangle 22"/>
            <p:cNvSpPr>
              <a:spLocks noChangeArrowheads="1"/>
            </p:cNvSpPr>
            <p:nvPr/>
          </p:nvSpPr>
          <p:spPr bwMode="auto">
            <a:xfrm>
              <a:off x="2415" y="1384"/>
              <a:ext cx="344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7" name="Rectangle 23"/>
            <p:cNvSpPr>
              <a:spLocks noChangeArrowheads="1"/>
            </p:cNvSpPr>
            <p:nvPr/>
          </p:nvSpPr>
          <p:spPr bwMode="auto">
            <a:xfrm>
              <a:off x="2427" y="1692"/>
              <a:ext cx="333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aphicFrame>
        <p:nvGraphicFramePr>
          <p:cNvPr id="164888" name="Object 24"/>
          <p:cNvGraphicFramePr>
            <a:graphicFrameLocks noChangeAspect="1"/>
          </p:cNvGraphicFramePr>
          <p:nvPr/>
        </p:nvGraphicFramePr>
        <p:xfrm>
          <a:off x="5607657" y="2799011"/>
          <a:ext cx="1371600" cy="1050925"/>
        </p:xfrm>
        <a:graphic>
          <a:graphicData uri="http://schemas.openxmlformats.org/presentationml/2006/ole">
            <p:oleObj spid="_x0000_s709634" name="CS ChemDraw Drawing" r:id="rId6" imgW="1370880" imgH="1051560" progId="ChemDraw.Document.6.0">
              <p:embed/>
            </p:oleObj>
          </a:graphicData>
        </a:graphic>
      </p:graphicFrame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2803525" y="1038225"/>
            <a:ext cx="730250" cy="6397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2849563" y="1190625"/>
            <a:ext cx="242887" cy="2127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960438" y="4983163"/>
            <a:ext cx="198437" cy="320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H="1" flipV="1">
            <a:off x="654050" y="5292725"/>
            <a:ext cx="307975" cy="12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H="1" flipV="1">
            <a:off x="898525" y="4972050"/>
            <a:ext cx="257175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647700" y="4978400"/>
            <a:ext cx="139700" cy="247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7061807" y="3248273"/>
            <a:ext cx="1418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propionic</a:t>
            </a:r>
            <a:r>
              <a:rPr lang="en-US" dirty="0" smtClean="0"/>
              <a:t> acid </a:t>
            </a:r>
            <a:endParaRPr lang="en-US" dirty="0"/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>
                <a:solidFill>
                  <a:srgbClr val="336699"/>
                </a:solidFill>
              </a:rPr>
              <a:t>COSY – Experiment (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H, 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H)</a:t>
            </a:r>
            <a:endParaRPr lang="de-DE" dirty="0"/>
          </a:p>
        </p:txBody>
      </p:sp>
      <p:pic>
        <p:nvPicPr>
          <p:cNvPr id="164899" name="Picture 3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255177" y="1048620"/>
            <a:ext cx="3235327" cy="739775"/>
            <a:chOff x="230" y="345"/>
            <a:chExt cx="2038" cy="466"/>
          </a:xfrm>
        </p:grpSpPr>
        <p:sp>
          <p:nvSpPr>
            <p:cNvPr id="36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1" name="Text Box 66"/>
            <p:cNvSpPr txBox="1">
              <a:spLocks noChangeArrowheads="1"/>
            </p:cNvSpPr>
            <p:nvPr/>
          </p:nvSpPr>
          <p:spPr bwMode="auto">
            <a:xfrm>
              <a:off x="1483" y="536"/>
              <a:ext cx="7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 t</a:t>
              </a:r>
              <a:r>
                <a:rPr lang="en-US" sz="1400" b="1" baseline="-25000" dirty="0" smtClean="0"/>
                <a:t>2  </a:t>
              </a:r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42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8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t</a:t>
              </a:r>
              <a:r>
                <a:rPr lang="en-US" sz="1400" b="1" baseline="-25000" dirty="0" smtClean="0"/>
                <a:t>1</a:t>
              </a:r>
              <a:r>
                <a:rPr lang="en-US" sz="1400" b="1" dirty="0" smtClean="0"/>
                <a:t> incremented</a:t>
              </a:r>
              <a:endParaRPr lang="en-US" sz="1400" b="1" dirty="0"/>
            </a:p>
          </p:txBody>
        </p:sp>
      </p:grpSp>
      <p:cxnSp>
        <p:nvCxnSpPr>
          <p:cNvPr id="44" name="Gerade Verbindung 43"/>
          <p:cNvCxnSpPr>
            <a:stCxn id="164887" idx="1"/>
          </p:cNvCxnSpPr>
          <p:nvPr/>
        </p:nvCxnSpPr>
        <p:spPr>
          <a:xfrm rot="10800000" flipV="1">
            <a:off x="986319" y="924406"/>
            <a:ext cx="2674456" cy="210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10800000" flipV="1">
            <a:off x="-133563" y="4602821"/>
            <a:ext cx="3986373" cy="144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0" grpId="0" animBg="1"/>
      <p:bldP spid="1648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50" y="1204913"/>
            <a:ext cx="3205163" cy="739775"/>
            <a:chOff x="528" y="320"/>
            <a:chExt cx="2019" cy="466"/>
          </a:xfrm>
        </p:grpSpPr>
        <p:sp>
          <p:nvSpPr>
            <p:cNvPr id="30858" name="Line 5"/>
            <p:cNvSpPr>
              <a:spLocks noChangeShapeType="1"/>
            </p:cNvSpPr>
            <p:nvPr/>
          </p:nvSpPr>
          <p:spPr bwMode="auto">
            <a:xfrm>
              <a:off x="585" y="786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9" name="Rectangle 6"/>
            <p:cNvSpPr>
              <a:spLocks noChangeArrowheads="1"/>
            </p:cNvSpPr>
            <p:nvPr/>
          </p:nvSpPr>
          <p:spPr bwMode="auto">
            <a:xfrm>
              <a:off x="603" y="512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60" name="Rectangle 7"/>
            <p:cNvSpPr>
              <a:spLocks noChangeArrowheads="1"/>
            </p:cNvSpPr>
            <p:nvPr/>
          </p:nvSpPr>
          <p:spPr bwMode="auto">
            <a:xfrm>
              <a:off x="1591" y="512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61" name="Text Box 8"/>
            <p:cNvSpPr txBox="1">
              <a:spLocks noChangeArrowheads="1"/>
            </p:cNvSpPr>
            <p:nvPr/>
          </p:nvSpPr>
          <p:spPr bwMode="auto">
            <a:xfrm>
              <a:off x="1516" y="320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30862" name="Text Box 9"/>
            <p:cNvSpPr txBox="1">
              <a:spLocks noChangeArrowheads="1"/>
            </p:cNvSpPr>
            <p:nvPr/>
          </p:nvSpPr>
          <p:spPr bwMode="auto">
            <a:xfrm>
              <a:off x="528" y="329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30863" name="Text Box 10"/>
            <p:cNvSpPr txBox="1">
              <a:spLocks noChangeArrowheads="1"/>
            </p:cNvSpPr>
            <p:nvPr/>
          </p:nvSpPr>
          <p:spPr bwMode="auto">
            <a:xfrm>
              <a:off x="1935" y="511"/>
              <a:ext cx="61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err="1" smtClean="0"/>
                <a:t>acquistion</a:t>
              </a:r>
              <a:endParaRPr lang="en-GB" sz="1400" b="1" dirty="0"/>
            </a:p>
          </p:txBody>
        </p:sp>
        <p:sp>
          <p:nvSpPr>
            <p:cNvPr id="30864" name="Text Box 11"/>
            <p:cNvSpPr txBox="1">
              <a:spLocks noChangeArrowheads="1"/>
            </p:cNvSpPr>
            <p:nvPr/>
          </p:nvSpPr>
          <p:spPr bwMode="auto">
            <a:xfrm>
              <a:off x="709" y="503"/>
              <a:ext cx="8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smtClean="0"/>
                <a:t>t</a:t>
              </a:r>
              <a:r>
                <a:rPr lang="en-GB" sz="1400" b="1" baseline="-25000" dirty="0" smtClean="0"/>
                <a:t>1</a:t>
              </a:r>
              <a:r>
                <a:rPr lang="en-GB" sz="1400" b="1" dirty="0" smtClean="0"/>
                <a:t> incremented</a:t>
              </a:r>
              <a:endParaRPr lang="en-GB" sz="1400" b="1" dirty="0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241300" y="565150"/>
            <a:ext cx="4610102" cy="1955802"/>
            <a:chOff x="152" y="356"/>
            <a:chExt cx="2904" cy="1232"/>
          </a:xfrm>
        </p:grpSpPr>
        <p:sp>
          <p:nvSpPr>
            <p:cNvPr id="30856" name="Text Box 20"/>
            <p:cNvSpPr txBox="1">
              <a:spLocks noChangeArrowheads="1"/>
            </p:cNvSpPr>
            <p:nvPr/>
          </p:nvSpPr>
          <p:spPr bwMode="auto">
            <a:xfrm>
              <a:off x="152" y="356"/>
              <a:ext cx="29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 smtClean="0"/>
                <a:t>chemical shift </a:t>
              </a:r>
              <a:r>
                <a:rPr lang="en-GB" sz="1400" b="1" dirty="0" err="1" smtClean="0">
                  <a:solidFill>
                    <a:srgbClr val="FF0000"/>
                  </a:solidFill>
                </a:rPr>
                <a:t>CO</a:t>
              </a:r>
              <a:r>
                <a:rPr lang="en-GB" sz="1400" b="1" dirty="0" err="1" smtClean="0"/>
                <a:t>rrelation</a:t>
              </a:r>
              <a:r>
                <a:rPr lang="en-GB" sz="1400" b="1" dirty="0" smtClean="0"/>
                <a:t> </a:t>
              </a:r>
              <a:r>
                <a:rPr lang="en-GB" sz="1400" b="1" dirty="0" err="1" smtClean="0">
                  <a:solidFill>
                    <a:srgbClr val="FF0000"/>
                  </a:solidFill>
                </a:rPr>
                <a:t>S</a:t>
              </a:r>
              <a:r>
                <a:rPr lang="en-GB" sz="1400" b="1" dirty="0" err="1" smtClean="0"/>
                <a:t>pectroscop</a:t>
              </a:r>
              <a:r>
                <a:rPr lang="en-GB" sz="1400" b="1" dirty="0" err="1" smtClean="0">
                  <a:solidFill>
                    <a:srgbClr val="FF0000"/>
                  </a:solidFill>
                </a:rPr>
                <a:t>Y</a:t>
              </a:r>
              <a:r>
                <a:rPr lang="en-GB" sz="1400" b="1" dirty="0" smtClean="0"/>
                <a:t>   </a:t>
              </a:r>
              <a:r>
                <a:rPr lang="en-GB" sz="1400" b="1" dirty="0" smtClean="0">
                  <a:solidFill>
                    <a:srgbClr val="FF3300"/>
                  </a:solidFill>
                </a:rPr>
                <a:t>COSY</a:t>
              </a:r>
              <a:endParaRPr lang="en-GB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30857" name="Text Box 21"/>
            <p:cNvSpPr txBox="1">
              <a:spLocks noChangeArrowheads="1"/>
            </p:cNvSpPr>
            <p:nvPr/>
          </p:nvSpPr>
          <p:spPr bwMode="auto">
            <a:xfrm>
              <a:off x="214" y="571"/>
              <a:ext cx="17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smtClean="0"/>
                <a:t>Reveals scalar coupling network </a:t>
              </a:r>
              <a:endParaRPr lang="en-GB" sz="1400" b="1" dirty="0"/>
            </a:p>
          </p:txBody>
        </p:sp>
        <p:sp>
          <p:nvSpPr>
            <p:cNvPr id="145" name="Text Box 21"/>
            <p:cNvSpPr txBox="1">
              <a:spLocks noChangeArrowheads="1"/>
            </p:cNvSpPr>
            <p:nvPr/>
          </p:nvSpPr>
          <p:spPr bwMode="auto">
            <a:xfrm>
              <a:off x="161" y="1394"/>
              <a:ext cx="19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smtClean="0"/>
                <a:t>Cross peaks connect coupling protons </a:t>
              </a:r>
              <a:endParaRPr lang="en-GB" sz="1400" b="1" dirty="0"/>
            </a:p>
          </p:txBody>
        </p:sp>
      </p:grpSp>
      <p:sp>
        <p:nvSpPr>
          <p:cNvPr id="30726" name="Line 22"/>
          <p:cNvSpPr>
            <a:spLocks noChangeShapeType="1"/>
          </p:cNvSpPr>
          <p:nvPr/>
        </p:nvSpPr>
        <p:spPr bwMode="auto">
          <a:xfrm>
            <a:off x="6022975" y="987425"/>
            <a:ext cx="165100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27" name="Line 23"/>
          <p:cNvSpPr>
            <a:spLocks noChangeShapeType="1"/>
          </p:cNvSpPr>
          <p:nvPr/>
        </p:nvSpPr>
        <p:spPr bwMode="auto">
          <a:xfrm flipV="1">
            <a:off x="6183313" y="1204913"/>
            <a:ext cx="6667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28" name="Line 24"/>
          <p:cNvSpPr>
            <a:spLocks noChangeShapeType="1"/>
          </p:cNvSpPr>
          <p:nvPr/>
        </p:nvSpPr>
        <p:spPr bwMode="auto">
          <a:xfrm flipV="1">
            <a:off x="6851650" y="822325"/>
            <a:ext cx="285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29" name="Line 25"/>
          <p:cNvSpPr>
            <a:spLocks noChangeShapeType="1"/>
          </p:cNvSpPr>
          <p:nvPr/>
        </p:nvSpPr>
        <p:spPr bwMode="auto">
          <a:xfrm flipH="1">
            <a:off x="6005513" y="1323975"/>
            <a:ext cx="176212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0" name="Line 26"/>
          <p:cNvSpPr>
            <a:spLocks noChangeShapeType="1"/>
          </p:cNvSpPr>
          <p:nvPr/>
        </p:nvSpPr>
        <p:spPr bwMode="auto">
          <a:xfrm>
            <a:off x="6191250" y="1328738"/>
            <a:ext cx="1571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1" name="Line 27"/>
          <p:cNvSpPr>
            <a:spLocks noChangeShapeType="1"/>
          </p:cNvSpPr>
          <p:nvPr/>
        </p:nvSpPr>
        <p:spPr bwMode="auto">
          <a:xfrm>
            <a:off x="6853238" y="1204913"/>
            <a:ext cx="7620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2" name="Line 28"/>
          <p:cNvSpPr>
            <a:spLocks noChangeShapeType="1"/>
          </p:cNvSpPr>
          <p:nvPr/>
        </p:nvSpPr>
        <p:spPr bwMode="auto">
          <a:xfrm>
            <a:off x="6853238" y="1204913"/>
            <a:ext cx="381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3" name="Text Box 29"/>
          <p:cNvSpPr txBox="1">
            <a:spLocks noChangeArrowheads="1"/>
          </p:cNvSpPr>
          <p:nvPr/>
        </p:nvSpPr>
        <p:spPr bwMode="auto">
          <a:xfrm>
            <a:off x="5842000" y="668338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0734" name="Text Box 30"/>
          <p:cNvSpPr txBox="1">
            <a:spLocks noChangeArrowheads="1"/>
          </p:cNvSpPr>
          <p:nvPr/>
        </p:nvSpPr>
        <p:spPr bwMode="auto">
          <a:xfrm>
            <a:off x="6756400" y="465138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H</a:t>
            </a:r>
          </a:p>
        </p:txBody>
      </p:sp>
      <p:sp>
        <p:nvSpPr>
          <p:cNvPr id="30735" name="Text Box 31"/>
          <p:cNvSpPr txBox="1">
            <a:spLocks noChangeArrowheads="1"/>
          </p:cNvSpPr>
          <p:nvPr/>
        </p:nvSpPr>
        <p:spPr bwMode="auto">
          <a:xfrm>
            <a:off x="7264400" y="10604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30736" name="Text Box 32"/>
          <p:cNvSpPr txBox="1">
            <a:spLocks noChangeArrowheads="1"/>
          </p:cNvSpPr>
          <p:nvPr/>
        </p:nvSpPr>
        <p:spPr bwMode="auto">
          <a:xfrm>
            <a:off x="5187950" y="1423988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>
            <a:off x="5514975" y="156686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6858000" y="2187575"/>
            <a:ext cx="271463" cy="346075"/>
            <a:chOff x="4320" y="1378"/>
            <a:chExt cx="171" cy="218"/>
          </a:xfrm>
        </p:grpSpPr>
        <p:sp>
          <p:nvSpPr>
            <p:cNvPr id="30852" name="Line 51"/>
            <p:cNvSpPr>
              <a:spLocks noChangeShapeType="1"/>
            </p:cNvSpPr>
            <p:nvPr/>
          </p:nvSpPr>
          <p:spPr bwMode="auto">
            <a:xfrm flipH="1" flipV="1">
              <a:off x="4320" y="1385"/>
              <a:ext cx="1" cy="2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3" name="Line 52"/>
            <p:cNvSpPr>
              <a:spLocks noChangeShapeType="1"/>
            </p:cNvSpPr>
            <p:nvPr/>
          </p:nvSpPr>
          <p:spPr bwMode="auto">
            <a:xfrm flipV="1">
              <a:off x="4364" y="1378"/>
              <a:ext cx="0" cy="2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4" name="Line 54"/>
            <p:cNvSpPr>
              <a:spLocks noChangeShapeType="1"/>
            </p:cNvSpPr>
            <p:nvPr/>
          </p:nvSpPr>
          <p:spPr bwMode="auto">
            <a:xfrm flipH="1" flipV="1">
              <a:off x="4447" y="1385"/>
              <a:ext cx="1" cy="2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5" name="Line 55"/>
            <p:cNvSpPr>
              <a:spLocks noChangeShapeType="1"/>
            </p:cNvSpPr>
            <p:nvPr/>
          </p:nvSpPr>
          <p:spPr bwMode="auto">
            <a:xfrm flipV="1">
              <a:off x="4491" y="1378"/>
              <a:ext cx="0" cy="2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144"/>
          <p:cNvGrpSpPr>
            <a:grpSpLocks/>
          </p:cNvGrpSpPr>
          <p:nvPr/>
        </p:nvGrpSpPr>
        <p:grpSpPr bwMode="auto">
          <a:xfrm>
            <a:off x="4721225" y="2185988"/>
            <a:ext cx="158750" cy="344487"/>
            <a:chOff x="2974" y="1377"/>
            <a:chExt cx="100" cy="217"/>
          </a:xfrm>
        </p:grpSpPr>
        <p:sp>
          <p:nvSpPr>
            <p:cNvPr id="30850" name="Line 83"/>
            <p:cNvSpPr>
              <a:spLocks noChangeShapeType="1"/>
            </p:cNvSpPr>
            <p:nvPr/>
          </p:nvSpPr>
          <p:spPr bwMode="auto">
            <a:xfrm flipV="1">
              <a:off x="2974" y="1377"/>
              <a:ext cx="0" cy="2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1" name="Line 86"/>
            <p:cNvSpPr>
              <a:spLocks noChangeShapeType="1"/>
            </p:cNvSpPr>
            <p:nvPr/>
          </p:nvSpPr>
          <p:spPr bwMode="auto">
            <a:xfrm flipV="1">
              <a:off x="3074" y="1377"/>
              <a:ext cx="0" cy="2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53"/>
          <p:cNvGrpSpPr>
            <a:grpSpLocks/>
          </p:cNvGrpSpPr>
          <p:nvPr/>
        </p:nvGrpSpPr>
        <p:grpSpPr bwMode="auto">
          <a:xfrm>
            <a:off x="7558088" y="2925763"/>
            <a:ext cx="396875" cy="271462"/>
            <a:chOff x="4761" y="1843"/>
            <a:chExt cx="250" cy="171"/>
          </a:xfrm>
        </p:grpSpPr>
        <p:grpSp>
          <p:nvGrpSpPr>
            <p:cNvPr id="7" name="Group 99"/>
            <p:cNvGrpSpPr>
              <a:grpSpLocks/>
            </p:cNvGrpSpPr>
            <p:nvPr/>
          </p:nvGrpSpPr>
          <p:grpSpPr bwMode="auto">
            <a:xfrm rot="5400000" flipH="1">
              <a:off x="4864" y="1867"/>
              <a:ext cx="44" cy="250"/>
              <a:chOff x="4689" y="1808"/>
              <a:chExt cx="67" cy="350"/>
            </a:xfrm>
          </p:grpSpPr>
          <p:sp>
            <p:nvSpPr>
              <p:cNvPr id="30848" name="Line 100"/>
              <p:cNvSpPr>
                <a:spLocks noChangeShapeType="1"/>
              </p:cNvSpPr>
              <p:nvPr/>
            </p:nvSpPr>
            <p:spPr bwMode="auto">
              <a:xfrm flipH="1" flipV="1">
                <a:off x="4689" y="1819"/>
                <a:ext cx="1" cy="33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49" name="Line 101"/>
              <p:cNvSpPr>
                <a:spLocks noChangeShapeType="1"/>
              </p:cNvSpPr>
              <p:nvPr/>
            </p:nvSpPr>
            <p:spPr bwMode="auto">
              <a:xfrm flipV="1">
                <a:off x="4756" y="1808"/>
                <a:ext cx="0" cy="3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102"/>
            <p:cNvGrpSpPr>
              <a:grpSpLocks/>
            </p:cNvGrpSpPr>
            <p:nvPr/>
          </p:nvGrpSpPr>
          <p:grpSpPr bwMode="auto">
            <a:xfrm rot="5400000" flipH="1">
              <a:off x="4864" y="1740"/>
              <a:ext cx="44" cy="250"/>
              <a:chOff x="4689" y="1808"/>
              <a:chExt cx="67" cy="350"/>
            </a:xfrm>
          </p:grpSpPr>
          <p:sp>
            <p:nvSpPr>
              <p:cNvPr id="30846" name="Line 103"/>
              <p:cNvSpPr>
                <a:spLocks noChangeShapeType="1"/>
              </p:cNvSpPr>
              <p:nvPr/>
            </p:nvSpPr>
            <p:spPr bwMode="auto">
              <a:xfrm flipH="1" flipV="1">
                <a:off x="4689" y="1819"/>
                <a:ext cx="1" cy="33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47" name="Line 104"/>
              <p:cNvSpPr>
                <a:spLocks noChangeShapeType="1"/>
              </p:cNvSpPr>
              <p:nvPr/>
            </p:nvSpPr>
            <p:spPr bwMode="auto">
              <a:xfrm flipV="1">
                <a:off x="4756" y="1808"/>
                <a:ext cx="0" cy="3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" name="Group 147"/>
          <p:cNvGrpSpPr>
            <a:grpSpLocks/>
          </p:cNvGrpSpPr>
          <p:nvPr/>
        </p:nvGrpSpPr>
        <p:grpSpPr bwMode="auto">
          <a:xfrm>
            <a:off x="7553325" y="5211763"/>
            <a:ext cx="369888" cy="158750"/>
            <a:chOff x="4758" y="3283"/>
            <a:chExt cx="233" cy="100"/>
          </a:xfrm>
        </p:grpSpPr>
        <p:sp>
          <p:nvSpPr>
            <p:cNvPr id="30842" name="Line 130"/>
            <p:cNvSpPr>
              <a:spLocks noChangeShapeType="1"/>
            </p:cNvSpPr>
            <p:nvPr/>
          </p:nvSpPr>
          <p:spPr bwMode="auto">
            <a:xfrm rot="5400000" flipH="1" flipV="1">
              <a:off x="4874" y="3267"/>
              <a:ext cx="0" cy="2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43" name="Line 133"/>
            <p:cNvSpPr>
              <a:spLocks noChangeShapeType="1"/>
            </p:cNvSpPr>
            <p:nvPr/>
          </p:nvSpPr>
          <p:spPr bwMode="auto">
            <a:xfrm rot="5400000" flipH="1" flipV="1">
              <a:off x="4875" y="3167"/>
              <a:ext cx="0" cy="2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54"/>
          <p:cNvGrpSpPr>
            <a:grpSpLocks/>
          </p:cNvGrpSpPr>
          <p:nvPr/>
        </p:nvGrpSpPr>
        <p:grpSpPr bwMode="auto">
          <a:xfrm>
            <a:off x="7551738" y="2957513"/>
            <a:ext cx="371475" cy="271462"/>
            <a:chOff x="4757" y="1863"/>
            <a:chExt cx="234" cy="171"/>
          </a:xfrm>
        </p:grpSpPr>
        <p:sp>
          <p:nvSpPr>
            <p:cNvPr id="30838" name="Line 107"/>
            <p:cNvSpPr>
              <a:spLocks noChangeShapeType="1"/>
            </p:cNvSpPr>
            <p:nvPr/>
          </p:nvSpPr>
          <p:spPr bwMode="auto">
            <a:xfrm rot="5400000" flipV="1">
              <a:off x="4870" y="1920"/>
              <a:ext cx="1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39" name="Line 108"/>
            <p:cNvSpPr>
              <a:spLocks noChangeShapeType="1"/>
            </p:cNvSpPr>
            <p:nvPr/>
          </p:nvSpPr>
          <p:spPr bwMode="auto">
            <a:xfrm rot="5400000" flipH="1" flipV="1">
              <a:off x="4875" y="1873"/>
              <a:ext cx="0" cy="2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40" name="Line 110"/>
            <p:cNvSpPr>
              <a:spLocks noChangeShapeType="1"/>
            </p:cNvSpPr>
            <p:nvPr/>
          </p:nvSpPr>
          <p:spPr bwMode="auto">
            <a:xfrm rot="5400000" flipV="1">
              <a:off x="4870" y="1793"/>
              <a:ext cx="1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41" name="Line 111"/>
            <p:cNvSpPr>
              <a:spLocks noChangeShapeType="1"/>
            </p:cNvSpPr>
            <p:nvPr/>
          </p:nvSpPr>
          <p:spPr bwMode="auto">
            <a:xfrm rot="5400000" flipH="1" flipV="1">
              <a:off x="4875" y="1746"/>
              <a:ext cx="0" cy="2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6891338" y="2159000"/>
            <a:ext cx="69850" cy="369888"/>
            <a:chOff x="4689" y="1808"/>
            <a:chExt cx="67" cy="350"/>
          </a:xfrm>
        </p:grpSpPr>
        <p:sp>
          <p:nvSpPr>
            <p:cNvPr id="30836" name="Line 44"/>
            <p:cNvSpPr>
              <a:spLocks noChangeShapeType="1"/>
            </p:cNvSpPr>
            <p:nvPr/>
          </p:nvSpPr>
          <p:spPr bwMode="auto">
            <a:xfrm flipH="1" flipV="1">
              <a:off x="4689" y="1819"/>
              <a:ext cx="1" cy="3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37" name="Line 45"/>
            <p:cNvSpPr>
              <a:spLocks noChangeShapeType="1"/>
            </p:cNvSpPr>
            <p:nvPr/>
          </p:nvSpPr>
          <p:spPr bwMode="auto">
            <a:xfrm flipV="1">
              <a:off x="4756" y="1808"/>
              <a:ext cx="0" cy="3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7092950" y="2159000"/>
            <a:ext cx="69850" cy="369888"/>
            <a:chOff x="4689" y="1808"/>
            <a:chExt cx="67" cy="350"/>
          </a:xfrm>
        </p:grpSpPr>
        <p:sp>
          <p:nvSpPr>
            <p:cNvPr id="30834" name="Line 47"/>
            <p:cNvSpPr>
              <a:spLocks noChangeShapeType="1"/>
            </p:cNvSpPr>
            <p:nvPr/>
          </p:nvSpPr>
          <p:spPr bwMode="auto">
            <a:xfrm flipH="1" flipV="1">
              <a:off x="4689" y="1819"/>
              <a:ext cx="1" cy="3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35" name="Line 48"/>
            <p:cNvSpPr>
              <a:spLocks noChangeShapeType="1"/>
            </p:cNvSpPr>
            <p:nvPr/>
          </p:nvSpPr>
          <p:spPr bwMode="auto">
            <a:xfrm flipV="1">
              <a:off x="4756" y="1808"/>
              <a:ext cx="0" cy="3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185"/>
          <p:cNvGrpSpPr>
            <a:grpSpLocks/>
          </p:cNvGrpSpPr>
          <p:nvPr/>
        </p:nvGrpSpPr>
        <p:grpSpPr bwMode="auto">
          <a:xfrm>
            <a:off x="3235325" y="1973263"/>
            <a:ext cx="4916488" cy="4883150"/>
            <a:chOff x="2038" y="1243"/>
            <a:chExt cx="3097" cy="3076"/>
          </a:xfrm>
        </p:grpSpPr>
        <p:grpSp>
          <p:nvGrpSpPr>
            <p:cNvPr id="14" name="Group 145"/>
            <p:cNvGrpSpPr>
              <a:grpSpLocks/>
            </p:cNvGrpSpPr>
            <p:nvPr/>
          </p:nvGrpSpPr>
          <p:grpSpPr bwMode="auto">
            <a:xfrm>
              <a:off x="2940" y="1384"/>
              <a:ext cx="101" cy="211"/>
              <a:chOff x="2940" y="1384"/>
              <a:chExt cx="101" cy="211"/>
            </a:xfrm>
          </p:grpSpPr>
          <p:sp>
            <p:nvSpPr>
              <p:cNvPr id="30832" name="Line 82"/>
              <p:cNvSpPr>
                <a:spLocks noChangeShapeType="1"/>
              </p:cNvSpPr>
              <p:nvPr/>
            </p:nvSpPr>
            <p:spPr bwMode="auto">
              <a:xfrm flipH="1" flipV="1">
                <a:off x="2940" y="1384"/>
                <a:ext cx="1" cy="21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33" name="Line 85"/>
              <p:cNvSpPr>
                <a:spLocks noChangeShapeType="1"/>
              </p:cNvSpPr>
              <p:nvPr/>
            </p:nvSpPr>
            <p:spPr bwMode="auto">
              <a:xfrm flipH="1" flipV="1">
                <a:off x="3040" y="1384"/>
                <a:ext cx="1" cy="21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84"/>
            <p:cNvGrpSpPr>
              <a:grpSpLocks/>
            </p:cNvGrpSpPr>
            <p:nvPr/>
          </p:nvGrpSpPr>
          <p:grpSpPr bwMode="auto">
            <a:xfrm>
              <a:off x="2038" y="1243"/>
              <a:ext cx="3097" cy="3076"/>
              <a:chOff x="2038" y="1243"/>
              <a:chExt cx="3097" cy="3076"/>
            </a:xfrm>
          </p:grpSpPr>
          <p:grpSp>
            <p:nvGrpSpPr>
              <p:cNvPr id="16" name="Group 183"/>
              <p:cNvGrpSpPr>
                <a:grpSpLocks/>
              </p:cNvGrpSpPr>
              <p:nvPr/>
            </p:nvGrpSpPr>
            <p:grpSpPr bwMode="auto">
              <a:xfrm>
                <a:off x="2038" y="1243"/>
                <a:ext cx="3097" cy="3076"/>
                <a:chOff x="2038" y="1243"/>
                <a:chExt cx="3097" cy="3076"/>
              </a:xfrm>
            </p:grpSpPr>
            <p:sp>
              <p:nvSpPr>
                <p:cNvPr id="30784" name="Line 34"/>
                <p:cNvSpPr>
                  <a:spLocks noChangeShapeType="1"/>
                </p:cNvSpPr>
                <p:nvPr/>
              </p:nvSpPr>
              <p:spPr bwMode="auto">
                <a:xfrm>
                  <a:off x="2038" y="1601"/>
                  <a:ext cx="27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884" y="1243"/>
                  <a:ext cx="171" cy="350"/>
                  <a:chOff x="4689" y="1808"/>
                  <a:chExt cx="263" cy="350"/>
                </a:xfrm>
              </p:grpSpPr>
              <p:grpSp>
                <p:nvGrpSpPr>
                  <p:cNvPr id="1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689" y="1808"/>
                    <a:ext cx="67" cy="350"/>
                    <a:chOff x="4689" y="1808"/>
                    <a:chExt cx="67" cy="350"/>
                  </a:xfrm>
                </p:grpSpPr>
                <p:sp>
                  <p:nvSpPr>
                    <p:cNvPr id="30830" name="Line 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1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85" y="1808"/>
                    <a:ext cx="67" cy="350"/>
                    <a:chOff x="4689" y="1808"/>
                    <a:chExt cx="67" cy="350"/>
                  </a:xfrm>
                </p:grpSpPr>
                <p:sp>
                  <p:nvSpPr>
                    <p:cNvPr id="30828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9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" name="Group 182"/>
                <p:cNvGrpSpPr>
                  <a:grpSpLocks/>
                </p:cNvGrpSpPr>
                <p:nvPr/>
              </p:nvGrpSpPr>
              <p:grpSpPr bwMode="auto">
                <a:xfrm>
                  <a:off x="2263" y="1369"/>
                  <a:ext cx="214" cy="236"/>
                  <a:chOff x="2245" y="1369"/>
                  <a:chExt cx="274" cy="236"/>
                </a:xfrm>
              </p:grpSpPr>
              <p:grpSp>
                <p:nvGrpSpPr>
                  <p:cNvPr id="2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275" y="1369"/>
                    <a:ext cx="244" cy="233"/>
                    <a:chOff x="4689" y="1808"/>
                    <a:chExt cx="263" cy="350"/>
                  </a:xfrm>
                </p:grpSpPr>
                <p:grpSp>
                  <p:nvGrpSpPr>
                    <p:cNvPr id="2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24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82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22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823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245" y="1387"/>
                    <a:ext cx="244" cy="218"/>
                    <a:chOff x="4689" y="1808"/>
                    <a:chExt cx="263" cy="350"/>
                  </a:xfrm>
                </p:grpSpPr>
                <p:grpSp>
                  <p:nvGrpSpPr>
                    <p:cNvPr id="25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1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819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6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16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817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30787" name="Line 8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394" y="2962"/>
                  <a:ext cx="27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7" name="Group 90"/>
                <p:cNvGrpSpPr>
                  <a:grpSpLocks/>
                </p:cNvGrpSpPr>
                <p:nvPr/>
              </p:nvGrpSpPr>
              <p:grpSpPr bwMode="auto">
                <a:xfrm rot="5400000" flipH="1">
                  <a:off x="4862" y="2200"/>
                  <a:ext cx="171" cy="375"/>
                  <a:chOff x="4689" y="1808"/>
                  <a:chExt cx="263" cy="350"/>
                </a:xfrm>
              </p:grpSpPr>
              <p:grpSp>
                <p:nvGrpSpPr>
                  <p:cNvPr id="28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689" y="1808"/>
                    <a:ext cx="67" cy="350"/>
                    <a:chOff x="4689" y="1808"/>
                    <a:chExt cx="67" cy="350"/>
                  </a:xfrm>
                </p:grpSpPr>
                <p:sp>
                  <p:nvSpPr>
                    <p:cNvPr id="30810" name="Line 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11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885" y="1808"/>
                    <a:ext cx="67" cy="350"/>
                    <a:chOff x="4689" y="1808"/>
                    <a:chExt cx="67" cy="350"/>
                  </a:xfrm>
                </p:grpSpPr>
                <p:sp>
                  <p:nvSpPr>
                    <p:cNvPr id="30808" name="Line 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09" name="Line 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0" name="Group 112"/>
                <p:cNvGrpSpPr>
                  <a:grpSpLocks/>
                </p:cNvGrpSpPr>
                <p:nvPr/>
              </p:nvGrpSpPr>
              <p:grpSpPr bwMode="auto">
                <a:xfrm rot="5400000" flipH="1">
                  <a:off x="4779" y="3806"/>
                  <a:ext cx="190" cy="253"/>
                  <a:chOff x="5162" y="1918"/>
                  <a:chExt cx="192" cy="236"/>
                </a:xfrm>
              </p:grpSpPr>
              <p:grpSp>
                <p:nvGrpSpPr>
                  <p:cNvPr id="31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5183" y="1918"/>
                    <a:ext cx="171" cy="233"/>
                    <a:chOff x="4689" y="1808"/>
                    <a:chExt cx="263" cy="350"/>
                  </a:xfrm>
                </p:grpSpPr>
                <p:grpSp>
                  <p:nvGrpSpPr>
                    <p:cNvPr id="47266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04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805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7269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02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803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727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5162" y="1936"/>
                    <a:ext cx="171" cy="218"/>
                    <a:chOff x="4689" y="1808"/>
                    <a:chExt cx="263" cy="350"/>
                  </a:xfrm>
                </p:grpSpPr>
                <p:grpSp>
                  <p:nvGrpSpPr>
                    <p:cNvPr id="47271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798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799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7272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796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797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3079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57" y="1609"/>
                  <a:ext cx="2670" cy="27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9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57" y="1609"/>
                  <a:ext cx="2697" cy="27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7273" name="Group 148"/>
              <p:cNvGrpSpPr>
                <a:grpSpLocks/>
              </p:cNvGrpSpPr>
              <p:nvPr/>
            </p:nvGrpSpPr>
            <p:grpSpPr bwMode="auto">
              <a:xfrm>
                <a:off x="4757" y="3316"/>
                <a:ext cx="227" cy="101"/>
                <a:chOff x="4757" y="3316"/>
                <a:chExt cx="227" cy="101"/>
              </a:xfrm>
            </p:grpSpPr>
            <p:sp>
              <p:nvSpPr>
                <p:cNvPr id="30782" name="Line 12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69" y="3304"/>
                  <a:ext cx="1" cy="22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3" name="Line 13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70" y="3204"/>
                  <a:ext cx="1" cy="22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0746" name="Rectangle 135"/>
          <p:cNvSpPr>
            <a:spLocks noChangeArrowheads="1"/>
          </p:cNvSpPr>
          <p:nvPr/>
        </p:nvSpPr>
        <p:spPr bwMode="auto">
          <a:xfrm>
            <a:off x="6835775" y="2887663"/>
            <a:ext cx="420688" cy="377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7" name="Rectangle 137"/>
          <p:cNvSpPr>
            <a:spLocks noChangeArrowheads="1"/>
          </p:cNvSpPr>
          <p:nvPr/>
        </p:nvSpPr>
        <p:spPr bwMode="auto">
          <a:xfrm>
            <a:off x="6124575" y="3641725"/>
            <a:ext cx="420688" cy="377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8" name="Rectangle 138"/>
          <p:cNvSpPr>
            <a:spLocks noChangeArrowheads="1"/>
          </p:cNvSpPr>
          <p:nvPr/>
        </p:nvSpPr>
        <p:spPr bwMode="auto">
          <a:xfrm>
            <a:off x="4648200" y="5060950"/>
            <a:ext cx="420688" cy="377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9" name="Rectangle 139"/>
          <p:cNvSpPr>
            <a:spLocks noChangeArrowheads="1"/>
          </p:cNvSpPr>
          <p:nvPr/>
        </p:nvSpPr>
        <p:spPr bwMode="auto">
          <a:xfrm>
            <a:off x="3648075" y="6076950"/>
            <a:ext cx="420688" cy="377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44" name="Rectangle 140"/>
          <p:cNvSpPr>
            <a:spLocks noChangeArrowheads="1"/>
          </p:cNvSpPr>
          <p:nvPr/>
        </p:nvSpPr>
        <p:spPr bwMode="auto">
          <a:xfrm>
            <a:off x="6138863" y="2901950"/>
            <a:ext cx="420687" cy="377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45" name="Rectangle 141"/>
          <p:cNvSpPr>
            <a:spLocks noChangeArrowheads="1"/>
          </p:cNvSpPr>
          <p:nvPr/>
        </p:nvSpPr>
        <p:spPr bwMode="auto">
          <a:xfrm>
            <a:off x="6835775" y="3614738"/>
            <a:ext cx="420688" cy="377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46" name="Rectangle 142"/>
          <p:cNvSpPr>
            <a:spLocks noChangeArrowheads="1"/>
          </p:cNvSpPr>
          <p:nvPr/>
        </p:nvSpPr>
        <p:spPr bwMode="auto">
          <a:xfrm>
            <a:off x="3633788" y="5060950"/>
            <a:ext cx="420687" cy="377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47" name="Rectangle 143"/>
          <p:cNvSpPr>
            <a:spLocks noChangeArrowheads="1"/>
          </p:cNvSpPr>
          <p:nvPr/>
        </p:nvSpPr>
        <p:spPr bwMode="auto">
          <a:xfrm>
            <a:off x="4649788" y="6076950"/>
            <a:ext cx="420687" cy="377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274" name="Group 159"/>
          <p:cNvGrpSpPr>
            <a:grpSpLocks/>
          </p:cNvGrpSpPr>
          <p:nvPr/>
        </p:nvGrpSpPr>
        <p:grpSpPr bwMode="auto">
          <a:xfrm>
            <a:off x="6891338" y="827088"/>
            <a:ext cx="347662" cy="354012"/>
            <a:chOff x="4341" y="521"/>
            <a:chExt cx="219" cy="223"/>
          </a:xfrm>
        </p:grpSpPr>
        <p:sp>
          <p:nvSpPr>
            <p:cNvPr id="30776" name="Line 157"/>
            <p:cNvSpPr>
              <a:spLocks noChangeShapeType="1"/>
            </p:cNvSpPr>
            <p:nvPr/>
          </p:nvSpPr>
          <p:spPr bwMode="auto">
            <a:xfrm flipH="1">
              <a:off x="4341" y="521"/>
              <a:ext cx="27" cy="21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7" name="Line 158"/>
            <p:cNvSpPr>
              <a:spLocks noChangeShapeType="1"/>
            </p:cNvSpPr>
            <p:nvPr/>
          </p:nvSpPr>
          <p:spPr bwMode="auto">
            <a:xfrm>
              <a:off x="4341" y="744"/>
              <a:ext cx="21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264" name="Rectangle 160"/>
          <p:cNvSpPr>
            <a:spLocks noChangeArrowheads="1"/>
          </p:cNvSpPr>
          <p:nvPr/>
        </p:nvSpPr>
        <p:spPr bwMode="auto">
          <a:xfrm>
            <a:off x="3562350" y="2913063"/>
            <a:ext cx="420688" cy="377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65" name="Rectangle 161"/>
          <p:cNvSpPr>
            <a:spLocks noChangeArrowheads="1"/>
          </p:cNvSpPr>
          <p:nvPr/>
        </p:nvSpPr>
        <p:spPr bwMode="auto">
          <a:xfrm>
            <a:off x="3562350" y="3652838"/>
            <a:ext cx="420688" cy="377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67" name="Rectangle 163"/>
          <p:cNvSpPr>
            <a:spLocks noChangeArrowheads="1"/>
          </p:cNvSpPr>
          <p:nvPr/>
        </p:nvSpPr>
        <p:spPr bwMode="auto">
          <a:xfrm>
            <a:off x="6035675" y="6065838"/>
            <a:ext cx="420688" cy="377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68" name="Rectangle 164"/>
          <p:cNvSpPr>
            <a:spLocks noChangeArrowheads="1"/>
          </p:cNvSpPr>
          <p:nvPr/>
        </p:nvSpPr>
        <p:spPr bwMode="auto">
          <a:xfrm>
            <a:off x="6764338" y="6037263"/>
            <a:ext cx="420687" cy="377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275" name="Group 168"/>
          <p:cNvGrpSpPr>
            <a:grpSpLocks/>
          </p:cNvGrpSpPr>
          <p:nvPr/>
        </p:nvGrpSpPr>
        <p:grpSpPr bwMode="auto">
          <a:xfrm>
            <a:off x="5524500" y="992188"/>
            <a:ext cx="614363" cy="546100"/>
            <a:chOff x="3480" y="625"/>
            <a:chExt cx="387" cy="344"/>
          </a:xfrm>
        </p:grpSpPr>
        <p:sp>
          <p:nvSpPr>
            <p:cNvPr id="30773" name="Line 165"/>
            <p:cNvSpPr>
              <a:spLocks noChangeShapeType="1"/>
            </p:cNvSpPr>
            <p:nvPr/>
          </p:nvSpPr>
          <p:spPr bwMode="auto">
            <a:xfrm>
              <a:off x="3770" y="625"/>
              <a:ext cx="97" cy="19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4" name="Line 166"/>
            <p:cNvSpPr>
              <a:spLocks noChangeShapeType="1"/>
            </p:cNvSpPr>
            <p:nvPr/>
          </p:nvSpPr>
          <p:spPr bwMode="auto">
            <a:xfrm flipH="1">
              <a:off x="3768" y="819"/>
              <a:ext cx="99" cy="14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5" name="Line 167"/>
            <p:cNvSpPr>
              <a:spLocks noChangeShapeType="1"/>
            </p:cNvSpPr>
            <p:nvPr/>
          </p:nvSpPr>
          <p:spPr bwMode="auto">
            <a:xfrm flipH="1" flipV="1">
              <a:off x="3480" y="966"/>
              <a:ext cx="288" cy="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276" name="Group 173"/>
          <p:cNvGrpSpPr>
            <a:grpSpLocks/>
          </p:cNvGrpSpPr>
          <p:nvPr/>
        </p:nvGrpSpPr>
        <p:grpSpPr bwMode="auto">
          <a:xfrm>
            <a:off x="6062663" y="809625"/>
            <a:ext cx="1243012" cy="481013"/>
            <a:chOff x="3819" y="510"/>
            <a:chExt cx="783" cy="303"/>
          </a:xfrm>
        </p:grpSpPr>
        <p:sp>
          <p:nvSpPr>
            <p:cNvPr id="30769" name="Line 169"/>
            <p:cNvSpPr>
              <a:spLocks noChangeShapeType="1"/>
            </p:cNvSpPr>
            <p:nvPr/>
          </p:nvSpPr>
          <p:spPr bwMode="auto">
            <a:xfrm>
              <a:off x="3819" y="600"/>
              <a:ext cx="102" cy="21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0" name="Line 170"/>
            <p:cNvSpPr>
              <a:spLocks noChangeShapeType="1"/>
            </p:cNvSpPr>
            <p:nvPr/>
          </p:nvSpPr>
          <p:spPr bwMode="auto">
            <a:xfrm flipV="1">
              <a:off x="3924" y="741"/>
              <a:ext cx="375" cy="7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1" name="Line 171"/>
            <p:cNvSpPr>
              <a:spLocks noChangeShapeType="1"/>
            </p:cNvSpPr>
            <p:nvPr/>
          </p:nvSpPr>
          <p:spPr bwMode="auto">
            <a:xfrm flipV="1">
              <a:off x="4299" y="510"/>
              <a:ext cx="12" cy="23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2" name="Line 172"/>
            <p:cNvSpPr>
              <a:spLocks noChangeShapeType="1"/>
            </p:cNvSpPr>
            <p:nvPr/>
          </p:nvSpPr>
          <p:spPr bwMode="auto">
            <a:xfrm>
              <a:off x="4296" y="741"/>
              <a:ext cx="306" cy="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277" name="Group 178"/>
          <p:cNvGrpSpPr>
            <a:grpSpLocks/>
          </p:cNvGrpSpPr>
          <p:nvPr/>
        </p:nvGrpSpPr>
        <p:grpSpPr bwMode="auto">
          <a:xfrm>
            <a:off x="5529263" y="1233488"/>
            <a:ext cx="1771650" cy="371475"/>
            <a:chOff x="3483" y="777"/>
            <a:chExt cx="1116" cy="234"/>
          </a:xfrm>
        </p:grpSpPr>
        <p:sp>
          <p:nvSpPr>
            <p:cNvPr id="30765" name="Line 174"/>
            <p:cNvSpPr>
              <a:spLocks noChangeShapeType="1"/>
            </p:cNvSpPr>
            <p:nvPr/>
          </p:nvSpPr>
          <p:spPr bwMode="auto">
            <a:xfrm>
              <a:off x="3483" y="1011"/>
              <a:ext cx="33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6" name="Line 175"/>
            <p:cNvSpPr>
              <a:spLocks noChangeShapeType="1"/>
            </p:cNvSpPr>
            <p:nvPr/>
          </p:nvSpPr>
          <p:spPr bwMode="auto">
            <a:xfrm flipV="1">
              <a:off x="3819" y="849"/>
              <a:ext cx="114" cy="15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7" name="Line 176"/>
            <p:cNvSpPr>
              <a:spLocks noChangeShapeType="1"/>
            </p:cNvSpPr>
            <p:nvPr/>
          </p:nvSpPr>
          <p:spPr bwMode="auto">
            <a:xfrm flipV="1">
              <a:off x="3930" y="780"/>
              <a:ext cx="393" cy="6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8" name="Line 177"/>
            <p:cNvSpPr>
              <a:spLocks noChangeShapeType="1"/>
            </p:cNvSpPr>
            <p:nvPr/>
          </p:nvSpPr>
          <p:spPr bwMode="auto">
            <a:xfrm>
              <a:off x="4323" y="777"/>
              <a:ext cx="276" cy="1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283" name="Rectangle 179"/>
          <p:cNvSpPr>
            <a:spLocks noChangeArrowheads="1"/>
          </p:cNvSpPr>
          <p:nvPr/>
        </p:nvSpPr>
        <p:spPr bwMode="auto">
          <a:xfrm>
            <a:off x="4649788" y="2927350"/>
            <a:ext cx="420687" cy="377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84" name="Rectangle 180"/>
          <p:cNvSpPr>
            <a:spLocks noChangeArrowheads="1"/>
          </p:cNvSpPr>
          <p:nvPr/>
        </p:nvSpPr>
        <p:spPr bwMode="auto">
          <a:xfrm>
            <a:off x="6794500" y="5092700"/>
            <a:ext cx="420688" cy="377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64" name="Rectangle 188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COSY Cross Peaks</a:t>
            </a:r>
            <a:endParaRPr lang="de-DE" sz="4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44" grpId="0" animBg="1"/>
      <p:bldP spid="47245" grpId="0" animBg="1"/>
      <p:bldP spid="47246" grpId="0" animBg="1"/>
      <p:bldP spid="47247" grpId="0" animBg="1"/>
      <p:bldP spid="47264" grpId="0" animBg="1"/>
      <p:bldP spid="47265" grpId="0" animBg="1"/>
      <p:bldP spid="47267" grpId="0" animBg="1"/>
      <p:bldP spid="47268" grpId="0" animBg="1"/>
      <p:bldP spid="47283" grpId="0" animBg="1"/>
      <p:bldP spid="472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90538" y="0"/>
            <a:ext cx="5575300" cy="328613"/>
          </a:xfrm>
          <a:noFill/>
        </p:spPr>
        <p:txBody>
          <a:bodyPr/>
          <a:lstStyle/>
          <a:p>
            <a:pPr eaLnBrk="1" hangingPunct="1"/>
            <a:r>
              <a:rPr lang="de-DE" sz="1800" b="1" smtClean="0">
                <a:solidFill>
                  <a:schemeClr val="bg1"/>
                </a:solidFill>
              </a:rPr>
              <a:t>Beispiel Zuckerderivat </a:t>
            </a:r>
            <a:r>
              <a:rPr lang="de-DE" sz="1800" b="1" baseline="30000" smtClean="0">
                <a:solidFill>
                  <a:schemeClr val="bg1"/>
                </a:solidFill>
              </a:rPr>
              <a:t>1</a:t>
            </a:r>
            <a:r>
              <a:rPr lang="de-DE" sz="1800" b="1" smtClean="0">
                <a:solidFill>
                  <a:schemeClr val="bg1"/>
                </a:solidFill>
              </a:rPr>
              <a:t>H-Spektrum</a:t>
            </a:r>
          </a:p>
        </p:txBody>
      </p:sp>
      <p:pic>
        <p:nvPicPr>
          <p:cNvPr id="77826" name="Picture 2" descr="zucker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lum bright="-42000" contrast="60000"/>
          </a:blip>
          <a:srcRect/>
          <a:stretch>
            <a:fillRect/>
          </a:stretch>
        </p:blipFill>
        <p:spPr>
          <a:xfrm>
            <a:off x="0" y="3155950"/>
            <a:ext cx="8850313" cy="3702050"/>
          </a:xfrm>
          <a:noFill/>
        </p:spPr>
      </p:pic>
      <p:pic>
        <p:nvPicPr>
          <p:cNvPr id="77827" name="Picture 3" descr="zucker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54000" contrast="72000"/>
          </a:blip>
          <a:srcRect/>
          <a:stretch>
            <a:fillRect/>
          </a:stretch>
        </p:blipFill>
        <p:spPr>
          <a:xfrm>
            <a:off x="0" y="-206375"/>
            <a:ext cx="10140950" cy="4618038"/>
          </a:xfrm>
          <a:noFill/>
        </p:spPr>
      </p:pic>
      <p:pic>
        <p:nvPicPr>
          <p:cNvPr id="77829" name="Picture 5" descr="zucker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66000" contrast="84000"/>
          </a:blip>
          <a:srcRect/>
          <a:stretch>
            <a:fillRect/>
          </a:stretch>
        </p:blipFill>
        <p:spPr>
          <a:xfrm>
            <a:off x="371475" y="933450"/>
            <a:ext cx="2674938" cy="1889125"/>
          </a:xfrm>
          <a:noFill/>
        </p:spPr>
      </p:pic>
      <p:pic>
        <p:nvPicPr>
          <p:cNvPr id="77830" name="Picture 6" descr="zucker5"/>
          <p:cNvPicPr>
            <a:picLocks noChangeAspect="1" noChangeArrowheads="1"/>
          </p:cNvPicPr>
          <p:nvPr/>
        </p:nvPicPr>
        <p:blipFill>
          <a:blip r:embed="rId5">
            <a:lum bright="-54000" contrast="72000"/>
          </a:blip>
          <a:srcRect/>
          <a:stretch>
            <a:fillRect/>
          </a:stretch>
        </p:blipFill>
        <p:spPr bwMode="auto">
          <a:xfrm>
            <a:off x="3235325" y="820738"/>
            <a:ext cx="435133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84225" y="4159250"/>
            <a:ext cx="47926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 dirty="0" smtClean="0">
                <a:solidFill>
                  <a:srgbClr val="FF3300"/>
                </a:solidFill>
                <a:latin typeface="Arial" charset="0"/>
              </a:rPr>
              <a:t>13C-Spectrum</a:t>
            </a:r>
            <a:endParaRPr lang="en-GB" sz="18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382713" y="29400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871788" y="29114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417888" y="29114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903663" y="29114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581525" y="292576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979988" y="292576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8180388" y="344488"/>
            <a:ext cx="77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4 *  3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421313" y="4267200"/>
            <a:ext cx="84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4 </a:t>
            </a:r>
            <a:r>
              <a:rPr lang="de-DE" b="1">
                <a:solidFill>
                  <a:srgbClr val="FF3300"/>
                </a:solidFill>
              </a:rPr>
              <a:t>CH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5965825" y="4267200"/>
            <a:ext cx="84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b="1">
                <a:solidFill>
                  <a:srgbClr val="FF3300"/>
                </a:solidFill>
              </a:rPr>
              <a:t>CH2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7691438" y="4268788"/>
            <a:ext cx="84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 4 </a:t>
            </a:r>
            <a:r>
              <a:rPr lang="de-DE" b="1">
                <a:solidFill>
                  <a:srgbClr val="FF3300"/>
                </a:solidFill>
              </a:rPr>
              <a:t>CH3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641350" y="4371975"/>
            <a:ext cx="84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 4 </a:t>
            </a:r>
            <a:r>
              <a:rPr lang="de-DE" b="1">
                <a:solidFill>
                  <a:srgbClr val="FF3300"/>
                </a:solidFill>
              </a:rPr>
              <a:t>q C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4624388" y="4283075"/>
            <a:ext cx="84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b="1">
                <a:solidFill>
                  <a:srgbClr val="FF3300"/>
                </a:solidFill>
              </a:rPr>
              <a:t>CH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 Glucose Derivative 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 ,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13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C</a:t>
            </a:r>
            <a:endParaRPr lang="en-GB" dirty="0"/>
          </a:p>
        </p:txBody>
      </p:sp>
      <p:pic>
        <p:nvPicPr>
          <p:cNvPr id="31765" name="Picture 21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1217124" y="661769"/>
            <a:ext cx="1130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application</a:t>
            </a:r>
            <a:r>
              <a:rPr lang="en-US" sz="1400" b="1" dirty="0" smtClean="0">
                <a:solidFill>
                  <a:srgbClr val="FF3300"/>
                </a:solidFill>
              </a:rPr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2" grpId="0"/>
      <p:bldP spid="77833" grpId="0"/>
      <p:bldP spid="77834" grpId="0"/>
      <p:bldP spid="77835" grpId="0"/>
      <p:bldP spid="77836" grpId="0"/>
      <p:bldP spid="77837" grpId="0"/>
      <p:bldP spid="77838" grpId="0"/>
      <p:bldP spid="77839" grpId="0"/>
      <p:bldP spid="77840" grpId="0"/>
      <p:bldP spid="77841" grpId="0"/>
      <p:bldP spid="77842" grpId="0"/>
      <p:bldP spid="7784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90538" y="0"/>
            <a:ext cx="5575300" cy="328613"/>
          </a:xfrm>
          <a:noFill/>
        </p:spPr>
        <p:txBody>
          <a:bodyPr/>
          <a:lstStyle/>
          <a:p>
            <a:pPr eaLnBrk="1" hangingPunct="1"/>
            <a:r>
              <a:rPr lang="de-DE" sz="1800" b="1" smtClean="0">
                <a:solidFill>
                  <a:schemeClr val="bg1"/>
                </a:solidFill>
              </a:rPr>
              <a:t>Beispiel Zuckerderivat </a:t>
            </a:r>
            <a:r>
              <a:rPr lang="de-DE" sz="1800" b="1" baseline="30000" smtClean="0">
                <a:solidFill>
                  <a:schemeClr val="bg1"/>
                </a:solidFill>
              </a:rPr>
              <a:t>1</a:t>
            </a:r>
            <a:r>
              <a:rPr lang="de-DE" sz="1800" b="1" smtClean="0">
                <a:solidFill>
                  <a:schemeClr val="bg1"/>
                </a:solidFill>
              </a:rPr>
              <a:t>H-Spektrum</a:t>
            </a:r>
          </a:p>
        </p:txBody>
      </p:sp>
      <p:pic>
        <p:nvPicPr>
          <p:cNvPr id="77826" name="Picture 2" descr="zucker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lum bright="-42000" contrast="60000"/>
          </a:blip>
          <a:srcRect/>
          <a:stretch>
            <a:fillRect/>
          </a:stretch>
        </p:blipFill>
        <p:spPr>
          <a:xfrm>
            <a:off x="0" y="0"/>
            <a:ext cx="8850313" cy="3702050"/>
          </a:xfrm>
          <a:noFill/>
        </p:spPr>
      </p:pic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8180388" y="344488"/>
            <a:ext cx="77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3300"/>
                </a:solidFill>
                <a:latin typeface="Symbol" pitchFamily="18" charset="2"/>
              </a:rPr>
              <a:t>4 *  3</a:t>
            </a:r>
          </a:p>
        </p:txBody>
      </p:sp>
      <p:grpSp>
        <p:nvGrpSpPr>
          <p:cNvPr id="2" name="Gruppieren 24"/>
          <p:cNvGrpSpPr/>
          <p:nvPr/>
        </p:nvGrpSpPr>
        <p:grpSpPr>
          <a:xfrm>
            <a:off x="271042" y="818891"/>
            <a:ext cx="8266533" cy="5301829"/>
            <a:chOff x="271042" y="2964932"/>
            <a:chExt cx="8266533" cy="5301829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784225" y="4159250"/>
              <a:ext cx="4792663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800" b="1" dirty="0" smtClean="0">
                  <a:solidFill>
                    <a:srgbClr val="FF3300"/>
                  </a:solidFill>
                  <a:latin typeface="Arial" charset="0"/>
                </a:rPr>
                <a:t>13C-Spectrum</a:t>
              </a:r>
              <a:endParaRPr lang="en-GB" sz="1800" b="1" dirty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5421313" y="4267200"/>
              <a:ext cx="8461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  <a:latin typeface="Symbol" pitchFamily="18" charset="2"/>
                </a:rPr>
                <a:t>4 </a:t>
              </a:r>
              <a:r>
                <a:rPr lang="de-DE" b="1">
                  <a:solidFill>
                    <a:srgbClr val="FF3300"/>
                  </a:solidFill>
                </a:rPr>
                <a:t>CH</a:t>
              </a: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5965825" y="4267200"/>
              <a:ext cx="846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  <a:latin typeface="Symbol" pitchFamily="18" charset="2"/>
                </a:rPr>
                <a:t> </a:t>
              </a:r>
              <a:r>
                <a:rPr lang="de-DE" b="1">
                  <a:solidFill>
                    <a:srgbClr val="FF3300"/>
                  </a:solidFill>
                </a:rPr>
                <a:t>CH2</a:t>
              </a: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7691438" y="4268788"/>
              <a:ext cx="8461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  <a:latin typeface="Symbol" pitchFamily="18" charset="2"/>
                </a:rPr>
                <a:t> 4 </a:t>
              </a:r>
              <a:r>
                <a:rPr lang="de-DE" b="1">
                  <a:solidFill>
                    <a:srgbClr val="FF3300"/>
                  </a:solidFill>
                </a:rPr>
                <a:t>CH3</a:t>
              </a: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641350" y="4371975"/>
              <a:ext cx="846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  <a:latin typeface="Symbol" pitchFamily="18" charset="2"/>
                </a:rPr>
                <a:t> 4 </a:t>
              </a:r>
              <a:r>
                <a:rPr lang="de-DE" b="1">
                  <a:solidFill>
                    <a:srgbClr val="FF3300"/>
                  </a:solidFill>
                </a:rPr>
                <a:t>q C</a:t>
              </a: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4624388" y="4283075"/>
              <a:ext cx="8461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  <a:latin typeface="Symbol" pitchFamily="18" charset="2"/>
                </a:rPr>
                <a:t> </a:t>
              </a:r>
              <a:r>
                <a:rPr lang="de-DE" b="1">
                  <a:solidFill>
                    <a:srgbClr val="FF3300"/>
                  </a:solidFill>
                </a:rPr>
                <a:t>CH</a:t>
              </a: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336356" y="5810768"/>
              <a:ext cx="312530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800" b="1" dirty="0" smtClean="0">
                  <a:solidFill>
                    <a:srgbClr val="FF3300"/>
                  </a:solidFill>
                  <a:latin typeface="Arial" charset="0"/>
                </a:rPr>
                <a:t>DEPT 135</a:t>
              </a:r>
              <a:endParaRPr lang="en-GB" sz="1800" b="1" dirty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383009" y="6753160"/>
              <a:ext cx="312530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800" b="1" dirty="0" smtClean="0">
                  <a:solidFill>
                    <a:srgbClr val="FF3300"/>
                  </a:solidFill>
                  <a:latin typeface="Arial" charset="0"/>
                </a:rPr>
                <a:t>DEPT 45</a:t>
              </a:r>
              <a:endParaRPr lang="en-GB" sz="1800" b="1" dirty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457654" y="7938148"/>
              <a:ext cx="312530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800" b="1" dirty="0" smtClean="0">
                  <a:solidFill>
                    <a:srgbClr val="FF3300"/>
                  </a:solidFill>
                  <a:latin typeface="Arial" charset="0"/>
                </a:rPr>
                <a:t>DEPT 90</a:t>
              </a:r>
              <a:endParaRPr lang="en-GB" sz="1800" b="1" dirty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271042" y="2964932"/>
              <a:ext cx="7128134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800" b="1" dirty="0" smtClean="0">
                  <a:latin typeface="Arial" charset="0"/>
                </a:rPr>
                <a:t>Distortionless Enhancement by Polarisation Transfer DEPT </a:t>
              </a:r>
              <a:endParaRPr lang="en-GB" sz="1800" b="1" dirty="0">
                <a:latin typeface="Arial" charset="0"/>
              </a:endParaRPr>
            </a:p>
          </p:txBody>
        </p:sp>
      </p:grp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 Dept Spectra</a:t>
            </a:r>
            <a:endParaRPr lang="en-GB" dirty="0"/>
          </a:p>
        </p:txBody>
      </p:sp>
      <p:pic>
        <p:nvPicPr>
          <p:cNvPr id="31765" name="Picture 2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Gerade Verbindung 26"/>
          <p:cNvCxnSpPr/>
          <p:nvPr/>
        </p:nvCxnSpPr>
        <p:spPr>
          <a:xfrm flipV="1">
            <a:off x="914400" y="4338735"/>
            <a:ext cx="7305870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1007706" y="6288832"/>
            <a:ext cx="7305870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933061" y="5607698"/>
            <a:ext cx="7305870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 flipH="1" flipV="1">
            <a:off x="4655976" y="4086810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5400000" flipH="1" flipV="1">
            <a:off x="5309119" y="4058818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5400000" flipH="1" flipV="1">
            <a:off x="5383764" y="4058818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5400000" flipH="1" flipV="1">
            <a:off x="5458409" y="4058818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5400000" flipH="1" flipV="1">
            <a:off x="5598368" y="4068148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400000" flipH="1" flipV="1">
            <a:off x="5887617" y="4646646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5400000" flipH="1" flipV="1">
            <a:off x="7809723" y="4077478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5400000" flipH="1" flipV="1">
            <a:off x="7837715" y="4068148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5400000" flipH="1" flipV="1">
            <a:off x="7875037" y="4077479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5400000" flipH="1" flipV="1">
            <a:off x="7921691" y="4077479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5400000" flipH="1" flipV="1">
            <a:off x="4637315" y="5355773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5400000" flipH="1" flipV="1">
            <a:off x="5290458" y="532778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5400000" flipH="1" flipV="1">
            <a:off x="5365103" y="532778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5400000" flipH="1" flipV="1">
            <a:off x="5439748" y="532778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5400000" flipH="1" flipV="1">
            <a:off x="5579707" y="533711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5400000" flipH="1" flipV="1">
            <a:off x="5887617" y="533711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5400000" flipH="1" flipV="1">
            <a:off x="7791062" y="534644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5400000" flipH="1" flipV="1">
            <a:off x="7819054" y="5337111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5400000" flipH="1" flipV="1">
            <a:off x="7856376" y="5346442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5400000" flipH="1" flipV="1">
            <a:off x="7903030" y="5346442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 flipH="1" flipV="1">
            <a:off x="5290458" y="5999585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 flipH="1" flipV="1">
            <a:off x="5365103" y="5999585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5400000" flipH="1" flipV="1">
            <a:off x="5439748" y="5999585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5400000" flipH="1" flipV="1">
            <a:off x="5579707" y="6008915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5400000" flipH="1" flipV="1">
            <a:off x="4627984" y="5999585"/>
            <a:ext cx="550507" cy="9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ZUC1"/>
          <p:cNvPicPr>
            <a:picLocks noChangeAspect="1" noChangeArrowheads="1"/>
          </p:cNvPicPr>
          <p:nvPr/>
        </p:nvPicPr>
        <p:blipFill>
          <a:blip r:embed="rId2">
            <a:lum bright="-54000" contrast="78000"/>
          </a:blip>
          <a:srcRect/>
          <a:stretch>
            <a:fillRect/>
          </a:stretch>
        </p:blipFill>
        <p:spPr bwMode="auto">
          <a:xfrm>
            <a:off x="1588" y="822325"/>
            <a:ext cx="2978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ZUC2"/>
          <p:cNvPicPr>
            <a:picLocks noChangeArrowheads="1"/>
          </p:cNvPicPr>
          <p:nvPr/>
        </p:nvPicPr>
        <p:blipFill>
          <a:blip r:embed="rId3">
            <a:lum bright="-42000" contrast="60000"/>
          </a:blip>
          <a:srcRect/>
          <a:stretch>
            <a:fillRect/>
          </a:stretch>
        </p:blipFill>
        <p:spPr bwMode="auto">
          <a:xfrm>
            <a:off x="3028950" y="82232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ZUC3"/>
          <p:cNvPicPr>
            <a:picLocks noChangeArrowheads="1"/>
          </p:cNvPicPr>
          <p:nvPr/>
        </p:nvPicPr>
        <p:blipFill>
          <a:blip r:embed="rId4">
            <a:lum bright="-42000" contrast="60000"/>
          </a:blip>
          <a:srcRect/>
          <a:stretch>
            <a:fillRect/>
          </a:stretch>
        </p:blipFill>
        <p:spPr bwMode="auto">
          <a:xfrm>
            <a:off x="6264275" y="82232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ZUC6"/>
          <p:cNvPicPr>
            <a:picLocks noChangeAspect="1" noChangeArrowheads="1"/>
          </p:cNvPicPr>
          <p:nvPr/>
        </p:nvPicPr>
        <p:blipFill>
          <a:blip r:embed="rId5">
            <a:lum bright="-43000" contrast="70000"/>
          </a:blip>
          <a:srcRect/>
          <a:stretch>
            <a:fillRect/>
          </a:stretch>
        </p:blipFill>
        <p:spPr bwMode="auto">
          <a:xfrm>
            <a:off x="2990850" y="3459163"/>
            <a:ext cx="5637213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ZUC4"/>
          <p:cNvPicPr>
            <a:picLocks noChangeArrowheads="1"/>
          </p:cNvPicPr>
          <p:nvPr/>
        </p:nvPicPr>
        <p:blipFill>
          <a:blip r:embed="rId6">
            <a:lum bright="-42000" contrast="60000"/>
          </a:blip>
          <a:srcRect/>
          <a:stretch>
            <a:fillRect/>
          </a:stretch>
        </p:blipFill>
        <p:spPr bwMode="auto">
          <a:xfrm>
            <a:off x="0" y="402431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7829550" y="3427413"/>
            <a:ext cx="425450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861300" y="3489325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1.8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7510463" y="3500438"/>
            <a:ext cx="45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12.2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8280400" y="4418013"/>
            <a:ext cx="1905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5676900" y="4005263"/>
            <a:ext cx="1905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4749800" y="3325813"/>
            <a:ext cx="1905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08500" y="3306763"/>
            <a:ext cx="1905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4324350" y="144463"/>
            <a:ext cx="3873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7626350" y="144463"/>
            <a:ext cx="38735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1066800" y="144463"/>
            <a:ext cx="3873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1624013" y="3814763"/>
            <a:ext cx="3873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2011363" y="4384675"/>
            <a:ext cx="45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  <a:latin typeface="Symbol" pitchFamily="18" charset="2"/>
              </a:rPr>
              <a:t>0.97</a:t>
            </a:r>
          </a:p>
        </p:txBody>
      </p:sp>
      <p:sp>
        <p:nvSpPr>
          <p:cNvPr id="32788" name="Text Box 19"/>
          <p:cNvSpPr txBox="1">
            <a:spLocks noChangeArrowheads="1"/>
          </p:cNvSpPr>
          <p:nvPr/>
        </p:nvSpPr>
        <p:spPr bwMode="auto">
          <a:xfrm>
            <a:off x="5702300" y="4021138"/>
            <a:ext cx="45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  <a:latin typeface="Symbol" pitchFamily="18" charset="2"/>
              </a:rPr>
              <a:t>2.00</a:t>
            </a:r>
          </a:p>
        </p:txBody>
      </p:sp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8266113" y="4405313"/>
            <a:ext cx="45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  <a:latin typeface="Symbol" pitchFamily="18" charset="2"/>
              </a:rPr>
              <a:t>0.97</a:t>
            </a: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1423988" y="773113"/>
            <a:ext cx="3873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91" name="Rectangle 22"/>
          <p:cNvSpPr>
            <a:spLocks noChangeArrowheads="1"/>
          </p:cNvSpPr>
          <p:nvPr/>
        </p:nvSpPr>
        <p:spPr bwMode="auto">
          <a:xfrm>
            <a:off x="8010525" y="773113"/>
            <a:ext cx="3873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792" name="Text Box 23"/>
          <p:cNvSpPr txBox="1">
            <a:spLocks noChangeArrowheads="1"/>
          </p:cNvSpPr>
          <p:nvPr/>
        </p:nvSpPr>
        <p:spPr bwMode="auto">
          <a:xfrm>
            <a:off x="8037513" y="747713"/>
            <a:ext cx="45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  <a:latin typeface="Symbol" pitchFamily="18" charset="2"/>
              </a:rPr>
              <a:t>0.98</a:t>
            </a:r>
          </a:p>
        </p:txBody>
      </p:sp>
      <p:sp>
        <p:nvSpPr>
          <p:cNvPr id="32793" name="Text Box 24"/>
          <p:cNvSpPr txBox="1">
            <a:spLocks noChangeArrowheads="1"/>
          </p:cNvSpPr>
          <p:nvPr/>
        </p:nvSpPr>
        <p:spPr bwMode="auto">
          <a:xfrm>
            <a:off x="4794250" y="762000"/>
            <a:ext cx="45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  <a:latin typeface="Symbol" pitchFamily="18" charset="2"/>
              </a:rPr>
              <a:t>0.98</a:t>
            </a:r>
          </a:p>
        </p:txBody>
      </p:sp>
      <p:sp>
        <p:nvSpPr>
          <p:cNvPr id="32794" name="Text Box 25"/>
          <p:cNvSpPr txBox="1">
            <a:spLocks noChangeArrowheads="1"/>
          </p:cNvSpPr>
          <p:nvPr/>
        </p:nvSpPr>
        <p:spPr bwMode="auto">
          <a:xfrm>
            <a:off x="1436688" y="762000"/>
            <a:ext cx="45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  <a:latin typeface="Symbol" pitchFamily="18" charset="2"/>
              </a:rPr>
              <a:t>0.99</a:t>
            </a:r>
          </a:p>
        </p:txBody>
      </p:sp>
      <p:sp>
        <p:nvSpPr>
          <p:cNvPr id="32795" name="Text Box 26"/>
          <p:cNvSpPr txBox="1">
            <a:spLocks noChangeArrowheads="1"/>
          </p:cNvSpPr>
          <p:nvPr/>
        </p:nvSpPr>
        <p:spPr bwMode="auto">
          <a:xfrm>
            <a:off x="4594225" y="3419475"/>
            <a:ext cx="45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12.1</a:t>
            </a:r>
          </a:p>
        </p:txBody>
      </p:sp>
      <p:sp>
        <p:nvSpPr>
          <p:cNvPr id="32796" name="Text Box 27"/>
          <p:cNvSpPr txBox="1">
            <a:spLocks noChangeArrowheads="1"/>
          </p:cNvSpPr>
          <p:nvPr/>
        </p:nvSpPr>
        <p:spPr bwMode="auto">
          <a:xfrm>
            <a:off x="4244975" y="3408363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4.1</a:t>
            </a:r>
          </a:p>
        </p:txBody>
      </p:sp>
      <p:sp>
        <p:nvSpPr>
          <p:cNvPr id="32797" name="Text Box 28"/>
          <p:cNvSpPr txBox="1">
            <a:spLocks noChangeArrowheads="1"/>
          </p:cNvSpPr>
          <p:nvPr/>
        </p:nvSpPr>
        <p:spPr bwMode="auto">
          <a:xfrm>
            <a:off x="1868488" y="3762375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4.1</a:t>
            </a:r>
          </a:p>
        </p:txBody>
      </p:sp>
      <p:sp>
        <p:nvSpPr>
          <p:cNvPr id="32798" name="Text Box 29"/>
          <p:cNvSpPr txBox="1">
            <a:spLocks noChangeArrowheads="1"/>
          </p:cNvSpPr>
          <p:nvPr/>
        </p:nvSpPr>
        <p:spPr bwMode="auto">
          <a:xfrm>
            <a:off x="1519238" y="3770313"/>
            <a:ext cx="45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10.0</a:t>
            </a:r>
          </a:p>
        </p:txBody>
      </p:sp>
      <p:sp>
        <p:nvSpPr>
          <p:cNvPr id="32799" name="Text Box 30"/>
          <p:cNvSpPr txBox="1">
            <a:spLocks noChangeArrowheads="1"/>
          </p:cNvSpPr>
          <p:nvPr/>
        </p:nvSpPr>
        <p:spPr bwMode="auto">
          <a:xfrm>
            <a:off x="1273175" y="3775075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4.0</a:t>
            </a:r>
          </a:p>
        </p:txBody>
      </p:sp>
      <p:sp>
        <p:nvSpPr>
          <p:cNvPr id="32800" name="Text Box 31"/>
          <p:cNvSpPr txBox="1">
            <a:spLocks noChangeArrowheads="1"/>
          </p:cNvSpPr>
          <p:nvPr/>
        </p:nvSpPr>
        <p:spPr bwMode="auto">
          <a:xfrm>
            <a:off x="1069975" y="631825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4.0</a:t>
            </a:r>
          </a:p>
        </p:txBody>
      </p:sp>
      <p:sp>
        <p:nvSpPr>
          <p:cNvPr id="32801" name="Text Box 32"/>
          <p:cNvSpPr txBox="1">
            <a:spLocks noChangeArrowheads="1"/>
          </p:cNvSpPr>
          <p:nvPr/>
        </p:nvSpPr>
        <p:spPr bwMode="auto">
          <a:xfrm>
            <a:off x="4095750" y="63023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9.8</a:t>
            </a:r>
          </a:p>
        </p:txBody>
      </p:sp>
      <p:sp>
        <p:nvSpPr>
          <p:cNvPr id="32802" name="Text Box 33"/>
          <p:cNvSpPr txBox="1">
            <a:spLocks noChangeArrowheads="1"/>
          </p:cNvSpPr>
          <p:nvPr/>
        </p:nvSpPr>
        <p:spPr bwMode="auto">
          <a:xfrm>
            <a:off x="4452938" y="63023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9.8</a:t>
            </a:r>
          </a:p>
        </p:txBody>
      </p:sp>
      <p:sp>
        <p:nvSpPr>
          <p:cNvPr id="32803" name="Text Box 34"/>
          <p:cNvSpPr txBox="1">
            <a:spLocks noChangeArrowheads="1"/>
          </p:cNvSpPr>
          <p:nvPr/>
        </p:nvSpPr>
        <p:spPr bwMode="auto">
          <a:xfrm>
            <a:off x="7788275" y="568325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9.8</a:t>
            </a:r>
          </a:p>
        </p:txBody>
      </p:sp>
      <p:sp>
        <p:nvSpPr>
          <p:cNvPr id="32804" name="Text Box 35"/>
          <p:cNvSpPr txBox="1">
            <a:spLocks noChangeArrowheads="1"/>
          </p:cNvSpPr>
          <p:nvPr/>
        </p:nvSpPr>
        <p:spPr bwMode="auto">
          <a:xfrm>
            <a:off x="7259638" y="568325"/>
            <a:ext cx="45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  <a:latin typeface="Symbol" pitchFamily="18" charset="2"/>
              </a:rPr>
              <a:t>10.2</a:t>
            </a:r>
          </a:p>
        </p:txBody>
      </p:sp>
      <p:sp>
        <p:nvSpPr>
          <p:cNvPr id="32805" name="Rectangle 36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 –H  Coupling Constants</a:t>
            </a:r>
            <a:endParaRPr lang="en-GB" dirty="0"/>
          </a:p>
        </p:txBody>
      </p:sp>
      <p:pic>
        <p:nvPicPr>
          <p:cNvPr id="32806" name="Picture 37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51"/>
          <p:cNvSpPr txBox="1">
            <a:spLocks noChangeArrowheads="1"/>
          </p:cNvSpPr>
          <p:nvPr/>
        </p:nvSpPr>
        <p:spPr bwMode="auto">
          <a:xfrm>
            <a:off x="1842276" y="409842"/>
            <a:ext cx="4341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Coupling  partners cannot be assigned unambiguously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zucker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48000" contrast="72000"/>
          </a:blip>
          <a:srcRect/>
          <a:stretch>
            <a:fillRect/>
          </a:stretch>
        </p:blipFill>
        <p:spPr>
          <a:xfrm>
            <a:off x="541338" y="1339850"/>
            <a:ext cx="7997825" cy="5781675"/>
          </a:xfrm>
          <a:noFill/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16000" y="157638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8278813" y="5937250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3663" y="2455863"/>
            <a:ext cx="5549900" cy="3644900"/>
            <a:chOff x="828" y="1381"/>
            <a:chExt cx="3496" cy="2296"/>
          </a:xfrm>
        </p:grpSpPr>
        <p:sp>
          <p:nvSpPr>
            <p:cNvPr id="33908" name="Line 6"/>
            <p:cNvSpPr>
              <a:spLocks noChangeShapeType="1"/>
            </p:cNvSpPr>
            <p:nvPr/>
          </p:nvSpPr>
          <p:spPr bwMode="auto">
            <a:xfrm flipV="1">
              <a:off x="828" y="1381"/>
              <a:ext cx="0" cy="2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909" name="Line 7"/>
            <p:cNvSpPr>
              <a:spLocks noChangeShapeType="1"/>
            </p:cNvSpPr>
            <p:nvPr/>
          </p:nvSpPr>
          <p:spPr bwMode="auto">
            <a:xfrm flipV="1">
              <a:off x="852" y="3669"/>
              <a:ext cx="3472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250950" y="5913438"/>
            <a:ext cx="238125" cy="300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833938" y="1554163"/>
            <a:ext cx="30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8216900" y="3606800"/>
            <a:ext cx="300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2"/>
                </a:solidFill>
              </a:rPr>
              <a:t>2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250950" y="3571875"/>
            <a:ext cx="4008438" cy="2667000"/>
            <a:chOff x="757" y="2084"/>
            <a:chExt cx="2525" cy="1680"/>
          </a:xfrm>
        </p:grpSpPr>
        <p:sp>
          <p:nvSpPr>
            <p:cNvPr id="33906" name="Rectangle 12"/>
            <p:cNvSpPr>
              <a:spLocks noChangeArrowheads="1"/>
            </p:cNvSpPr>
            <p:nvPr/>
          </p:nvSpPr>
          <p:spPr bwMode="auto">
            <a:xfrm>
              <a:off x="757" y="2084"/>
              <a:ext cx="150" cy="18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907" name="Rectangle 13"/>
            <p:cNvSpPr>
              <a:spLocks noChangeArrowheads="1"/>
            </p:cNvSpPr>
            <p:nvPr/>
          </p:nvSpPr>
          <p:spPr bwMode="auto">
            <a:xfrm>
              <a:off x="3132" y="3575"/>
              <a:ext cx="150" cy="18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506788" y="3570288"/>
            <a:ext cx="1765300" cy="1263650"/>
            <a:chOff x="2178" y="2083"/>
            <a:chExt cx="1112" cy="796"/>
          </a:xfrm>
        </p:grpSpPr>
        <p:sp>
          <p:nvSpPr>
            <p:cNvPr id="33904" name="Rectangle 15"/>
            <p:cNvSpPr>
              <a:spLocks noChangeArrowheads="1"/>
            </p:cNvSpPr>
            <p:nvPr/>
          </p:nvSpPr>
          <p:spPr bwMode="auto">
            <a:xfrm>
              <a:off x="2178" y="2083"/>
              <a:ext cx="150" cy="189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905" name="Rectangle 16"/>
            <p:cNvSpPr>
              <a:spLocks noChangeArrowheads="1"/>
            </p:cNvSpPr>
            <p:nvPr/>
          </p:nvSpPr>
          <p:spPr bwMode="auto">
            <a:xfrm>
              <a:off x="3140" y="2690"/>
              <a:ext cx="150" cy="189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8202613" y="4533900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3317875" y="1528763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3300"/>
                </a:solidFill>
              </a:rPr>
              <a:t>3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17900" y="4021138"/>
            <a:ext cx="1050925" cy="812800"/>
            <a:chOff x="2185" y="2367"/>
            <a:chExt cx="662" cy="512"/>
          </a:xfrm>
        </p:grpSpPr>
        <p:sp>
          <p:nvSpPr>
            <p:cNvPr id="33902" name="Rectangle 20"/>
            <p:cNvSpPr>
              <a:spLocks noChangeArrowheads="1"/>
            </p:cNvSpPr>
            <p:nvPr/>
          </p:nvSpPr>
          <p:spPr bwMode="auto">
            <a:xfrm>
              <a:off x="2185" y="2367"/>
              <a:ext cx="150" cy="18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903" name="Rectangle 21"/>
            <p:cNvSpPr>
              <a:spLocks noChangeArrowheads="1"/>
            </p:cNvSpPr>
            <p:nvPr/>
          </p:nvSpPr>
          <p:spPr bwMode="auto">
            <a:xfrm>
              <a:off x="2697" y="2690"/>
              <a:ext cx="150" cy="18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39850" y="3733800"/>
            <a:ext cx="3783013" cy="2352675"/>
            <a:chOff x="813" y="2186"/>
            <a:chExt cx="2383" cy="1482"/>
          </a:xfrm>
        </p:grpSpPr>
        <p:sp>
          <p:nvSpPr>
            <p:cNvPr id="33900" name="Line 23"/>
            <p:cNvSpPr>
              <a:spLocks noChangeShapeType="1"/>
            </p:cNvSpPr>
            <p:nvPr/>
          </p:nvSpPr>
          <p:spPr bwMode="auto">
            <a:xfrm>
              <a:off x="813" y="2186"/>
              <a:ext cx="238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901" name="Line 24"/>
            <p:cNvSpPr>
              <a:spLocks noChangeShapeType="1"/>
            </p:cNvSpPr>
            <p:nvPr/>
          </p:nvSpPr>
          <p:spPr bwMode="auto">
            <a:xfrm flipH="1">
              <a:off x="828" y="2232"/>
              <a:ext cx="15" cy="14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314450" y="3783013"/>
            <a:ext cx="3832225" cy="2317750"/>
            <a:chOff x="797" y="2217"/>
            <a:chExt cx="2414" cy="1460"/>
          </a:xfrm>
        </p:grpSpPr>
        <p:sp>
          <p:nvSpPr>
            <p:cNvPr id="33898" name="Line 26"/>
            <p:cNvSpPr>
              <a:spLocks noChangeShapeType="1"/>
            </p:cNvSpPr>
            <p:nvPr/>
          </p:nvSpPr>
          <p:spPr bwMode="auto">
            <a:xfrm flipH="1">
              <a:off x="3196" y="2217"/>
              <a:ext cx="15" cy="14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99" name="Line 27"/>
            <p:cNvSpPr>
              <a:spLocks noChangeShapeType="1"/>
            </p:cNvSpPr>
            <p:nvPr/>
          </p:nvSpPr>
          <p:spPr bwMode="auto">
            <a:xfrm>
              <a:off x="797" y="3677"/>
              <a:ext cx="238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632200" y="3770313"/>
            <a:ext cx="1514475" cy="914400"/>
            <a:chOff x="2257" y="2209"/>
            <a:chExt cx="954" cy="576"/>
          </a:xfrm>
        </p:grpSpPr>
        <p:sp>
          <p:nvSpPr>
            <p:cNvPr id="33896" name="Line 29"/>
            <p:cNvSpPr>
              <a:spLocks noChangeShapeType="1"/>
            </p:cNvSpPr>
            <p:nvPr/>
          </p:nvSpPr>
          <p:spPr bwMode="auto">
            <a:xfrm flipH="1">
              <a:off x="2257" y="2777"/>
              <a:ext cx="947" cy="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97" name="Line 30"/>
            <p:cNvSpPr>
              <a:spLocks noChangeShapeType="1"/>
            </p:cNvSpPr>
            <p:nvPr/>
          </p:nvSpPr>
          <p:spPr bwMode="auto">
            <a:xfrm flipH="1">
              <a:off x="3204" y="2209"/>
              <a:ext cx="7" cy="5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632200" y="4171950"/>
            <a:ext cx="850900" cy="500063"/>
            <a:chOff x="2257" y="2462"/>
            <a:chExt cx="536" cy="315"/>
          </a:xfrm>
        </p:grpSpPr>
        <p:sp>
          <p:nvSpPr>
            <p:cNvPr id="33894" name="Line 32"/>
            <p:cNvSpPr>
              <a:spLocks noChangeShapeType="1"/>
            </p:cNvSpPr>
            <p:nvPr/>
          </p:nvSpPr>
          <p:spPr bwMode="auto">
            <a:xfrm flipV="1">
              <a:off x="2257" y="2478"/>
              <a:ext cx="0" cy="29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95" name="Line 33"/>
            <p:cNvSpPr>
              <a:spLocks noChangeShapeType="1"/>
            </p:cNvSpPr>
            <p:nvPr/>
          </p:nvSpPr>
          <p:spPr bwMode="auto">
            <a:xfrm>
              <a:off x="2296" y="2462"/>
              <a:ext cx="49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4159250" y="1539875"/>
            <a:ext cx="300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8229600" y="4030663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chemeClr val="accent1"/>
                </a:solidFill>
              </a:rPr>
              <a:t>4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370388" y="2882900"/>
            <a:ext cx="2066925" cy="1428750"/>
            <a:chOff x="2722" y="1650"/>
            <a:chExt cx="1302" cy="900"/>
          </a:xfrm>
        </p:grpSpPr>
        <p:sp>
          <p:nvSpPr>
            <p:cNvPr id="33892" name="Rectangle 37"/>
            <p:cNvSpPr>
              <a:spLocks noChangeArrowheads="1"/>
            </p:cNvSpPr>
            <p:nvPr/>
          </p:nvSpPr>
          <p:spPr bwMode="auto">
            <a:xfrm>
              <a:off x="2722" y="1650"/>
              <a:ext cx="150" cy="18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893" name="Rectangle 38"/>
            <p:cNvSpPr>
              <a:spLocks noChangeArrowheads="1"/>
            </p:cNvSpPr>
            <p:nvPr/>
          </p:nvSpPr>
          <p:spPr bwMode="auto">
            <a:xfrm>
              <a:off x="3874" y="2361"/>
              <a:ext cx="150" cy="18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470400" y="3019425"/>
            <a:ext cx="1666875" cy="1076325"/>
            <a:chOff x="2785" y="1736"/>
            <a:chExt cx="1050" cy="678"/>
          </a:xfrm>
        </p:grpSpPr>
        <p:sp>
          <p:nvSpPr>
            <p:cNvPr id="33890" name="Line 40"/>
            <p:cNvSpPr>
              <a:spLocks noChangeShapeType="1"/>
            </p:cNvSpPr>
            <p:nvPr/>
          </p:nvSpPr>
          <p:spPr bwMode="auto">
            <a:xfrm flipH="1" flipV="1">
              <a:off x="2785" y="1791"/>
              <a:ext cx="8" cy="62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91" name="Line 41"/>
            <p:cNvSpPr>
              <a:spLocks noChangeShapeType="1"/>
            </p:cNvSpPr>
            <p:nvPr/>
          </p:nvSpPr>
          <p:spPr bwMode="auto">
            <a:xfrm>
              <a:off x="2872" y="1736"/>
              <a:ext cx="9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6326188" y="1552575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8218488" y="2792413"/>
            <a:ext cx="30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FF6600"/>
                </a:solidFill>
              </a:rPr>
              <a:t>5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6172200" y="2606675"/>
            <a:ext cx="627063" cy="587375"/>
            <a:chOff x="3857" y="1476"/>
            <a:chExt cx="395" cy="370"/>
          </a:xfrm>
        </p:grpSpPr>
        <p:sp>
          <p:nvSpPr>
            <p:cNvPr id="33888" name="Rectangle 45"/>
            <p:cNvSpPr>
              <a:spLocks noChangeArrowheads="1"/>
            </p:cNvSpPr>
            <p:nvPr/>
          </p:nvSpPr>
          <p:spPr bwMode="auto">
            <a:xfrm>
              <a:off x="3857" y="1476"/>
              <a:ext cx="150" cy="189"/>
            </a:xfrm>
            <a:prstGeom prst="rect">
              <a:avLst/>
            </a:prstGeom>
            <a:noFill/>
            <a:ln w="1905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889" name="Rectangle 46"/>
            <p:cNvSpPr>
              <a:spLocks noChangeArrowheads="1"/>
            </p:cNvSpPr>
            <p:nvPr/>
          </p:nvSpPr>
          <p:spPr bwMode="auto">
            <a:xfrm>
              <a:off x="4102" y="1657"/>
              <a:ext cx="150" cy="189"/>
            </a:xfrm>
            <a:prstGeom prst="rect">
              <a:avLst/>
            </a:prstGeom>
            <a:noFill/>
            <a:ln w="1905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6424613" y="2868613"/>
            <a:ext cx="276225" cy="163512"/>
            <a:chOff x="4016" y="1641"/>
            <a:chExt cx="174" cy="103"/>
          </a:xfrm>
        </p:grpSpPr>
        <p:sp>
          <p:nvSpPr>
            <p:cNvPr id="33886" name="Line 48"/>
            <p:cNvSpPr>
              <a:spLocks noChangeShapeType="1"/>
            </p:cNvSpPr>
            <p:nvPr/>
          </p:nvSpPr>
          <p:spPr bwMode="auto">
            <a:xfrm>
              <a:off x="4016" y="1744"/>
              <a:ext cx="103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87" name="Line 49"/>
            <p:cNvSpPr>
              <a:spLocks noChangeShapeType="1"/>
            </p:cNvSpPr>
            <p:nvPr/>
          </p:nvSpPr>
          <p:spPr bwMode="auto">
            <a:xfrm flipV="1">
              <a:off x="4190" y="1641"/>
              <a:ext cx="0" cy="63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6713538" y="1539875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79923" name="Text Box 51"/>
          <p:cNvSpPr txBox="1">
            <a:spLocks noChangeArrowheads="1"/>
          </p:cNvSpPr>
          <p:nvPr/>
        </p:nvSpPr>
        <p:spPr bwMode="auto">
          <a:xfrm>
            <a:off x="5913438" y="1547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CC0099"/>
                </a:solidFill>
              </a:rPr>
              <a:t>6´</a:t>
            </a: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8216900" y="30559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CC0099"/>
                </a:solidFill>
              </a:rPr>
              <a:t>6´</a:t>
            </a:r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8210550" y="256063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CC0099"/>
                </a:solidFill>
              </a:rPr>
              <a:t>6</a:t>
            </a: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1376363" y="685800"/>
            <a:ext cx="406400" cy="823913"/>
            <a:chOff x="1104" y="347"/>
            <a:chExt cx="256" cy="519"/>
          </a:xfrm>
        </p:grpSpPr>
        <p:sp>
          <p:nvSpPr>
            <p:cNvPr id="33882" name="Text Box 55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3883" name="Line 56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84" name="Line 57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85" name="Line 58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31" name="Line 59"/>
          <p:cNvSpPr>
            <a:spLocks noChangeShapeType="1"/>
          </p:cNvSpPr>
          <p:nvPr/>
        </p:nvSpPr>
        <p:spPr bwMode="auto">
          <a:xfrm>
            <a:off x="1268413" y="1106488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1706563" y="673100"/>
            <a:ext cx="406400" cy="823913"/>
            <a:chOff x="1104" y="347"/>
            <a:chExt cx="256" cy="519"/>
          </a:xfrm>
        </p:grpSpPr>
        <p:sp>
          <p:nvSpPr>
            <p:cNvPr id="33878" name="Text Box 61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3879" name="Line 62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80" name="Line 63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81" name="Line 64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2049463" y="673100"/>
            <a:ext cx="406400" cy="823913"/>
            <a:chOff x="1104" y="347"/>
            <a:chExt cx="256" cy="519"/>
          </a:xfrm>
        </p:grpSpPr>
        <p:sp>
          <p:nvSpPr>
            <p:cNvPr id="33874" name="Text Box 66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3875" name="Line 67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76" name="Line 68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77" name="Line 69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2379663" y="660400"/>
            <a:ext cx="406400" cy="823913"/>
            <a:chOff x="1104" y="347"/>
            <a:chExt cx="256" cy="519"/>
          </a:xfrm>
        </p:grpSpPr>
        <p:sp>
          <p:nvSpPr>
            <p:cNvPr id="33870" name="Text Box 71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3871" name="Line 72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72" name="Line 73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73" name="Line 74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2716213" y="660400"/>
            <a:ext cx="406400" cy="823913"/>
            <a:chOff x="1104" y="347"/>
            <a:chExt cx="256" cy="519"/>
          </a:xfrm>
        </p:grpSpPr>
        <p:sp>
          <p:nvSpPr>
            <p:cNvPr id="33866" name="Text Box 76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3867" name="Line 77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68" name="Line 78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69" name="Line 79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52" name="Text Box 80"/>
          <p:cNvSpPr txBox="1">
            <a:spLocks noChangeArrowheads="1"/>
          </p:cNvSpPr>
          <p:nvPr/>
        </p:nvSpPr>
        <p:spPr bwMode="auto">
          <a:xfrm>
            <a:off x="1397000" y="141128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1</a:t>
            </a:r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1733550" y="141763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2</a:t>
            </a: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auto">
          <a:xfrm>
            <a:off x="2095500" y="139858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3</a:t>
            </a: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393950" y="139223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4</a:t>
            </a:r>
          </a:p>
        </p:txBody>
      </p:sp>
      <p:sp>
        <p:nvSpPr>
          <p:cNvPr id="79956" name="Text Box 84"/>
          <p:cNvSpPr txBox="1">
            <a:spLocks noChangeArrowheads="1"/>
          </p:cNvSpPr>
          <p:nvPr/>
        </p:nvSpPr>
        <p:spPr bwMode="auto">
          <a:xfrm>
            <a:off x="2730500" y="137318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5</a:t>
            </a:r>
          </a:p>
        </p:txBody>
      </p:sp>
      <p:sp>
        <p:nvSpPr>
          <p:cNvPr id="79957" name="AutoShape 85"/>
          <p:cNvSpPr>
            <a:spLocks/>
          </p:cNvSpPr>
          <p:nvPr/>
        </p:nvSpPr>
        <p:spPr bwMode="auto">
          <a:xfrm rot="5400000">
            <a:off x="1554163" y="1204913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958" name="AutoShape 86"/>
          <p:cNvSpPr>
            <a:spLocks/>
          </p:cNvSpPr>
          <p:nvPr/>
        </p:nvSpPr>
        <p:spPr bwMode="auto">
          <a:xfrm rot="5400000">
            <a:off x="1890713" y="1192213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959" name="AutoShape 87"/>
          <p:cNvSpPr>
            <a:spLocks/>
          </p:cNvSpPr>
          <p:nvPr/>
        </p:nvSpPr>
        <p:spPr bwMode="auto">
          <a:xfrm rot="5400000">
            <a:off x="2233613" y="1198563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960" name="AutoShape 88"/>
          <p:cNvSpPr>
            <a:spLocks/>
          </p:cNvSpPr>
          <p:nvPr/>
        </p:nvSpPr>
        <p:spPr bwMode="auto">
          <a:xfrm rot="5400000">
            <a:off x="2563813" y="1185863"/>
            <a:ext cx="273050" cy="15240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3078163" y="660400"/>
            <a:ext cx="406400" cy="823913"/>
            <a:chOff x="1104" y="347"/>
            <a:chExt cx="256" cy="519"/>
          </a:xfrm>
        </p:grpSpPr>
        <p:sp>
          <p:nvSpPr>
            <p:cNvPr id="33862" name="Text Box 90"/>
            <p:cNvSpPr txBox="1">
              <a:spLocks noChangeArrowheads="1"/>
            </p:cNvSpPr>
            <p:nvPr/>
          </p:nvSpPr>
          <p:spPr bwMode="auto">
            <a:xfrm>
              <a:off x="1104" y="347"/>
              <a:ext cx="1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C</a:t>
              </a:r>
            </a:p>
            <a:p>
              <a:pPr>
                <a:spcBef>
                  <a:spcPct val="50000"/>
                </a:spcBef>
              </a:pPr>
              <a:r>
                <a:rPr lang="de-DE" sz="1200" b="1" dirty="0"/>
                <a:t>H</a:t>
              </a:r>
            </a:p>
          </p:txBody>
        </p:sp>
        <p:sp>
          <p:nvSpPr>
            <p:cNvPr id="33863" name="Line 91"/>
            <p:cNvSpPr>
              <a:spLocks noChangeShapeType="1"/>
            </p:cNvSpPr>
            <p:nvPr/>
          </p:nvSpPr>
          <p:spPr bwMode="auto">
            <a:xfrm>
              <a:off x="1203" y="482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64" name="Line 92"/>
            <p:cNvSpPr>
              <a:spLocks noChangeShapeType="1"/>
            </p:cNvSpPr>
            <p:nvPr/>
          </p:nvSpPr>
          <p:spPr bwMode="auto">
            <a:xfrm>
              <a:off x="1203" y="654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65" name="Line 93"/>
            <p:cNvSpPr>
              <a:spLocks noChangeShapeType="1"/>
            </p:cNvSpPr>
            <p:nvPr/>
          </p:nvSpPr>
          <p:spPr bwMode="auto">
            <a:xfrm>
              <a:off x="1248" y="608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66" name="Text Box 94"/>
          <p:cNvSpPr txBox="1">
            <a:spLocks noChangeArrowheads="1"/>
          </p:cNvSpPr>
          <p:nvPr/>
        </p:nvSpPr>
        <p:spPr bwMode="auto">
          <a:xfrm>
            <a:off x="3421063" y="927100"/>
            <a:ext cx="312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O</a:t>
            </a:r>
          </a:p>
        </p:txBody>
      </p:sp>
      <p:cxnSp>
        <p:nvCxnSpPr>
          <p:cNvPr id="79967" name="AutoShape 95"/>
          <p:cNvCxnSpPr>
            <a:cxnSpLocks noChangeShapeType="1"/>
          </p:cNvCxnSpPr>
          <p:nvPr/>
        </p:nvCxnSpPr>
        <p:spPr bwMode="auto">
          <a:xfrm rot="-5400000">
            <a:off x="2763838" y="985838"/>
            <a:ext cx="584200" cy="2222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C0099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79968" name="AutoShape 96"/>
          <p:cNvSpPr>
            <a:spLocks/>
          </p:cNvSpPr>
          <p:nvPr/>
        </p:nvSpPr>
        <p:spPr bwMode="auto">
          <a:xfrm rot="5400000">
            <a:off x="2919413" y="1147763"/>
            <a:ext cx="273050" cy="190500"/>
          </a:xfrm>
          <a:prstGeom prst="leftBracket">
            <a:avLst>
              <a:gd name="adj" fmla="val 8333"/>
            </a:avLst>
          </a:prstGeom>
          <a:noFill/>
          <a:ln w="28575">
            <a:solidFill>
              <a:srgbClr val="CC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969" name="AutoShape 97"/>
          <p:cNvSpPr>
            <a:spLocks/>
          </p:cNvSpPr>
          <p:nvPr/>
        </p:nvSpPr>
        <p:spPr bwMode="auto">
          <a:xfrm rot="10800000">
            <a:off x="3313113" y="823913"/>
            <a:ext cx="114300" cy="508000"/>
          </a:xfrm>
          <a:prstGeom prst="leftBracket">
            <a:avLst>
              <a:gd name="adj" fmla="val 37037"/>
            </a:avLst>
          </a:prstGeom>
          <a:noFill/>
          <a:ln w="28575">
            <a:solidFill>
              <a:srgbClr val="CC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970" name="Text Box 98"/>
          <p:cNvSpPr txBox="1">
            <a:spLocks noChangeArrowheads="1"/>
          </p:cNvSpPr>
          <p:nvPr/>
        </p:nvSpPr>
        <p:spPr bwMode="auto">
          <a:xfrm>
            <a:off x="3086100" y="1392238"/>
            <a:ext cx="300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6</a:t>
            </a:r>
          </a:p>
        </p:txBody>
      </p:sp>
      <p:sp>
        <p:nvSpPr>
          <p:cNvPr id="79971" name="Text Box 99"/>
          <p:cNvSpPr txBox="1">
            <a:spLocks noChangeArrowheads="1"/>
          </p:cNvSpPr>
          <p:nvPr/>
        </p:nvSpPr>
        <p:spPr bwMode="auto">
          <a:xfrm>
            <a:off x="3105150" y="4810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6´</a:t>
            </a:r>
          </a:p>
        </p:txBody>
      </p:sp>
      <p:sp>
        <p:nvSpPr>
          <p:cNvPr id="79972" name="Rectangle 100"/>
          <p:cNvSpPr>
            <a:spLocks noChangeArrowheads="1"/>
          </p:cNvSpPr>
          <p:nvPr/>
        </p:nvSpPr>
        <p:spPr bwMode="auto">
          <a:xfrm>
            <a:off x="1238250" y="2882900"/>
            <a:ext cx="238125" cy="30003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0" name="Group 101"/>
          <p:cNvGrpSpPr>
            <a:grpSpLocks/>
          </p:cNvGrpSpPr>
          <p:nvPr/>
        </p:nvGrpSpPr>
        <p:grpSpPr bwMode="auto">
          <a:xfrm>
            <a:off x="1350963" y="3019425"/>
            <a:ext cx="4760912" cy="2892425"/>
            <a:chOff x="2785" y="1736"/>
            <a:chExt cx="1050" cy="678"/>
          </a:xfrm>
        </p:grpSpPr>
        <p:sp>
          <p:nvSpPr>
            <p:cNvPr id="33860" name="Line 102"/>
            <p:cNvSpPr>
              <a:spLocks noChangeShapeType="1"/>
            </p:cNvSpPr>
            <p:nvPr/>
          </p:nvSpPr>
          <p:spPr bwMode="auto">
            <a:xfrm flipH="1" flipV="1">
              <a:off x="2785" y="1791"/>
              <a:ext cx="8" cy="6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61" name="Line 103"/>
            <p:cNvSpPr>
              <a:spLocks noChangeShapeType="1"/>
            </p:cNvSpPr>
            <p:nvPr/>
          </p:nvSpPr>
          <p:spPr bwMode="auto">
            <a:xfrm>
              <a:off x="2872" y="1736"/>
              <a:ext cx="96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76" name="AutoShape 104"/>
          <p:cNvSpPr>
            <a:spLocks/>
          </p:cNvSpPr>
          <p:nvPr/>
        </p:nvSpPr>
        <p:spPr bwMode="auto">
          <a:xfrm rot="-5400000">
            <a:off x="2152650" y="992188"/>
            <a:ext cx="122237" cy="1328738"/>
          </a:xfrm>
          <a:prstGeom prst="leftBracket">
            <a:avLst>
              <a:gd name="adj" fmla="val 90585"/>
            </a:avLst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1281113" y="569913"/>
            <a:ext cx="1587500" cy="539750"/>
            <a:chOff x="868" y="56"/>
            <a:chExt cx="1000" cy="340"/>
          </a:xfrm>
        </p:grpSpPr>
        <p:sp>
          <p:nvSpPr>
            <p:cNvPr id="33857" name="Line 106"/>
            <p:cNvSpPr>
              <a:spLocks noChangeShapeType="1"/>
            </p:cNvSpPr>
            <p:nvPr/>
          </p:nvSpPr>
          <p:spPr bwMode="auto">
            <a:xfrm flipV="1">
              <a:off x="868" y="56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58" name="Line 107"/>
            <p:cNvSpPr>
              <a:spLocks noChangeShapeType="1"/>
            </p:cNvSpPr>
            <p:nvPr/>
          </p:nvSpPr>
          <p:spPr bwMode="auto">
            <a:xfrm>
              <a:off x="872" y="56"/>
              <a:ext cx="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59" name="Line 108"/>
            <p:cNvSpPr>
              <a:spLocks noChangeShapeType="1"/>
            </p:cNvSpPr>
            <p:nvPr/>
          </p:nvSpPr>
          <p:spPr bwMode="auto">
            <a:xfrm>
              <a:off x="1868" y="56"/>
              <a:ext cx="0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81" name="Rectangle 109"/>
          <p:cNvSpPr>
            <a:spLocks noChangeArrowheads="1"/>
          </p:cNvSpPr>
          <p:nvPr/>
        </p:nvSpPr>
        <p:spPr bwMode="auto">
          <a:xfrm>
            <a:off x="6524625" y="3997325"/>
            <a:ext cx="238125" cy="300038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4572000" y="3181350"/>
            <a:ext cx="2079625" cy="977900"/>
            <a:chOff x="2880" y="2004"/>
            <a:chExt cx="1310" cy="616"/>
          </a:xfrm>
        </p:grpSpPr>
        <p:sp>
          <p:nvSpPr>
            <p:cNvPr id="33855" name="Line 111"/>
            <p:cNvSpPr>
              <a:spLocks noChangeShapeType="1"/>
            </p:cNvSpPr>
            <p:nvPr/>
          </p:nvSpPr>
          <p:spPr bwMode="auto">
            <a:xfrm>
              <a:off x="2880" y="2620"/>
              <a:ext cx="1255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856" name="Line 112"/>
            <p:cNvSpPr>
              <a:spLocks noChangeShapeType="1"/>
            </p:cNvSpPr>
            <p:nvPr/>
          </p:nvSpPr>
          <p:spPr bwMode="auto">
            <a:xfrm flipV="1">
              <a:off x="4190" y="2004"/>
              <a:ext cx="0" cy="54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9985" name="Rectangle 113"/>
          <p:cNvSpPr>
            <a:spLocks noChangeArrowheads="1"/>
          </p:cNvSpPr>
          <p:nvPr/>
        </p:nvSpPr>
        <p:spPr bwMode="auto">
          <a:xfrm>
            <a:off x="4370388" y="2595563"/>
            <a:ext cx="238125" cy="300037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9986" name="AutoShape 114"/>
          <p:cNvSpPr>
            <a:spLocks/>
          </p:cNvSpPr>
          <p:nvPr/>
        </p:nvSpPr>
        <p:spPr bwMode="auto">
          <a:xfrm rot="-5400000">
            <a:off x="2811463" y="1319213"/>
            <a:ext cx="115887" cy="687387"/>
          </a:xfrm>
          <a:prstGeom prst="leftBracket">
            <a:avLst>
              <a:gd name="adj" fmla="val 49429"/>
            </a:avLst>
          </a:prstGeom>
          <a:noFill/>
          <a:ln w="28575">
            <a:solidFill>
              <a:srgbClr val="99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3854" name="Picture 117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 Glucose Derivative COSY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 </a:t>
            </a:r>
            <a:endParaRPr lang="en-GB" dirty="0"/>
          </a:p>
        </p:txBody>
      </p:sp>
      <p:sp>
        <p:nvSpPr>
          <p:cNvPr id="119" name="Text Box 151"/>
          <p:cNvSpPr txBox="1">
            <a:spLocks noChangeArrowheads="1"/>
          </p:cNvSpPr>
          <p:nvPr/>
        </p:nvSpPr>
        <p:spPr bwMode="auto">
          <a:xfrm>
            <a:off x="4268235" y="923026"/>
            <a:ext cx="31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Cross peaks indicate coupling protons.</a:t>
            </a:r>
            <a:endParaRPr lang="en-GB" sz="1400" dirty="0"/>
          </a:p>
        </p:txBody>
      </p:sp>
      <p:grpSp>
        <p:nvGrpSpPr>
          <p:cNvPr id="23" name="Gruppieren 123"/>
          <p:cNvGrpSpPr/>
          <p:nvPr/>
        </p:nvGrpSpPr>
        <p:grpSpPr>
          <a:xfrm>
            <a:off x="4448713" y="3020603"/>
            <a:ext cx="1900717" cy="1159194"/>
            <a:chOff x="7931650" y="4393700"/>
            <a:chExt cx="2079625" cy="977900"/>
          </a:xfrm>
        </p:grpSpPr>
        <p:sp>
          <p:nvSpPr>
            <p:cNvPr id="122" name="Line 111"/>
            <p:cNvSpPr>
              <a:spLocks noChangeShapeType="1"/>
            </p:cNvSpPr>
            <p:nvPr/>
          </p:nvSpPr>
          <p:spPr bwMode="auto">
            <a:xfrm>
              <a:off x="7931650" y="5371600"/>
              <a:ext cx="1992313" cy="0"/>
            </a:xfrm>
            <a:prstGeom prst="line">
              <a:avLst/>
            </a:prstGeom>
            <a:noFill/>
            <a:ln w="28575">
              <a:solidFill>
                <a:srgbClr val="FF654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3" name="Line 112"/>
            <p:cNvSpPr>
              <a:spLocks noChangeShapeType="1"/>
            </p:cNvSpPr>
            <p:nvPr/>
          </p:nvSpPr>
          <p:spPr bwMode="auto">
            <a:xfrm flipV="1">
              <a:off x="10011275" y="4393700"/>
              <a:ext cx="0" cy="865188"/>
            </a:xfrm>
            <a:prstGeom prst="line">
              <a:avLst/>
            </a:prstGeom>
            <a:noFill/>
            <a:ln w="28575">
              <a:solidFill>
                <a:srgbClr val="FF654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  <p:bldP spid="79880" grpId="0" animBg="1"/>
      <p:bldP spid="79881" grpId="0" autoUpdateAnimBg="0"/>
      <p:bldP spid="79882" grpId="0" autoUpdateAnimBg="0"/>
      <p:bldP spid="79889" grpId="0" autoUpdateAnimBg="0"/>
      <p:bldP spid="79890" grpId="0" autoUpdateAnimBg="0"/>
      <p:bldP spid="79906" grpId="0" autoUpdateAnimBg="0"/>
      <p:bldP spid="79907" grpId="0" autoUpdateAnimBg="0"/>
      <p:bldP spid="79914" grpId="0" autoUpdateAnimBg="0"/>
      <p:bldP spid="79915" grpId="0" autoUpdateAnimBg="0"/>
      <p:bldP spid="79922" grpId="0" autoUpdateAnimBg="0"/>
      <p:bldP spid="79923" grpId="0" autoUpdateAnimBg="0"/>
      <p:bldP spid="79924" grpId="0" autoUpdateAnimBg="0"/>
      <p:bldP spid="79925" grpId="0" autoUpdateAnimBg="0"/>
      <p:bldP spid="79931" grpId="0" animBg="1"/>
      <p:bldP spid="79952" grpId="0" autoUpdateAnimBg="0"/>
      <p:bldP spid="79953" grpId="0" autoUpdateAnimBg="0"/>
      <p:bldP spid="79954" grpId="0" autoUpdateAnimBg="0"/>
      <p:bldP spid="79955" grpId="0" autoUpdateAnimBg="0"/>
      <p:bldP spid="79956" grpId="0" autoUpdateAnimBg="0"/>
      <p:bldP spid="79957" grpId="0" animBg="1"/>
      <p:bldP spid="79958" grpId="0" animBg="1"/>
      <p:bldP spid="79959" grpId="0" animBg="1"/>
      <p:bldP spid="79960" grpId="0" animBg="1"/>
      <p:bldP spid="79966" grpId="0"/>
      <p:bldP spid="79968" grpId="0" animBg="1"/>
      <p:bldP spid="79969" grpId="0" animBg="1"/>
      <p:bldP spid="79970" grpId="0" autoUpdateAnimBg="0"/>
      <p:bldP spid="79971" grpId="0" autoUpdateAnimBg="0"/>
      <p:bldP spid="79972" grpId="0" animBg="1"/>
      <p:bldP spid="79976" grpId="0" animBg="1"/>
      <p:bldP spid="79981" grpId="0" animBg="1"/>
      <p:bldP spid="79985" grpId="0" animBg="1"/>
      <p:bldP spid="79986" grpId="0" animBg="1"/>
      <p:bldP spid="119" grpId="0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PowerPoint</Application>
  <PresentationFormat>Bildschirmpräsentation (4:3)</PresentationFormat>
  <Paragraphs>185</Paragraphs>
  <Slides>16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Symbol</vt:lpstr>
      <vt:lpstr>1_Standarddesign</vt:lpstr>
      <vt:lpstr>CS ChemDraw Drawing</vt:lpstr>
      <vt:lpstr>Folie 1</vt:lpstr>
      <vt:lpstr>Folie 2</vt:lpstr>
      <vt:lpstr>Folie 3</vt:lpstr>
      <vt:lpstr>COSY- Experiment (1H, 1H) </vt:lpstr>
      <vt:lpstr>Folie 5</vt:lpstr>
      <vt:lpstr>Beispiel Zuckerderivat 1H-Spektrum</vt:lpstr>
      <vt:lpstr>Beispiel Zuckerderivat 1H-Spektrum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FU Berlin, Institut für Chemie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Kernresonanzspektroskopie</dc:title>
  <dc:creator>Dr. Andreas Schäfer</dc:creator>
  <cp:lastModifiedBy>schaefer</cp:lastModifiedBy>
  <cp:revision>779</cp:revision>
  <dcterms:created xsi:type="dcterms:W3CDTF">2005-06-16T14:16:20Z</dcterms:created>
  <dcterms:modified xsi:type="dcterms:W3CDTF">2019-11-05T14:38:38Z</dcterms:modified>
</cp:coreProperties>
</file>