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5" r:id="rId1"/>
  </p:sldMasterIdLst>
  <p:notesMasterIdLst>
    <p:notesMasterId r:id="rId27"/>
  </p:notesMasterIdLst>
  <p:sldIdLst>
    <p:sldId id="288" r:id="rId2"/>
    <p:sldId id="308" r:id="rId3"/>
    <p:sldId id="294" r:id="rId4"/>
    <p:sldId id="295" r:id="rId5"/>
    <p:sldId id="289" r:id="rId6"/>
    <p:sldId id="298" r:id="rId7"/>
    <p:sldId id="305" r:id="rId8"/>
    <p:sldId id="306" r:id="rId9"/>
    <p:sldId id="296" r:id="rId10"/>
    <p:sldId id="290" r:id="rId11"/>
    <p:sldId id="291" r:id="rId12"/>
    <p:sldId id="292" r:id="rId13"/>
    <p:sldId id="297" r:id="rId14"/>
    <p:sldId id="293" r:id="rId15"/>
    <p:sldId id="299" r:id="rId16"/>
    <p:sldId id="300" r:id="rId17"/>
    <p:sldId id="301" r:id="rId18"/>
    <p:sldId id="303" r:id="rId19"/>
    <p:sldId id="304" r:id="rId20"/>
    <p:sldId id="307" r:id="rId21"/>
    <p:sldId id="309" r:id="rId22"/>
    <p:sldId id="310" r:id="rId23"/>
    <p:sldId id="311" r:id="rId24"/>
    <p:sldId id="312" r:id="rId25"/>
    <p:sldId id="313" r:id="rId26"/>
  </p:sldIdLst>
  <p:sldSz cx="9144000" cy="6858000" type="screen4x3"/>
  <p:notesSz cx="6873875" cy="1006316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  <a:srgbClr val="23E004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650" y="-7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9.wmf"/><Relationship Id="rId1" Type="http://schemas.openxmlformats.org/officeDocument/2006/relationships/image" Target="../media/image17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4" Type="http://schemas.openxmlformats.org/officeDocument/2006/relationships/image" Target="../media/image23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80" tIns="48390" rIns="96780" bIns="48390" numCol="1" anchor="t" anchorCtr="0" compatLnSpc="1">
            <a:prstTxWarp prst="textNoShape">
              <a:avLst/>
            </a:prstTxWarp>
          </a:bodyPr>
          <a:lstStyle>
            <a:lvl1pPr defTabSz="968375">
              <a:spcBef>
                <a:spcPct val="0"/>
              </a:spcBef>
              <a:buClrTx/>
              <a:buSzTx/>
              <a:buFontTx/>
              <a:buNone/>
              <a:defRPr sz="13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4138" y="0"/>
            <a:ext cx="29781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80" tIns="48390" rIns="96780" bIns="48390" numCol="1" anchor="t" anchorCtr="0" compatLnSpc="1">
            <a:prstTxWarp prst="textNoShape">
              <a:avLst/>
            </a:prstTxWarp>
          </a:bodyPr>
          <a:lstStyle>
            <a:lvl1pPr algn="r" defTabSz="968375">
              <a:spcBef>
                <a:spcPct val="0"/>
              </a:spcBef>
              <a:buClrTx/>
              <a:buSzTx/>
              <a:buFontTx/>
              <a:buNone/>
              <a:defRPr sz="13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54063"/>
            <a:ext cx="5033963" cy="37750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7388" y="4779963"/>
            <a:ext cx="5499100" cy="452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80" tIns="48390" rIns="96780" bIns="4839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706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58338"/>
            <a:ext cx="29781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80" tIns="48390" rIns="96780" bIns="48390" numCol="1" anchor="b" anchorCtr="0" compatLnSpc="1">
            <a:prstTxWarp prst="textNoShape">
              <a:avLst/>
            </a:prstTxWarp>
          </a:bodyPr>
          <a:lstStyle>
            <a:lvl1pPr defTabSz="968375">
              <a:spcBef>
                <a:spcPct val="0"/>
              </a:spcBef>
              <a:buClrTx/>
              <a:buSzTx/>
              <a:buFontTx/>
              <a:buNone/>
              <a:defRPr sz="13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06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4138" y="9558338"/>
            <a:ext cx="297815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80" tIns="48390" rIns="96780" bIns="48390" numCol="1" anchor="b" anchorCtr="0" compatLnSpc="1">
            <a:prstTxWarp prst="textNoShape">
              <a:avLst/>
            </a:prstTxWarp>
          </a:bodyPr>
          <a:lstStyle>
            <a:lvl1pPr algn="r" defTabSz="968375">
              <a:spcBef>
                <a:spcPct val="0"/>
              </a:spcBef>
              <a:buClrTx/>
              <a:buSzTx/>
              <a:buFontTx/>
              <a:buNone/>
              <a:defRPr sz="13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11AD5720-D5D0-408F-9864-CB3535802C4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88692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FU Berlin            Constanze Donner / Ludwig Pohlmann         2017</a:t>
            </a:r>
            <a:endParaRPr lang="de-DE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FCF665-067E-4391-B047-00E0A4EE552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FU Berlin            Constanze Donner / Ludwig Pohlmann         2017</a:t>
            </a:r>
            <a:endParaRPr lang="de-DE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4F6B1-37B5-4D58-88FE-7C9D854420B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823075" y="214313"/>
            <a:ext cx="2120900" cy="591185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14313"/>
            <a:ext cx="6213475" cy="59118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FU Berlin            Constanze Donner / Ludwig Pohlmann         2017</a:t>
            </a:r>
            <a:endParaRPr lang="de-DE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E3900-4ECB-4987-9C30-AA1CA176658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FU Berlin            Constanze Donner / Ludwig Pohlmann         2017</a:t>
            </a:r>
            <a:endParaRPr lang="de-DE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ABA727-DC41-4254-AD06-A32525545A2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FU Berlin            Constanze Donner / Ludwig Pohlmann         2017</a:t>
            </a:r>
            <a:endParaRPr lang="de-DE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CC4D66-D9EA-4480-8A93-B728A1FE042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FU Berlin            Constanze Donner / Ludwig Pohlmann         2017</a:t>
            </a:r>
            <a:endParaRPr lang="de-DE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26320-0F67-45E2-B506-8D98AFB82CB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FU Berlin            Constanze Donner / Ludwig Pohlmann         2017</a:t>
            </a:r>
            <a:endParaRPr lang="de-DE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6BAB7B-834E-4F98-A31E-372619CE8AB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FU Berlin            Constanze Donner / Ludwig Pohlmann         2017</a:t>
            </a:r>
            <a:endParaRPr lang="de-DE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A494EA-102E-4A41-B1DF-A19B96BC293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FU Berlin            Constanze Donner / Ludwig Pohlmann         2017</a:t>
            </a:r>
            <a:endParaRPr lang="de-DE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CB57E1-941C-4071-B515-50D858C16F6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FU Berlin            Constanze Donner / Ludwig Pohlmann         2017</a:t>
            </a:r>
            <a:endParaRPr lang="de-DE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9DA46D-227E-4107-BDAE-CC7E6C2DD9B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FU Berlin            Constanze Donner / Ludwig Pohlmann         2017</a:t>
            </a:r>
            <a:endParaRPr lang="de-DE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6CBE22-ADCE-483D-B265-58B96BE7476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8"/>
          <p:cNvSpPr>
            <a:spLocks noChangeArrowheads="1"/>
          </p:cNvSpPr>
          <p:nvPr/>
        </p:nvSpPr>
        <p:spPr bwMode="gray">
          <a:xfrm>
            <a:off x="442913" y="83502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1" lang="de-DE" sz="2400"/>
          </a:p>
        </p:txBody>
      </p:sp>
      <p:sp>
        <p:nvSpPr>
          <p:cNvPr id="102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258888" y="214313"/>
            <a:ext cx="7685087" cy="62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Elektronentransfer</a:t>
            </a:r>
          </a:p>
        </p:txBody>
      </p:sp>
      <p:sp>
        <p:nvSpPr>
          <p:cNvPr id="6862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3850" y="6243638"/>
            <a:ext cx="72723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SzTx/>
              <a:buFontTx/>
              <a:buNone/>
              <a:defRPr sz="1400">
                <a:cs typeface="+mn-cs"/>
              </a:defRPr>
            </a:lvl1pPr>
          </a:lstStyle>
          <a:p>
            <a:pPr>
              <a:defRPr/>
            </a:pPr>
            <a:r>
              <a:rPr lang="de-DE" smtClean="0"/>
              <a:t>FU Berlin            Constanze Donner / Ludwig Pohlmann         2017</a:t>
            </a:r>
            <a:endParaRPr lang="de-DE"/>
          </a:p>
        </p:txBody>
      </p:sp>
      <p:sp>
        <p:nvSpPr>
          <p:cNvPr id="6862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40650" y="6243638"/>
            <a:ext cx="1206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400">
                <a:cs typeface="+mn-cs"/>
              </a:defRPr>
            </a:lvl1pPr>
          </a:lstStyle>
          <a:p>
            <a:pPr>
              <a:defRPr/>
            </a:pPr>
            <a:fld id="{3DE6AF8D-750D-4879-A1A2-B985FAFB6D8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2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4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7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17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21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3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5" Type="http://schemas.openxmlformats.org/officeDocument/2006/relationships/oleObject" Target="../embeddings/oleObject25.bin"/><Relationship Id="rId4" Type="http://schemas.openxmlformats.org/officeDocument/2006/relationships/image" Target="../media/image24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hyperlink" Target="http://oops.uni-oldenburg.de/377/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0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7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FU Berlin            Constanze Donner / Ludwig Pohlmann         2017</a:t>
            </a:r>
          </a:p>
        </p:txBody>
      </p:sp>
      <p:sp>
        <p:nvSpPr>
          <p:cNvPr id="12291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A2F126-D6F5-4D69-8DAB-7F90DD59A617}" type="slidenum">
              <a:rPr lang="de-DE" smtClean="0"/>
              <a:pPr>
                <a:defRPr/>
              </a:pPr>
              <a:t>1</a:t>
            </a:fld>
            <a:endParaRPr lang="de-DE" smtClean="0"/>
          </a:p>
        </p:txBody>
      </p:sp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4000" smtClean="0"/>
              <a:t>EC-Selbstorganisation</a:t>
            </a:r>
          </a:p>
        </p:txBody>
      </p:sp>
      <p:sp>
        <p:nvSpPr>
          <p:cNvPr id="2053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5132388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 b="1"/>
              <a:t>1. Nichtlineare elektrochemische Systeme</a:t>
            </a:r>
          </a:p>
        </p:txBody>
      </p:sp>
      <p:sp>
        <p:nvSpPr>
          <p:cNvPr id="2054" name="Rectangle 4"/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  <p:sp>
        <p:nvSpPr>
          <p:cNvPr id="2055" name="Rectangle 5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  <p:sp>
        <p:nvSpPr>
          <p:cNvPr id="2056" name="Rectangle 6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  <p:sp>
        <p:nvSpPr>
          <p:cNvPr id="2057" name="Text Box 8"/>
          <p:cNvSpPr txBox="1">
            <a:spLocks noChangeArrowheads="1"/>
          </p:cNvSpPr>
          <p:nvPr/>
        </p:nvSpPr>
        <p:spPr bwMode="auto">
          <a:xfrm>
            <a:off x="519113" y="1557338"/>
            <a:ext cx="5334000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 u="sng"/>
              <a:t>Beispiel: Passivierung des Eisens</a:t>
            </a:r>
            <a:r>
              <a:rPr lang="de-DE" altLang="de-DE"/>
              <a:t>(1 molare H</a:t>
            </a:r>
            <a:r>
              <a:rPr lang="de-DE" altLang="de-DE" baseline="-25000"/>
              <a:t>2</a:t>
            </a:r>
            <a:r>
              <a:rPr lang="de-DE" altLang="de-DE"/>
              <a:t>SO</a:t>
            </a:r>
            <a:r>
              <a:rPr lang="de-DE" altLang="de-DE" baseline="-25000"/>
              <a:t>4</a:t>
            </a:r>
            <a:r>
              <a:rPr lang="de-DE" altLang="de-DE"/>
              <a:t>):</a:t>
            </a:r>
            <a:endParaRPr lang="de-DE" altLang="de-DE" u="sng"/>
          </a:p>
        </p:txBody>
      </p:sp>
      <p:sp>
        <p:nvSpPr>
          <p:cNvPr id="2058" name="Linie22"/>
          <p:cNvSpPr>
            <a:spLocks noChangeShapeType="1"/>
          </p:cNvSpPr>
          <p:nvPr/>
        </p:nvSpPr>
        <p:spPr bwMode="auto">
          <a:xfrm>
            <a:off x="2211388" y="2349500"/>
            <a:ext cx="1587" cy="2722563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 type="stealth" w="med" len="med"/>
            <a:tailEnd/>
          </a:ln>
        </p:spPr>
        <p:txBody>
          <a:bodyPr lIns="35560" tIns="35560" rIns="35560" bIns="35560"/>
          <a:lstStyle/>
          <a:p>
            <a:endParaRPr lang="de-DE"/>
          </a:p>
        </p:txBody>
      </p:sp>
      <p:sp>
        <p:nvSpPr>
          <p:cNvPr id="2059" name="Linie23"/>
          <p:cNvSpPr>
            <a:spLocks noChangeShapeType="1"/>
          </p:cNvSpPr>
          <p:nvPr/>
        </p:nvSpPr>
        <p:spPr bwMode="auto">
          <a:xfrm>
            <a:off x="1547813" y="4733925"/>
            <a:ext cx="5254625" cy="1588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 type="stealth" w="med" len="med"/>
          </a:ln>
        </p:spPr>
        <p:txBody>
          <a:bodyPr lIns="35560" tIns="35560" rIns="35560" bIns="35560"/>
          <a:lstStyle/>
          <a:p>
            <a:endParaRPr lang="de-DE"/>
          </a:p>
        </p:txBody>
      </p:sp>
      <p:sp>
        <p:nvSpPr>
          <p:cNvPr id="2060" name="Kurve4"/>
          <p:cNvSpPr>
            <a:spLocks noChangeArrowheads="1"/>
          </p:cNvSpPr>
          <p:nvPr/>
        </p:nvSpPr>
        <p:spPr bwMode="auto">
          <a:xfrm>
            <a:off x="1579563" y="2997200"/>
            <a:ext cx="2705100" cy="1954213"/>
          </a:xfrm>
          <a:custGeom>
            <a:avLst/>
            <a:gdLst>
              <a:gd name="T0" fmla="*/ 0 w 20000"/>
              <a:gd name="T1" fmla="*/ 190947422 h 20000"/>
              <a:gd name="T2" fmla="*/ 200629422 w 20000"/>
              <a:gd name="T3" fmla="*/ 74097113 h 20000"/>
              <a:gd name="T4" fmla="*/ 365878301 w 20000"/>
              <a:gd name="T5" fmla="*/ 0 h 20000"/>
              <a:gd name="T6" fmla="*/ 0 60000 65536"/>
              <a:gd name="T7" fmla="*/ 0 60000 65536"/>
              <a:gd name="T8" fmla="*/ 0 60000 65536"/>
              <a:gd name="T9" fmla="*/ 0 w 20000"/>
              <a:gd name="T10" fmla="*/ 0 h 20000"/>
              <a:gd name="T11" fmla="*/ 20000 w 20000"/>
              <a:gd name="T12" fmla="*/ 20000 h 200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000" h="20000">
                <a:moveTo>
                  <a:pt x="0" y="20000"/>
                </a:moveTo>
                <a:cubicBezTo>
                  <a:pt x="2193" y="17552"/>
                  <a:pt x="6967" y="11761"/>
                  <a:pt x="10967" y="7761"/>
                </a:cubicBezTo>
                <a:cubicBezTo>
                  <a:pt x="14336" y="4391"/>
                  <a:pt x="18193" y="1552"/>
                  <a:pt x="20000" y="0"/>
                </a:cubicBezTo>
              </a:path>
            </a:pathLst>
          </a:custGeom>
          <a:noFill/>
          <a:ln w="25400" cmpd="sng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35560" tIns="35560" rIns="35560" bIns="35560"/>
          <a:lstStyle/>
          <a:p>
            <a:endParaRPr lang="de-DE"/>
          </a:p>
        </p:txBody>
      </p:sp>
      <p:sp>
        <p:nvSpPr>
          <p:cNvPr id="2061" name="Kurve5"/>
          <p:cNvSpPr>
            <a:spLocks noChangeArrowheads="1"/>
          </p:cNvSpPr>
          <p:nvPr/>
        </p:nvSpPr>
        <p:spPr bwMode="auto">
          <a:xfrm>
            <a:off x="4787900" y="3052763"/>
            <a:ext cx="2520950" cy="1689100"/>
          </a:xfrm>
          <a:custGeom>
            <a:avLst/>
            <a:gdLst>
              <a:gd name="T0" fmla="*/ 0 w 20000"/>
              <a:gd name="T1" fmla="*/ 139086659 h 20000"/>
              <a:gd name="T2" fmla="*/ 108324213 w 20000"/>
              <a:gd name="T3" fmla="*/ 139086659 h 20000"/>
              <a:gd name="T4" fmla="*/ 223861494 w 20000"/>
              <a:gd name="T5" fmla="*/ 120363408 h 20000"/>
              <a:gd name="T6" fmla="*/ 285252677 w 20000"/>
              <a:gd name="T7" fmla="*/ 56169585 h 20000"/>
              <a:gd name="T8" fmla="*/ 317759445 w 20000"/>
              <a:gd name="T9" fmla="*/ 0 h 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0000"/>
              <a:gd name="T16" fmla="*/ 0 h 20000"/>
              <a:gd name="T17" fmla="*/ 20000 w 20000"/>
              <a:gd name="T18" fmla="*/ 20000 h 200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0000" h="20000">
                <a:moveTo>
                  <a:pt x="0" y="19500"/>
                </a:moveTo>
                <a:cubicBezTo>
                  <a:pt x="1361" y="19500"/>
                  <a:pt x="4141" y="20000"/>
                  <a:pt x="6818" y="19500"/>
                </a:cubicBezTo>
                <a:cubicBezTo>
                  <a:pt x="9636" y="18975"/>
                  <a:pt x="11974" y="19083"/>
                  <a:pt x="14090" y="16875"/>
                </a:cubicBezTo>
                <a:cubicBezTo>
                  <a:pt x="16318" y="14550"/>
                  <a:pt x="16772" y="11250"/>
                  <a:pt x="17954" y="7875"/>
                </a:cubicBezTo>
                <a:cubicBezTo>
                  <a:pt x="19030" y="4800"/>
                  <a:pt x="19590" y="1573"/>
                  <a:pt x="20000" y="0"/>
                </a:cubicBezTo>
              </a:path>
            </a:pathLst>
          </a:custGeom>
          <a:noFill/>
          <a:ln w="25400" cmpd="sng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35560" tIns="35560" rIns="35560" bIns="35560"/>
          <a:lstStyle/>
          <a:p>
            <a:endParaRPr lang="de-DE"/>
          </a:p>
        </p:txBody>
      </p:sp>
      <p:sp>
        <p:nvSpPr>
          <p:cNvPr id="2062" name="Textbox4"/>
          <p:cNvSpPr txBox="1">
            <a:spLocks noChangeArrowheads="1"/>
          </p:cNvSpPr>
          <p:nvPr/>
        </p:nvSpPr>
        <p:spPr bwMode="auto">
          <a:xfrm>
            <a:off x="6516688" y="3284538"/>
            <a:ext cx="411162" cy="333375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/>
          </a:ln>
        </p:spPr>
        <p:txBody>
          <a:bodyPr lIns="35560" tIns="35560" rIns="35560" bIns="35560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 sz="1600" b="1">
                <a:latin typeface="Tms Rmn" charset="0"/>
              </a:rPr>
              <a:t>O</a:t>
            </a:r>
            <a:r>
              <a:rPr lang="de-DE" altLang="de-DE" sz="1600" b="1" baseline="-25000">
                <a:latin typeface="Tms Rmn" charset="0"/>
              </a:rPr>
              <a:t>2</a:t>
            </a:r>
            <a:endParaRPr lang="de-DE" altLang="de-DE" b="1"/>
          </a:p>
        </p:txBody>
      </p:sp>
      <p:sp>
        <p:nvSpPr>
          <p:cNvPr id="2063" name="Text Box 20"/>
          <p:cNvSpPr txBox="1">
            <a:spLocks noChangeArrowheads="1"/>
          </p:cNvSpPr>
          <p:nvPr/>
        </p:nvSpPr>
        <p:spPr bwMode="auto">
          <a:xfrm>
            <a:off x="6640513" y="4797425"/>
            <a:ext cx="1558925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E (V) vs. NHE</a:t>
            </a:r>
          </a:p>
        </p:txBody>
      </p:sp>
      <p:sp>
        <p:nvSpPr>
          <p:cNvPr id="2064" name="Text Box 21"/>
          <p:cNvSpPr txBox="1">
            <a:spLocks noChangeArrowheads="1"/>
          </p:cNvSpPr>
          <p:nvPr/>
        </p:nvSpPr>
        <p:spPr bwMode="auto">
          <a:xfrm>
            <a:off x="1600200" y="5172075"/>
            <a:ext cx="8493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-0.25V</a:t>
            </a:r>
          </a:p>
        </p:txBody>
      </p:sp>
      <p:sp>
        <p:nvSpPr>
          <p:cNvPr id="2065" name="Text Box 22"/>
          <p:cNvSpPr txBox="1">
            <a:spLocks noChangeArrowheads="1"/>
          </p:cNvSpPr>
          <p:nvPr/>
        </p:nvSpPr>
        <p:spPr bwMode="auto">
          <a:xfrm>
            <a:off x="4284663" y="5229225"/>
            <a:ext cx="766762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0.58V</a:t>
            </a:r>
          </a:p>
        </p:txBody>
      </p:sp>
      <p:sp>
        <p:nvSpPr>
          <p:cNvPr id="2066" name="Text Box 23"/>
          <p:cNvSpPr txBox="1">
            <a:spLocks noChangeArrowheads="1"/>
          </p:cNvSpPr>
          <p:nvPr/>
        </p:nvSpPr>
        <p:spPr bwMode="auto">
          <a:xfrm>
            <a:off x="6300788" y="5229225"/>
            <a:ext cx="6413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2.0V</a:t>
            </a:r>
          </a:p>
        </p:txBody>
      </p:sp>
      <p:sp>
        <p:nvSpPr>
          <p:cNvPr id="2067" name="Text Box 24"/>
          <p:cNvSpPr txBox="1">
            <a:spLocks noChangeArrowheads="1"/>
          </p:cNvSpPr>
          <p:nvPr/>
        </p:nvSpPr>
        <p:spPr bwMode="auto">
          <a:xfrm>
            <a:off x="3832225" y="5676900"/>
            <a:ext cx="168116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Flade-Potential</a:t>
            </a:r>
          </a:p>
        </p:txBody>
      </p:sp>
      <p:sp>
        <p:nvSpPr>
          <p:cNvPr id="2068" name="Text Box 25"/>
          <p:cNvSpPr txBox="1">
            <a:spLocks noChangeArrowheads="1"/>
          </p:cNvSpPr>
          <p:nvPr/>
        </p:nvSpPr>
        <p:spPr bwMode="auto">
          <a:xfrm>
            <a:off x="1671638" y="2363788"/>
            <a:ext cx="236537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i</a:t>
            </a:r>
          </a:p>
        </p:txBody>
      </p:sp>
      <p:sp>
        <p:nvSpPr>
          <p:cNvPr id="2069" name="Text Box 26"/>
          <p:cNvSpPr txBox="1">
            <a:spLocks noChangeArrowheads="1"/>
          </p:cNvSpPr>
          <p:nvPr/>
        </p:nvSpPr>
        <p:spPr bwMode="auto">
          <a:xfrm>
            <a:off x="4859338" y="2133600"/>
            <a:ext cx="2287587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Passivierungsbereich</a:t>
            </a:r>
          </a:p>
        </p:txBody>
      </p:sp>
      <p:sp>
        <p:nvSpPr>
          <p:cNvPr id="2070" name="AutoShape 27"/>
          <p:cNvSpPr>
            <a:spLocks noChangeArrowheads="1"/>
          </p:cNvSpPr>
          <p:nvPr/>
        </p:nvSpPr>
        <p:spPr bwMode="auto">
          <a:xfrm>
            <a:off x="4284663" y="2636838"/>
            <a:ext cx="574675" cy="2232025"/>
          </a:xfrm>
          <a:prstGeom prst="octagon">
            <a:avLst>
              <a:gd name="adj" fmla="val 29287"/>
            </a:avLst>
          </a:prstGeom>
          <a:noFill/>
          <a:ln w="9525" algn="ctr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  <p:sp>
        <p:nvSpPr>
          <p:cNvPr id="2071" name="Line 28"/>
          <p:cNvSpPr>
            <a:spLocks noChangeShapeType="1"/>
          </p:cNvSpPr>
          <p:nvPr/>
        </p:nvSpPr>
        <p:spPr bwMode="auto">
          <a:xfrm flipH="1">
            <a:off x="4716463" y="2565400"/>
            <a:ext cx="1295400" cy="11509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2072" name="Freihandform 24"/>
          <p:cNvSpPr>
            <a:spLocks/>
          </p:cNvSpPr>
          <p:nvPr/>
        </p:nvSpPr>
        <p:spPr bwMode="auto">
          <a:xfrm>
            <a:off x="4292600" y="2924175"/>
            <a:ext cx="515938" cy="1793875"/>
          </a:xfrm>
          <a:custGeom>
            <a:avLst/>
            <a:gdLst>
              <a:gd name="T0" fmla="*/ 0 w 516467"/>
              <a:gd name="T1" fmla="*/ 57218 h 1792817"/>
              <a:gd name="T2" fmla="*/ 114066 w 516467"/>
              <a:gd name="T3" fmla="*/ 57218 h 1792817"/>
              <a:gd name="T4" fmla="*/ 253480 w 516467"/>
              <a:gd name="T5" fmla="*/ 197082 h 1792817"/>
              <a:gd name="T6" fmla="*/ 342198 w 516467"/>
              <a:gd name="T7" fmla="*/ 1239712 h 1792817"/>
              <a:gd name="T8" fmla="*/ 380220 w 516467"/>
              <a:gd name="T9" fmla="*/ 1646592 h 1792817"/>
              <a:gd name="T10" fmla="*/ 494286 w 516467"/>
              <a:gd name="T11" fmla="*/ 1773742 h 1792817"/>
              <a:gd name="T12" fmla="*/ 506960 w 516467"/>
              <a:gd name="T13" fmla="*/ 1773742 h 179281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516467"/>
              <a:gd name="T22" fmla="*/ 0 h 1792817"/>
              <a:gd name="T23" fmla="*/ 516467 w 516467"/>
              <a:gd name="T24" fmla="*/ 1792817 h 179281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516467" h="1792817">
                <a:moveTo>
                  <a:pt x="0" y="57150"/>
                </a:moveTo>
                <a:cubicBezTo>
                  <a:pt x="35983" y="45508"/>
                  <a:pt x="71967" y="33867"/>
                  <a:pt x="114300" y="57150"/>
                </a:cubicBezTo>
                <a:cubicBezTo>
                  <a:pt x="156633" y="80433"/>
                  <a:pt x="215900" y="0"/>
                  <a:pt x="254000" y="196850"/>
                </a:cubicBezTo>
                <a:cubicBezTo>
                  <a:pt x="292100" y="393700"/>
                  <a:pt x="321733" y="996950"/>
                  <a:pt x="342900" y="1238250"/>
                </a:cubicBezTo>
                <a:cubicBezTo>
                  <a:pt x="364067" y="1479550"/>
                  <a:pt x="355600" y="1555750"/>
                  <a:pt x="381000" y="1644650"/>
                </a:cubicBezTo>
                <a:cubicBezTo>
                  <a:pt x="406400" y="1733550"/>
                  <a:pt x="474133" y="1750483"/>
                  <a:pt x="495300" y="1771650"/>
                </a:cubicBezTo>
                <a:cubicBezTo>
                  <a:pt x="516467" y="1792817"/>
                  <a:pt x="512233" y="1782233"/>
                  <a:pt x="508000" y="1771650"/>
                </a:cubicBez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2073" name="Textfeld 25"/>
          <p:cNvSpPr txBox="1">
            <a:spLocks noChangeArrowheads="1"/>
          </p:cNvSpPr>
          <p:nvPr/>
        </p:nvSpPr>
        <p:spPr bwMode="auto">
          <a:xfrm>
            <a:off x="5003800" y="4221163"/>
            <a:ext cx="8080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passiv</a:t>
            </a:r>
          </a:p>
        </p:txBody>
      </p:sp>
      <p:sp>
        <p:nvSpPr>
          <p:cNvPr id="2074" name="Textfeld 26"/>
          <p:cNvSpPr txBox="1">
            <a:spLocks noChangeArrowheads="1"/>
          </p:cNvSpPr>
          <p:nvPr/>
        </p:nvSpPr>
        <p:spPr bwMode="auto">
          <a:xfrm>
            <a:off x="2339975" y="4292600"/>
            <a:ext cx="21558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Aktiv: Fe-Auflösung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FU Berlin            Constanze Donner / Ludwig Pohlmann         2017</a:t>
            </a:r>
          </a:p>
        </p:txBody>
      </p:sp>
      <p:sp>
        <p:nvSpPr>
          <p:cNvPr id="14339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2F0C3C0-148C-47A2-9CB0-1A9BEA075866}" type="slidenum">
              <a:rPr lang="de-DE" smtClean="0"/>
              <a:pPr>
                <a:defRPr/>
              </a:pPr>
              <a:t>10</a:t>
            </a:fld>
            <a:endParaRPr lang="de-DE" smtClean="0"/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4000" smtClean="0"/>
              <a:t>EC-Selbstorganisation</a:t>
            </a:r>
          </a:p>
        </p:txBody>
      </p:sp>
      <p:sp>
        <p:nvSpPr>
          <p:cNvPr id="11269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4608513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 b="1"/>
              <a:t> Ist die starre Kopplung realistisch? </a:t>
            </a:r>
          </a:p>
        </p:txBody>
      </p:sp>
      <p:sp>
        <p:nvSpPr>
          <p:cNvPr id="11270" name="Rectangle 4"/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  <p:sp>
        <p:nvSpPr>
          <p:cNvPr id="11271" name="Rectangle 5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  <p:sp>
        <p:nvSpPr>
          <p:cNvPr id="11272" name="Rectangle 6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  <p:pic>
        <p:nvPicPr>
          <p:cNvPr id="14345" name="Grafik1" descr="Ersatzschaltbild"/>
          <p:cNvPicPr>
            <a:picLocks noRot="1"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773238"/>
            <a:ext cx="5905500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6" name="Text Box 24"/>
          <p:cNvSpPr txBox="1">
            <a:spLocks noChangeArrowheads="1"/>
          </p:cNvSpPr>
          <p:nvPr/>
        </p:nvSpPr>
        <p:spPr bwMode="auto">
          <a:xfrm>
            <a:off x="5940425" y="2997200"/>
            <a:ext cx="2555875" cy="9223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Ersatzschaltbild einer elektrochemischen Reaktion</a:t>
            </a:r>
          </a:p>
        </p:txBody>
      </p:sp>
      <p:sp>
        <p:nvSpPr>
          <p:cNvPr id="14347" name="Text Box 25"/>
          <p:cNvSpPr txBox="1">
            <a:spLocks noChangeArrowheads="1"/>
          </p:cNvSpPr>
          <p:nvPr/>
        </p:nvSpPr>
        <p:spPr bwMode="auto">
          <a:xfrm>
            <a:off x="592138" y="5462588"/>
            <a:ext cx="4948237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>
                <a:sym typeface="Symbol" pitchFamily="18" charset="2"/>
              </a:rPr>
              <a:t></a:t>
            </a:r>
            <a:r>
              <a:rPr lang="de-DE" altLang="de-DE" baseline="-25000">
                <a:sym typeface="Symbol" pitchFamily="18" charset="2"/>
              </a:rPr>
              <a:t>DL</a:t>
            </a:r>
            <a:r>
              <a:rPr lang="de-DE" altLang="de-DE">
                <a:sym typeface="Symbol" pitchFamily="18" charset="2"/>
              </a:rPr>
              <a:t> (= E) – Potentialabfall in der Doppelschicht</a:t>
            </a:r>
          </a:p>
        </p:txBody>
      </p:sp>
      <p:sp>
        <p:nvSpPr>
          <p:cNvPr id="14348" name="Text Box 26"/>
          <p:cNvSpPr txBox="1">
            <a:spLocks noChangeArrowheads="1"/>
          </p:cNvSpPr>
          <p:nvPr/>
        </p:nvSpPr>
        <p:spPr bwMode="auto">
          <a:xfrm>
            <a:off x="635000" y="5876925"/>
            <a:ext cx="494506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>
                <a:sym typeface="Symbol" pitchFamily="18" charset="2"/>
              </a:rPr>
              <a:t></a:t>
            </a:r>
            <a:r>
              <a:rPr lang="de-DE" altLang="de-DE" baseline="-25000">
                <a:sym typeface="Symbol" pitchFamily="18" charset="2"/>
              </a:rPr>
              <a:t>R </a:t>
            </a:r>
            <a:r>
              <a:rPr lang="de-DE" altLang="de-DE">
                <a:sym typeface="Symbol" pitchFamily="18" charset="2"/>
              </a:rPr>
              <a:t>– Potentialabfall am Außenwiderstand (load)</a:t>
            </a:r>
          </a:p>
        </p:txBody>
      </p:sp>
      <p:sp>
        <p:nvSpPr>
          <p:cNvPr id="14349" name="Text Box 27"/>
          <p:cNvSpPr txBox="1">
            <a:spLocks noChangeArrowheads="1"/>
          </p:cNvSpPr>
          <p:nvPr/>
        </p:nvSpPr>
        <p:spPr bwMode="auto">
          <a:xfrm>
            <a:off x="5867400" y="5516563"/>
            <a:ext cx="2376488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U</a:t>
            </a:r>
            <a:r>
              <a:rPr lang="de-DE" altLang="de-DE" baseline="-25000"/>
              <a:t>0</a:t>
            </a:r>
            <a:r>
              <a:rPr lang="de-DE" altLang="de-DE"/>
              <a:t> = U</a:t>
            </a:r>
            <a:r>
              <a:rPr lang="de-DE" altLang="de-DE" baseline="-25000"/>
              <a:t>ext</a:t>
            </a:r>
            <a:r>
              <a:rPr lang="de-DE" altLang="de-DE"/>
              <a:t> = </a:t>
            </a:r>
            <a:r>
              <a:rPr lang="de-DE" altLang="de-DE">
                <a:sym typeface="Symbol" pitchFamily="18" charset="2"/>
              </a:rPr>
              <a:t></a:t>
            </a:r>
            <a:r>
              <a:rPr lang="de-DE" altLang="de-DE" baseline="-25000">
                <a:sym typeface="Symbol" pitchFamily="18" charset="2"/>
              </a:rPr>
              <a:t>DL</a:t>
            </a:r>
            <a:r>
              <a:rPr lang="de-DE" altLang="de-DE">
                <a:sym typeface="Symbol" pitchFamily="18" charset="2"/>
              </a:rPr>
              <a:t> + </a:t>
            </a:r>
            <a:r>
              <a:rPr lang="de-DE" altLang="de-DE" baseline="-25000">
                <a:sym typeface="Symbol" pitchFamily="18" charset="2"/>
              </a:rPr>
              <a:t>R</a:t>
            </a:r>
          </a:p>
        </p:txBody>
      </p:sp>
      <p:sp>
        <p:nvSpPr>
          <p:cNvPr id="14350" name="Text Box 28"/>
          <p:cNvSpPr txBox="1">
            <a:spLocks noChangeArrowheads="1"/>
          </p:cNvSpPr>
          <p:nvPr/>
        </p:nvSpPr>
        <p:spPr bwMode="auto">
          <a:xfrm>
            <a:off x="5795963" y="5876925"/>
            <a:ext cx="1946275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(potentiostatisch)</a:t>
            </a:r>
          </a:p>
        </p:txBody>
      </p:sp>
      <p:sp>
        <p:nvSpPr>
          <p:cNvPr id="15" name="Rechteck 14"/>
          <p:cNvSpPr>
            <a:spLocks noChangeArrowheads="1"/>
          </p:cNvSpPr>
          <p:nvPr/>
        </p:nvSpPr>
        <p:spPr bwMode="auto">
          <a:xfrm>
            <a:off x="1619250" y="1341438"/>
            <a:ext cx="66246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 b="1">
                <a:sym typeface="Wingdings" pitchFamily="2" charset="2"/>
              </a:rPr>
              <a:t> Nein, </a:t>
            </a:r>
            <a:r>
              <a:rPr lang="de-DE" altLang="de-DE" b="1"/>
              <a:t>die Doppelschichtkapazität bildet einen Puffer!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6" grpId="0"/>
      <p:bldP spid="14347" grpId="0"/>
      <p:bldP spid="14348" grpId="0"/>
      <p:bldP spid="14349" grpId="0"/>
      <p:bldP spid="14350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FU Berlin            Constanze Donner / Ludwig Pohlmann         2017</a:t>
            </a:r>
          </a:p>
        </p:txBody>
      </p:sp>
      <p:sp>
        <p:nvSpPr>
          <p:cNvPr id="512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0ACB9F2-2CE1-4652-99F4-07B11A0892C1}" type="slidenum">
              <a:rPr lang="de-DE" smtClean="0"/>
              <a:pPr>
                <a:defRPr/>
              </a:pPr>
              <a:t>11</a:t>
            </a:fld>
            <a:endParaRPr lang="de-DE" smtClean="0"/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4000" smtClean="0"/>
              <a:t>EC-Selbstorganisation</a:t>
            </a:r>
          </a:p>
        </p:txBody>
      </p:sp>
      <p:sp>
        <p:nvSpPr>
          <p:cNvPr id="12293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5132388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 b="1"/>
              <a:t>1. Nichtlineare elektrochemische Systeme</a:t>
            </a:r>
          </a:p>
        </p:txBody>
      </p:sp>
      <p:sp>
        <p:nvSpPr>
          <p:cNvPr id="12294" name="Rectangle 4"/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  <p:sp>
        <p:nvSpPr>
          <p:cNvPr id="12295" name="Rectangle 5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  <p:sp>
        <p:nvSpPr>
          <p:cNvPr id="12296" name="Rectangle 6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  <p:sp>
        <p:nvSpPr>
          <p:cNvPr id="12297" name="Text Box 8"/>
          <p:cNvSpPr txBox="1">
            <a:spLocks noChangeArrowheads="1"/>
          </p:cNvSpPr>
          <p:nvPr/>
        </p:nvSpPr>
        <p:spPr bwMode="auto">
          <a:xfrm>
            <a:off x="539750" y="1484313"/>
            <a:ext cx="81724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Gleichung für die Strombilanz unter Berücksichtigung der Doppelschichtladung:</a:t>
            </a:r>
          </a:p>
        </p:txBody>
      </p:sp>
      <p:sp>
        <p:nvSpPr>
          <p:cNvPr id="12298" name="Rectangle 16"/>
          <p:cNvSpPr>
            <a:spLocks noChangeArrowheads="1"/>
          </p:cNvSpPr>
          <p:nvPr/>
        </p:nvSpPr>
        <p:spPr bwMode="auto">
          <a:xfrm>
            <a:off x="0" y="2814638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  <p:graphicFrame>
        <p:nvGraphicFramePr>
          <p:cNvPr id="12299" name="Object 15"/>
          <p:cNvGraphicFramePr>
            <a:graphicFrameLocks noChangeAspect="1"/>
          </p:cNvGraphicFramePr>
          <p:nvPr/>
        </p:nvGraphicFramePr>
        <p:xfrm>
          <a:off x="606425" y="1928813"/>
          <a:ext cx="4184650" cy="849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8" name="Formel" r:id="rId3" imgW="1955800" imgH="393700" progId="Equation.3">
                  <p:embed/>
                </p:oleObj>
              </mc:Choice>
              <mc:Fallback>
                <p:oleObj name="Formel" r:id="rId3" imgW="1955800" imgH="39370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425" y="1928813"/>
                        <a:ext cx="4184650" cy="849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0" name="Rectangle 17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  <p:graphicFrame>
        <p:nvGraphicFramePr>
          <p:cNvPr id="12301" name="Object 13"/>
          <p:cNvGraphicFramePr>
            <a:graphicFrameLocks noChangeAspect="1"/>
          </p:cNvGraphicFramePr>
          <p:nvPr/>
        </p:nvGraphicFramePr>
        <p:xfrm>
          <a:off x="981075" y="2997200"/>
          <a:ext cx="458946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9" name="Formel" r:id="rId5" imgW="2171700" imgH="393700" progId="Equation.3">
                  <p:embed/>
                </p:oleObj>
              </mc:Choice>
              <mc:Fallback>
                <p:oleObj name="Formel" r:id="rId5" imgW="2171700" imgH="3937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1075" y="2997200"/>
                        <a:ext cx="4589463" cy="8382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chemeClr val="folHlink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2" name="Text Box 19"/>
          <p:cNvSpPr txBox="1">
            <a:spLocks noChangeArrowheads="1"/>
          </p:cNvSpPr>
          <p:nvPr/>
        </p:nvSpPr>
        <p:spPr bwMode="auto">
          <a:xfrm>
            <a:off x="5292725" y="2205038"/>
            <a:ext cx="1366838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Strombilanz</a:t>
            </a:r>
          </a:p>
        </p:txBody>
      </p:sp>
      <p:sp>
        <p:nvSpPr>
          <p:cNvPr id="12303" name="Text Box 20"/>
          <p:cNvSpPr txBox="1">
            <a:spLocks noChangeArrowheads="1"/>
          </p:cNvSpPr>
          <p:nvPr/>
        </p:nvSpPr>
        <p:spPr bwMode="auto">
          <a:xfrm>
            <a:off x="5919788" y="3154363"/>
            <a:ext cx="58420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da: </a:t>
            </a:r>
          </a:p>
        </p:txBody>
      </p:sp>
      <p:sp>
        <p:nvSpPr>
          <p:cNvPr id="12304" name="Text Box 21"/>
          <p:cNvSpPr txBox="1">
            <a:spLocks noChangeArrowheads="1"/>
          </p:cNvSpPr>
          <p:nvPr/>
        </p:nvSpPr>
        <p:spPr bwMode="auto">
          <a:xfrm>
            <a:off x="6659563" y="3140075"/>
            <a:ext cx="1673225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U</a:t>
            </a:r>
            <a:r>
              <a:rPr lang="de-DE" altLang="de-DE" baseline="-25000"/>
              <a:t>ext</a:t>
            </a:r>
            <a:r>
              <a:rPr lang="de-DE" altLang="de-DE"/>
              <a:t> = </a:t>
            </a:r>
            <a:r>
              <a:rPr lang="de-DE" altLang="de-DE">
                <a:sym typeface="Symbol" pitchFamily="18" charset="2"/>
              </a:rPr>
              <a:t></a:t>
            </a:r>
            <a:r>
              <a:rPr lang="de-DE" altLang="de-DE" baseline="-25000">
                <a:sym typeface="Symbol" pitchFamily="18" charset="2"/>
              </a:rPr>
              <a:t>DL</a:t>
            </a:r>
            <a:r>
              <a:rPr lang="de-DE" altLang="de-DE">
                <a:sym typeface="Symbol" pitchFamily="18" charset="2"/>
              </a:rPr>
              <a:t> + </a:t>
            </a:r>
            <a:r>
              <a:rPr lang="de-DE" altLang="de-DE" baseline="-25000">
                <a:sym typeface="Symbol" pitchFamily="18" charset="2"/>
              </a:rPr>
              <a:t>R</a:t>
            </a:r>
          </a:p>
        </p:txBody>
      </p:sp>
      <p:sp>
        <p:nvSpPr>
          <p:cNvPr id="12305" name="Textfeld 18"/>
          <p:cNvSpPr txBox="1">
            <a:spLocks noChangeArrowheads="1"/>
          </p:cNvSpPr>
          <p:nvPr/>
        </p:nvSpPr>
        <p:spPr bwMode="auto">
          <a:xfrm>
            <a:off x="971550" y="4005263"/>
            <a:ext cx="70040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>
                <a:sym typeface="Wingdings" pitchFamily="2" charset="2"/>
              </a:rPr>
              <a:t> Entkopplung von U und I, das System erhält einen Freiheitsgrad</a:t>
            </a:r>
            <a:endParaRPr lang="de-DE" altLang="de-DE"/>
          </a:p>
        </p:txBody>
      </p:sp>
      <p:sp>
        <p:nvSpPr>
          <p:cNvPr id="12306" name="Textfeld 20"/>
          <p:cNvSpPr txBox="1">
            <a:spLocks noChangeArrowheads="1"/>
          </p:cNvSpPr>
          <p:nvPr/>
        </p:nvSpPr>
        <p:spPr bwMode="auto">
          <a:xfrm>
            <a:off x="1042988" y="4508500"/>
            <a:ext cx="65944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>
                <a:sym typeface="Wingdings" pitchFamily="2" charset="2"/>
              </a:rPr>
              <a:t> Die Dynamik (zeitliches Verhalten) kann untersucht werden!</a:t>
            </a:r>
            <a:endParaRPr lang="de-DE" alt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FU Berlin            Constanze Donner / Ludwig Pohlmann         2017</a:t>
            </a:r>
          </a:p>
        </p:txBody>
      </p:sp>
      <p:sp>
        <p:nvSpPr>
          <p:cNvPr id="6150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C7741D7-21DD-415E-8C37-0935D5FBA60A}" type="slidenum">
              <a:rPr lang="de-DE" smtClean="0"/>
              <a:pPr>
                <a:defRPr/>
              </a:pPr>
              <a:t>12</a:t>
            </a:fld>
            <a:endParaRPr lang="de-DE" smtClean="0"/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4000" smtClean="0"/>
              <a:t>EC-Selbstorganisation</a:t>
            </a:r>
          </a:p>
        </p:txBody>
      </p:sp>
      <p:sp>
        <p:nvSpPr>
          <p:cNvPr id="13317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7986713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 b="1"/>
              <a:t>1. Nichtlineare elektrochemische Systeme: Stabilitätsuntersuchung</a:t>
            </a:r>
          </a:p>
        </p:txBody>
      </p:sp>
      <p:sp>
        <p:nvSpPr>
          <p:cNvPr id="13318" name="Rectangle 4"/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  <p:sp>
        <p:nvSpPr>
          <p:cNvPr id="13319" name="Rectangle 5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  <p:sp>
        <p:nvSpPr>
          <p:cNvPr id="13320" name="Rectangle 6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  <p:sp>
        <p:nvSpPr>
          <p:cNvPr id="13321" name="Text Box 7"/>
          <p:cNvSpPr txBox="1">
            <a:spLocks noChangeArrowheads="1"/>
          </p:cNvSpPr>
          <p:nvPr/>
        </p:nvSpPr>
        <p:spPr bwMode="auto">
          <a:xfrm>
            <a:off x="539750" y="1630363"/>
            <a:ext cx="6151563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Tangentenanstieg = Ableitung der rechten Seite nach </a:t>
            </a:r>
            <a:r>
              <a:rPr lang="de-DE" altLang="de-DE">
                <a:sym typeface="Symbol" pitchFamily="18" charset="2"/>
              </a:rPr>
              <a:t></a:t>
            </a:r>
            <a:r>
              <a:rPr lang="de-DE" altLang="de-DE" baseline="-25000">
                <a:sym typeface="Symbol" pitchFamily="18" charset="2"/>
              </a:rPr>
              <a:t>DL</a:t>
            </a:r>
            <a:r>
              <a:rPr lang="de-DE" altLang="de-DE">
                <a:sym typeface="Symbol" pitchFamily="18" charset="2"/>
              </a:rPr>
              <a:t> </a:t>
            </a:r>
            <a:r>
              <a:rPr lang="de-DE" altLang="de-DE"/>
              <a:t>:</a:t>
            </a:r>
          </a:p>
        </p:txBody>
      </p:sp>
      <p:sp>
        <p:nvSpPr>
          <p:cNvPr id="13322" name="Rectangle 8"/>
          <p:cNvSpPr>
            <a:spLocks noChangeArrowheads="1"/>
          </p:cNvSpPr>
          <p:nvPr/>
        </p:nvSpPr>
        <p:spPr bwMode="auto">
          <a:xfrm>
            <a:off x="0" y="2814638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  <p:sp>
        <p:nvSpPr>
          <p:cNvPr id="13323" name="Rectangle 10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  <p:sp>
        <p:nvSpPr>
          <p:cNvPr id="13324" name="Rectangle 18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  <p:graphicFrame>
        <p:nvGraphicFramePr>
          <p:cNvPr id="13325" name="Object 17"/>
          <p:cNvGraphicFramePr>
            <a:graphicFrameLocks noChangeAspect="1"/>
          </p:cNvGraphicFramePr>
          <p:nvPr/>
        </p:nvGraphicFramePr>
        <p:xfrm>
          <a:off x="842963" y="2265363"/>
          <a:ext cx="2562225" cy="82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0" name="Formel" r:id="rId3" imgW="1435100" imgH="457200" progId="Equation.3">
                  <p:embed/>
                </p:oleObj>
              </mc:Choice>
              <mc:Fallback>
                <p:oleObj name="Formel" r:id="rId3" imgW="1435100" imgH="4572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2963" y="2265363"/>
                        <a:ext cx="2562225" cy="823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6" name="Text Box 19"/>
          <p:cNvSpPr txBox="1">
            <a:spLocks noChangeArrowheads="1"/>
          </p:cNvSpPr>
          <p:nvPr/>
        </p:nvSpPr>
        <p:spPr bwMode="auto">
          <a:xfrm>
            <a:off x="684213" y="3213100"/>
            <a:ext cx="5654675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Wann ist ein Zustand </a:t>
            </a:r>
            <a:r>
              <a:rPr lang="de-DE" altLang="de-DE">
                <a:solidFill>
                  <a:srgbClr val="FF0000"/>
                </a:solidFill>
              </a:rPr>
              <a:t>instabil</a:t>
            </a:r>
            <a:r>
              <a:rPr lang="de-DE" altLang="de-DE"/>
              <a:t>: wenn a &gt; 0, d.h. wenn:</a:t>
            </a:r>
          </a:p>
        </p:txBody>
      </p:sp>
      <p:sp>
        <p:nvSpPr>
          <p:cNvPr id="13327" name="Rectangle 21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  <p:graphicFrame>
        <p:nvGraphicFramePr>
          <p:cNvPr id="13328" name="Object 20"/>
          <p:cNvGraphicFramePr>
            <a:graphicFrameLocks noChangeAspect="1"/>
          </p:cNvGraphicFramePr>
          <p:nvPr/>
        </p:nvGraphicFramePr>
        <p:xfrm>
          <a:off x="485775" y="3776663"/>
          <a:ext cx="1998663" cy="849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1" name="Formel" r:id="rId5" imgW="1079500" imgH="457200" progId="Equation.3">
                  <p:embed/>
                </p:oleObj>
              </mc:Choice>
              <mc:Fallback>
                <p:oleObj name="Formel" r:id="rId5" imgW="1079500" imgH="45720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775" y="3776663"/>
                        <a:ext cx="1998663" cy="849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9" name="Rectangle 23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  <p:graphicFrame>
        <p:nvGraphicFramePr>
          <p:cNvPr id="13330" name="Object 22"/>
          <p:cNvGraphicFramePr>
            <a:graphicFrameLocks noChangeAspect="1"/>
          </p:cNvGraphicFramePr>
          <p:nvPr/>
        </p:nvGraphicFramePr>
        <p:xfrm>
          <a:off x="3743325" y="3716338"/>
          <a:ext cx="2162175" cy="898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2" name="Formel" r:id="rId7" imgW="1167893" imgH="482391" progId="Equation.3">
                  <p:embed/>
                </p:oleObj>
              </mc:Choice>
              <mc:Fallback>
                <p:oleObj name="Formel" r:id="rId7" imgW="1167893" imgH="482391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3325" y="3716338"/>
                        <a:ext cx="2162175" cy="898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31" name="Text Box 24"/>
          <p:cNvSpPr txBox="1">
            <a:spLocks noChangeArrowheads="1"/>
          </p:cNvSpPr>
          <p:nvPr/>
        </p:nvSpPr>
        <p:spPr bwMode="auto">
          <a:xfrm>
            <a:off x="2711450" y="3948113"/>
            <a:ext cx="5651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und</a:t>
            </a:r>
          </a:p>
        </p:txBody>
      </p:sp>
      <p:sp>
        <p:nvSpPr>
          <p:cNvPr id="294937" name="Text Box 25"/>
          <p:cNvSpPr txBox="1">
            <a:spLocks noChangeArrowheads="1"/>
          </p:cNvSpPr>
          <p:nvPr/>
        </p:nvSpPr>
        <p:spPr bwMode="auto">
          <a:xfrm>
            <a:off x="735013" y="4811713"/>
            <a:ext cx="7508875" cy="1216025"/>
          </a:xfrm>
          <a:prstGeom prst="rect">
            <a:avLst/>
          </a:prstGeom>
          <a:noFill/>
          <a:ln w="25400" algn="ctr">
            <a:solidFill>
              <a:schemeClr val="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>
                <a:sym typeface="Wingdings" pitchFamily="2" charset="2"/>
              </a:rPr>
              <a:t> im Bereich des stationären Zustandes muss die i-U-Kennlinie einen negativen Anstieg haben (negativer differentieller Widerstand), und dieser muss dem Betrage nach den Ohmschen Vorwiderstand überschreiten (also steiler sein)!</a:t>
            </a:r>
            <a:endParaRPr lang="de-DE" alt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4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493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FU Berlin            Constanze Donner / Ludwig Pohlmann         2017</a:t>
            </a:r>
          </a:p>
        </p:txBody>
      </p:sp>
      <p:sp>
        <p:nvSpPr>
          <p:cNvPr id="15363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99CFC31-CCBC-4D92-B459-8BC9AE8D694D}" type="slidenum">
              <a:rPr lang="de-DE" smtClean="0"/>
              <a:pPr>
                <a:defRPr/>
              </a:pPr>
              <a:t>13</a:t>
            </a:fld>
            <a:endParaRPr lang="de-DE" smtClean="0"/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4000" smtClean="0"/>
              <a:t>EC-Selbstorganisation</a:t>
            </a:r>
          </a:p>
        </p:txBody>
      </p:sp>
      <p:sp>
        <p:nvSpPr>
          <p:cNvPr id="14341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8424863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 b="1"/>
              <a:t>1. Nichtlineare elektrochemische Systeme: Bistabilität im passivierenden Eisensystem</a:t>
            </a:r>
          </a:p>
        </p:txBody>
      </p:sp>
      <p:sp>
        <p:nvSpPr>
          <p:cNvPr id="14342" name="Rectangle 4"/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  <p:sp>
        <p:nvSpPr>
          <p:cNvPr id="14343" name="Linie22"/>
          <p:cNvSpPr>
            <a:spLocks noChangeShapeType="1"/>
          </p:cNvSpPr>
          <p:nvPr/>
        </p:nvSpPr>
        <p:spPr bwMode="auto">
          <a:xfrm>
            <a:off x="2211388" y="2349500"/>
            <a:ext cx="1587" cy="2722563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 type="stealth" w="med" len="med"/>
            <a:tailEnd/>
          </a:ln>
        </p:spPr>
        <p:txBody>
          <a:bodyPr lIns="35560" tIns="35560" rIns="35560" bIns="35560"/>
          <a:lstStyle/>
          <a:p>
            <a:endParaRPr lang="de-DE"/>
          </a:p>
        </p:txBody>
      </p:sp>
      <p:sp>
        <p:nvSpPr>
          <p:cNvPr id="14344" name="Linie23"/>
          <p:cNvSpPr>
            <a:spLocks noChangeShapeType="1"/>
          </p:cNvSpPr>
          <p:nvPr/>
        </p:nvSpPr>
        <p:spPr bwMode="auto">
          <a:xfrm>
            <a:off x="1547813" y="4733925"/>
            <a:ext cx="5254625" cy="1588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 type="stealth" w="med" len="med"/>
          </a:ln>
        </p:spPr>
        <p:txBody>
          <a:bodyPr lIns="35560" tIns="35560" rIns="35560" bIns="35560"/>
          <a:lstStyle/>
          <a:p>
            <a:endParaRPr lang="de-DE"/>
          </a:p>
        </p:txBody>
      </p:sp>
      <p:sp>
        <p:nvSpPr>
          <p:cNvPr id="14345" name="Kurve4"/>
          <p:cNvSpPr>
            <a:spLocks noChangeArrowheads="1"/>
          </p:cNvSpPr>
          <p:nvPr/>
        </p:nvSpPr>
        <p:spPr bwMode="auto">
          <a:xfrm>
            <a:off x="1579563" y="2997200"/>
            <a:ext cx="2705100" cy="1954213"/>
          </a:xfrm>
          <a:custGeom>
            <a:avLst/>
            <a:gdLst>
              <a:gd name="T0" fmla="*/ 0 w 20000"/>
              <a:gd name="T1" fmla="*/ 190947422 h 20000"/>
              <a:gd name="T2" fmla="*/ 200629422 w 20000"/>
              <a:gd name="T3" fmla="*/ 74097113 h 20000"/>
              <a:gd name="T4" fmla="*/ 365878301 w 20000"/>
              <a:gd name="T5" fmla="*/ 0 h 20000"/>
              <a:gd name="T6" fmla="*/ 0 60000 65536"/>
              <a:gd name="T7" fmla="*/ 0 60000 65536"/>
              <a:gd name="T8" fmla="*/ 0 60000 65536"/>
              <a:gd name="T9" fmla="*/ 0 w 20000"/>
              <a:gd name="T10" fmla="*/ 0 h 20000"/>
              <a:gd name="T11" fmla="*/ 20000 w 20000"/>
              <a:gd name="T12" fmla="*/ 20000 h 200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000" h="20000">
                <a:moveTo>
                  <a:pt x="0" y="20000"/>
                </a:moveTo>
                <a:cubicBezTo>
                  <a:pt x="2193" y="17552"/>
                  <a:pt x="6967" y="11761"/>
                  <a:pt x="10967" y="7761"/>
                </a:cubicBezTo>
                <a:cubicBezTo>
                  <a:pt x="14336" y="4391"/>
                  <a:pt x="18193" y="1552"/>
                  <a:pt x="20000" y="0"/>
                </a:cubicBezTo>
              </a:path>
            </a:pathLst>
          </a:custGeom>
          <a:noFill/>
          <a:ln w="25400" cmpd="sng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35560" tIns="35560" rIns="35560" bIns="35560"/>
          <a:lstStyle/>
          <a:p>
            <a:endParaRPr lang="de-DE"/>
          </a:p>
        </p:txBody>
      </p:sp>
      <p:sp>
        <p:nvSpPr>
          <p:cNvPr id="14346" name="Kurve5"/>
          <p:cNvSpPr>
            <a:spLocks noChangeArrowheads="1"/>
          </p:cNvSpPr>
          <p:nvPr/>
        </p:nvSpPr>
        <p:spPr bwMode="auto">
          <a:xfrm>
            <a:off x="4787900" y="3052763"/>
            <a:ext cx="2520950" cy="1689100"/>
          </a:xfrm>
          <a:custGeom>
            <a:avLst/>
            <a:gdLst>
              <a:gd name="T0" fmla="*/ 0 w 20000"/>
              <a:gd name="T1" fmla="*/ 139086659 h 20000"/>
              <a:gd name="T2" fmla="*/ 108324213 w 20000"/>
              <a:gd name="T3" fmla="*/ 139086659 h 20000"/>
              <a:gd name="T4" fmla="*/ 223861494 w 20000"/>
              <a:gd name="T5" fmla="*/ 120363408 h 20000"/>
              <a:gd name="T6" fmla="*/ 285252677 w 20000"/>
              <a:gd name="T7" fmla="*/ 56169585 h 20000"/>
              <a:gd name="T8" fmla="*/ 317759445 w 20000"/>
              <a:gd name="T9" fmla="*/ 0 h 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0000"/>
              <a:gd name="T16" fmla="*/ 0 h 20000"/>
              <a:gd name="T17" fmla="*/ 20000 w 20000"/>
              <a:gd name="T18" fmla="*/ 20000 h 200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0000" h="20000">
                <a:moveTo>
                  <a:pt x="0" y="19500"/>
                </a:moveTo>
                <a:cubicBezTo>
                  <a:pt x="1361" y="19500"/>
                  <a:pt x="4141" y="20000"/>
                  <a:pt x="6818" y="19500"/>
                </a:cubicBezTo>
                <a:cubicBezTo>
                  <a:pt x="9636" y="18975"/>
                  <a:pt x="11974" y="19083"/>
                  <a:pt x="14090" y="16875"/>
                </a:cubicBezTo>
                <a:cubicBezTo>
                  <a:pt x="16318" y="14550"/>
                  <a:pt x="16772" y="11250"/>
                  <a:pt x="17954" y="7875"/>
                </a:cubicBezTo>
                <a:cubicBezTo>
                  <a:pt x="19030" y="4800"/>
                  <a:pt x="19590" y="1573"/>
                  <a:pt x="20000" y="0"/>
                </a:cubicBezTo>
              </a:path>
            </a:pathLst>
          </a:custGeom>
          <a:noFill/>
          <a:ln w="25400" cmpd="sng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35560" tIns="35560" rIns="35560" bIns="35560"/>
          <a:lstStyle/>
          <a:p>
            <a:endParaRPr lang="de-DE"/>
          </a:p>
        </p:txBody>
      </p:sp>
      <p:sp>
        <p:nvSpPr>
          <p:cNvPr id="14347" name="Text Box 14"/>
          <p:cNvSpPr txBox="1">
            <a:spLocks noChangeArrowheads="1"/>
          </p:cNvSpPr>
          <p:nvPr/>
        </p:nvSpPr>
        <p:spPr bwMode="auto">
          <a:xfrm>
            <a:off x="6640513" y="4797425"/>
            <a:ext cx="1558925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E (V) vs. NHE</a:t>
            </a:r>
          </a:p>
        </p:txBody>
      </p:sp>
      <p:sp>
        <p:nvSpPr>
          <p:cNvPr id="14348" name="Text Box 15"/>
          <p:cNvSpPr txBox="1">
            <a:spLocks noChangeArrowheads="1"/>
          </p:cNvSpPr>
          <p:nvPr/>
        </p:nvSpPr>
        <p:spPr bwMode="auto">
          <a:xfrm>
            <a:off x="1600200" y="5172075"/>
            <a:ext cx="8493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-0.25V</a:t>
            </a:r>
          </a:p>
        </p:txBody>
      </p:sp>
      <p:sp>
        <p:nvSpPr>
          <p:cNvPr id="14349" name="Text Box 16"/>
          <p:cNvSpPr txBox="1">
            <a:spLocks noChangeArrowheads="1"/>
          </p:cNvSpPr>
          <p:nvPr/>
        </p:nvSpPr>
        <p:spPr bwMode="auto">
          <a:xfrm>
            <a:off x="4284663" y="5229225"/>
            <a:ext cx="766762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0.58V</a:t>
            </a:r>
          </a:p>
        </p:txBody>
      </p:sp>
      <p:sp>
        <p:nvSpPr>
          <p:cNvPr id="14350" name="Text Box 17"/>
          <p:cNvSpPr txBox="1">
            <a:spLocks noChangeArrowheads="1"/>
          </p:cNvSpPr>
          <p:nvPr/>
        </p:nvSpPr>
        <p:spPr bwMode="auto">
          <a:xfrm>
            <a:off x="6300788" y="5229225"/>
            <a:ext cx="6413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2.0V</a:t>
            </a:r>
          </a:p>
        </p:txBody>
      </p:sp>
      <p:sp>
        <p:nvSpPr>
          <p:cNvPr id="291858" name="Text Box 18"/>
          <p:cNvSpPr txBox="1">
            <a:spLocks noChangeArrowheads="1"/>
          </p:cNvSpPr>
          <p:nvPr/>
        </p:nvSpPr>
        <p:spPr bwMode="auto">
          <a:xfrm>
            <a:off x="539750" y="5589588"/>
            <a:ext cx="8353425" cy="3683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Am Flade-Potential ist das Doppelschichtpotential die autokatalytische Größe!</a:t>
            </a:r>
          </a:p>
        </p:txBody>
      </p:sp>
      <p:sp>
        <p:nvSpPr>
          <p:cNvPr id="14352" name="Line 19"/>
          <p:cNvSpPr>
            <a:spLocks noChangeShapeType="1"/>
          </p:cNvSpPr>
          <p:nvPr/>
        </p:nvSpPr>
        <p:spPr bwMode="auto">
          <a:xfrm>
            <a:off x="1835150" y="2636838"/>
            <a:ext cx="4968875" cy="1944687"/>
          </a:xfrm>
          <a:prstGeom prst="line">
            <a:avLst/>
          </a:prstGeom>
          <a:noFill/>
          <a:ln w="25400">
            <a:solidFill>
              <a:schemeClr val="folHlink"/>
            </a:solidFill>
            <a:prstDash val="dash"/>
            <a:round/>
            <a:headEnd/>
            <a:tailEnd/>
          </a:ln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4353" name="AutoShape 22"/>
          <p:cNvSpPr>
            <a:spLocks noChangeArrowheads="1"/>
          </p:cNvSpPr>
          <p:nvPr/>
        </p:nvSpPr>
        <p:spPr bwMode="auto">
          <a:xfrm>
            <a:off x="6372225" y="4365625"/>
            <a:ext cx="215900" cy="215900"/>
          </a:xfrm>
          <a:prstGeom prst="octagon">
            <a:avLst>
              <a:gd name="adj" fmla="val 29287"/>
            </a:avLst>
          </a:prstGeom>
          <a:solidFill>
            <a:schemeClr val="bg1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  <p:sp>
        <p:nvSpPr>
          <p:cNvPr id="14354" name="AutoShape 23"/>
          <p:cNvSpPr>
            <a:spLocks noChangeArrowheads="1"/>
          </p:cNvSpPr>
          <p:nvPr/>
        </p:nvSpPr>
        <p:spPr bwMode="auto">
          <a:xfrm>
            <a:off x="4500563" y="3644900"/>
            <a:ext cx="215900" cy="215900"/>
          </a:xfrm>
          <a:prstGeom prst="octagon">
            <a:avLst>
              <a:gd name="adj" fmla="val 29287"/>
            </a:avLst>
          </a:prstGeom>
          <a:solidFill>
            <a:schemeClr val="bg1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  <p:sp>
        <p:nvSpPr>
          <p:cNvPr id="14355" name="AutoShape 24"/>
          <p:cNvSpPr>
            <a:spLocks noChangeArrowheads="1"/>
          </p:cNvSpPr>
          <p:nvPr/>
        </p:nvSpPr>
        <p:spPr bwMode="auto">
          <a:xfrm>
            <a:off x="3563938" y="3213100"/>
            <a:ext cx="215900" cy="215900"/>
          </a:xfrm>
          <a:prstGeom prst="octagon">
            <a:avLst>
              <a:gd name="adj" fmla="val 29287"/>
            </a:avLst>
          </a:prstGeom>
          <a:solidFill>
            <a:schemeClr val="bg1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  <p:sp>
        <p:nvSpPr>
          <p:cNvPr id="14356" name="Text Box 25"/>
          <p:cNvSpPr txBox="1">
            <a:spLocks noChangeArrowheads="1"/>
          </p:cNvSpPr>
          <p:nvPr/>
        </p:nvSpPr>
        <p:spPr bwMode="auto">
          <a:xfrm>
            <a:off x="2411413" y="2420938"/>
            <a:ext cx="1041400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load line</a:t>
            </a:r>
          </a:p>
        </p:txBody>
      </p:sp>
      <p:sp>
        <p:nvSpPr>
          <p:cNvPr id="14357" name="Text Box 26"/>
          <p:cNvSpPr txBox="1">
            <a:spLocks noChangeArrowheads="1"/>
          </p:cNvSpPr>
          <p:nvPr/>
        </p:nvSpPr>
        <p:spPr bwMode="auto">
          <a:xfrm>
            <a:off x="1816100" y="2076450"/>
            <a:ext cx="236538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i</a:t>
            </a:r>
          </a:p>
        </p:txBody>
      </p:sp>
      <p:sp>
        <p:nvSpPr>
          <p:cNvPr id="14358" name="Line 27"/>
          <p:cNvSpPr>
            <a:spLocks noChangeShapeType="1"/>
          </p:cNvSpPr>
          <p:nvPr/>
        </p:nvSpPr>
        <p:spPr bwMode="auto">
          <a:xfrm flipV="1">
            <a:off x="4716463" y="2708275"/>
            <a:ext cx="1439862" cy="865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/>
          </a:ln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4359" name="Text Box 28"/>
          <p:cNvSpPr txBox="1">
            <a:spLocks noChangeArrowheads="1"/>
          </p:cNvSpPr>
          <p:nvPr/>
        </p:nvSpPr>
        <p:spPr bwMode="auto">
          <a:xfrm>
            <a:off x="6011863" y="2349500"/>
            <a:ext cx="969962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>
                <a:solidFill>
                  <a:schemeClr val="hlink"/>
                </a:solidFill>
              </a:rPr>
              <a:t>instabil</a:t>
            </a:r>
            <a:r>
              <a:rPr lang="de-DE" altLang="de-DE"/>
              <a:t>!</a:t>
            </a:r>
          </a:p>
        </p:txBody>
      </p:sp>
      <p:sp>
        <p:nvSpPr>
          <p:cNvPr id="14360" name="Text Box 30"/>
          <p:cNvSpPr txBox="1">
            <a:spLocks noChangeArrowheads="1"/>
          </p:cNvSpPr>
          <p:nvPr/>
        </p:nvSpPr>
        <p:spPr bwMode="auto">
          <a:xfrm>
            <a:off x="592138" y="3084513"/>
            <a:ext cx="1019175" cy="792162"/>
          </a:xfrm>
          <a:prstGeom prst="rect">
            <a:avLst/>
          </a:prstGeom>
          <a:noFill/>
          <a:ln w="12700" algn="ctr">
            <a:solidFill>
              <a:schemeClr val="folHlink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Anstieg:</a:t>
            </a:r>
          </a:p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- 1/R</a:t>
            </a:r>
          </a:p>
        </p:txBody>
      </p:sp>
      <p:sp>
        <p:nvSpPr>
          <p:cNvPr id="14361" name="Line 31"/>
          <p:cNvSpPr>
            <a:spLocks noChangeShapeType="1"/>
          </p:cNvSpPr>
          <p:nvPr/>
        </p:nvSpPr>
        <p:spPr bwMode="auto">
          <a:xfrm flipV="1">
            <a:off x="1763713" y="2997200"/>
            <a:ext cx="936625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4362" name="Text Box 32"/>
          <p:cNvSpPr txBox="1">
            <a:spLocks noChangeArrowheads="1"/>
          </p:cNvSpPr>
          <p:nvPr/>
        </p:nvSpPr>
        <p:spPr bwMode="auto">
          <a:xfrm>
            <a:off x="3348038" y="3789363"/>
            <a:ext cx="911225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stabil 1</a:t>
            </a:r>
          </a:p>
        </p:txBody>
      </p:sp>
      <p:sp>
        <p:nvSpPr>
          <p:cNvPr id="14363" name="Line 33"/>
          <p:cNvSpPr>
            <a:spLocks noChangeShapeType="1"/>
          </p:cNvSpPr>
          <p:nvPr/>
        </p:nvSpPr>
        <p:spPr bwMode="auto">
          <a:xfrm flipV="1">
            <a:off x="3708400" y="3500438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4364" name="Text Box 34"/>
          <p:cNvSpPr txBox="1">
            <a:spLocks noChangeArrowheads="1"/>
          </p:cNvSpPr>
          <p:nvPr/>
        </p:nvSpPr>
        <p:spPr bwMode="auto">
          <a:xfrm>
            <a:off x="7524750" y="3789363"/>
            <a:ext cx="911225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stabil 2</a:t>
            </a:r>
          </a:p>
        </p:txBody>
      </p:sp>
      <p:sp>
        <p:nvSpPr>
          <p:cNvPr id="14365" name="Line 35"/>
          <p:cNvSpPr>
            <a:spLocks noChangeShapeType="1"/>
          </p:cNvSpPr>
          <p:nvPr/>
        </p:nvSpPr>
        <p:spPr bwMode="auto">
          <a:xfrm flipH="1">
            <a:off x="6732588" y="4005263"/>
            <a:ext cx="792162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4366" name="Freihandform 32"/>
          <p:cNvSpPr>
            <a:spLocks/>
          </p:cNvSpPr>
          <p:nvPr/>
        </p:nvSpPr>
        <p:spPr bwMode="auto">
          <a:xfrm>
            <a:off x="4292600" y="2924175"/>
            <a:ext cx="515938" cy="1793875"/>
          </a:xfrm>
          <a:custGeom>
            <a:avLst/>
            <a:gdLst>
              <a:gd name="T0" fmla="*/ 0 w 516467"/>
              <a:gd name="T1" fmla="*/ 57218 h 1792817"/>
              <a:gd name="T2" fmla="*/ 114066 w 516467"/>
              <a:gd name="T3" fmla="*/ 57218 h 1792817"/>
              <a:gd name="T4" fmla="*/ 253480 w 516467"/>
              <a:gd name="T5" fmla="*/ 197082 h 1792817"/>
              <a:gd name="T6" fmla="*/ 342198 w 516467"/>
              <a:gd name="T7" fmla="*/ 1239712 h 1792817"/>
              <a:gd name="T8" fmla="*/ 380220 w 516467"/>
              <a:gd name="T9" fmla="*/ 1646592 h 1792817"/>
              <a:gd name="T10" fmla="*/ 494286 w 516467"/>
              <a:gd name="T11" fmla="*/ 1773742 h 1792817"/>
              <a:gd name="T12" fmla="*/ 506960 w 516467"/>
              <a:gd name="T13" fmla="*/ 1773742 h 179281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516467"/>
              <a:gd name="T22" fmla="*/ 0 h 1792817"/>
              <a:gd name="T23" fmla="*/ 516467 w 516467"/>
              <a:gd name="T24" fmla="*/ 1792817 h 179281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516467" h="1792817">
                <a:moveTo>
                  <a:pt x="0" y="57150"/>
                </a:moveTo>
                <a:cubicBezTo>
                  <a:pt x="35983" y="45508"/>
                  <a:pt x="71967" y="33867"/>
                  <a:pt x="114300" y="57150"/>
                </a:cubicBezTo>
                <a:cubicBezTo>
                  <a:pt x="156633" y="80433"/>
                  <a:pt x="215900" y="0"/>
                  <a:pt x="254000" y="196850"/>
                </a:cubicBezTo>
                <a:cubicBezTo>
                  <a:pt x="292100" y="393700"/>
                  <a:pt x="321733" y="996950"/>
                  <a:pt x="342900" y="1238250"/>
                </a:cubicBezTo>
                <a:cubicBezTo>
                  <a:pt x="364067" y="1479550"/>
                  <a:pt x="355600" y="1555750"/>
                  <a:pt x="381000" y="1644650"/>
                </a:cubicBezTo>
                <a:cubicBezTo>
                  <a:pt x="406400" y="1733550"/>
                  <a:pt x="474133" y="1750483"/>
                  <a:pt x="495300" y="1771650"/>
                </a:cubicBezTo>
                <a:cubicBezTo>
                  <a:pt x="516467" y="1792817"/>
                  <a:pt x="512233" y="1782233"/>
                  <a:pt x="508000" y="1771650"/>
                </a:cubicBez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18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18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185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FU Berlin            Constanze Donner / Ludwig Pohlmann         2017</a:t>
            </a:r>
          </a:p>
        </p:txBody>
      </p:sp>
      <p:sp>
        <p:nvSpPr>
          <p:cNvPr id="16387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7A79974-EB1E-49FC-BBF0-AE78F3BE0550}" type="slidenum">
              <a:rPr lang="de-DE" smtClean="0"/>
              <a:pPr>
                <a:defRPr/>
              </a:pPr>
              <a:t>14</a:t>
            </a:fld>
            <a:endParaRPr lang="de-DE" smtClean="0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4000" smtClean="0"/>
              <a:t>EC-Selbstorganisation</a:t>
            </a:r>
          </a:p>
        </p:txBody>
      </p:sp>
      <p:sp>
        <p:nvSpPr>
          <p:cNvPr id="15365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6402388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 b="1"/>
              <a:t>1. Nichtlineare elektrochemische Systeme: Bistabilität</a:t>
            </a:r>
          </a:p>
        </p:txBody>
      </p:sp>
      <p:sp>
        <p:nvSpPr>
          <p:cNvPr id="15366" name="Rectangle 4"/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  <p:sp>
        <p:nvSpPr>
          <p:cNvPr id="15367" name="Text Box 5"/>
          <p:cNvSpPr txBox="1">
            <a:spLocks noChangeArrowheads="1"/>
          </p:cNvSpPr>
          <p:nvPr/>
        </p:nvSpPr>
        <p:spPr bwMode="auto">
          <a:xfrm>
            <a:off x="519113" y="1557338"/>
            <a:ext cx="7189787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 u="sng"/>
              <a:t>Bistabilität am Beispiel der Passivierung des Eisens </a:t>
            </a:r>
            <a:r>
              <a:rPr lang="de-DE" altLang="de-DE"/>
              <a:t>(1 molare H</a:t>
            </a:r>
            <a:r>
              <a:rPr lang="de-DE" altLang="de-DE" baseline="-25000"/>
              <a:t>2</a:t>
            </a:r>
            <a:r>
              <a:rPr lang="de-DE" altLang="de-DE"/>
              <a:t>SO</a:t>
            </a:r>
            <a:r>
              <a:rPr lang="de-DE" altLang="de-DE" baseline="-25000"/>
              <a:t>4</a:t>
            </a:r>
            <a:r>
              <a:rPr lang="de-DE" altLang="de-DE"/>
              <a:t>):</a:t>
            </a:r>
          </a:p>
        </p:txBody>
      </p:sp>
      <p:sp>
        <p:nvSpPr>
          <p:cNvPr id="15368" name="Text Box 27"/>
          <p:cNvSpPr txBox="1">
            <a:spLocks noChangeArrowheads="1"/>
          </p:cNvSpPr>
          <p:nvPr/>
        </p:nvSpPr>
        <p:spPr bwMode="auto">
          <a:xfrm>
            <a:off x="592138" y="2147888"/>
            <a:ext cx="8156575" cy="25669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Fazit für das Passivsystem: </a:t>
            </a:r>
            <a:br>
              <a:rPr lang="de-DE" altLang="de-DE"/>
            </a:br>
            <a:r>
              <a:rPr lang="de-DE" altLang="de-DE"/>
              <a:t>3 Schnittpunkte = 3 stationäre Zustände, davon 2 stabil: </a:t>
            </a:r>
          </a:p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>
                <a:solidFill>
                  <a:schemeClr val="folHlink"/>
                </a:solidFill>
              </a:rPr>
              <a:t>Hochstromzustand</a:t>
            </a:r>
            <a:r>
              <a:rPr lang="de-DE" altLang="de-DE"/>
              <a:t> (aktiv): Fe-Auflösung links vom Flade-Potential</a:t>
            </a:r>
          </a:p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 i="1"/>
              <a:t>und</a:t>
            </a:r>
            <a:r>
              <a:rPr lang="de-DE" altLang="de-DE"/>
              <a:t> </a:t>
            </a:r>
          </a:p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>
                <a:solidFill>
                  <a:schemeClr val="folHlink"/>
                </a:solidFill>
              </a:rPr>
              <a:t>Niedrigstromzustand</a:t>
            </a:r>
            <a:r>
              <a:rPr lang="de-DE" altLang="de-DE"/>
              <a:t> (passiv): nur Sauerstoffentwicklung rechts vom Flade-Potential</a:t>
            </a:r>
          </a:p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>
                <a:sym typeface="Wingdings" pitchFamily="2" charset="2"/>
              </a:rPr>
              <a:t> </a:t>
            </a:r>
            <a:r>
              <a:rPr lang="de-DE" altLang="de-DE" b="1">
                <a:solidFill>
                  <a:schemeClr val="hlink"/>
                </a:solidFill>
              </a:rPr>
              <a:t>Bistabilität (elektrochemischer Schalter, Flip-Flop)</a:t>
            </a:r>
          </a:p>
        </p:txBody>
      </p:sp>
      <p:sp>
        <p:nvSpPr>
          <p:cNvPr id="295966" name="Text Box 30"/>
          <p:cNvSpPr txBox="1">
            <a:spLocks noChangeArrowheads="1"/>
          </p:cNvSpPr>
          <p:nvPr/>
        </p:nvSpPr>
        <p:spPr bwMode="auto">
          <a:xfrm>
            <a:off x="663575" y="5100638"/>
            <a:ext cx="822960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Andere Ursachen negativer differentieller Widerstände: Auskristallisieren des gebildeten Metallsalzes, Adsorptionseffekte, Frumkineffekt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59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59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596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FU Berlin            Constanze Donner / Ludwig Pohlmann         2017</a:t>
            </a:r>
          </a:p>
        </p:txBody>
      </p:sp>
      <p:sp>
        <p:nvSpPr>
          <p:cNvPr id="17411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17B35A6-59A4-4A0C-996C-29D05F290F5E}" type="slidenum">
              <a:rPr lang="de-DE" smtClean="0"/>
              <a:pPr>
                <a:defRPr/>
              </a:pPr>
              <a:t>15</a:t>
            </a:fld>
            <a:endParaRPr lang="de-DE" smtClean="0"/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4000" smtClean="0"/>
              <a:t>EC-Selbstorganisation</a:t>
            </a:r>
          </a:p>
        </p:txBody>
      </p:sp>
      <p:sp>
        <p:nvSpPr>
          <p:cNvPr id="16389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6704013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 b="1"/>
              <a:t>2. Nichtlineare elektrochemische Systeme: Oszillationen</a:t>
            </a:r>
          </a:p>
        </p:txBody>
      </p:sp>
      <p:sp>
        <p:nvSpPr>
          <p:cNvPr id="16390" name="Rectangle 4"/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  <p:sp>
        <p:nvSpPr>
          <p:cNvPr id="16391" name="Text Box 5"/>
          <p:cNvSpPr txBox="1">
            <a:spLocks noChangeArrowheads="1"/>
          </p:cNvSpPr>
          <p:nvPr/>
        </p:nvSpPr>
        <p:spPr bwMode="auto">
          <a:xfrm>
            <a:off x="519113" y="1557338"/>
            <a:ext cx="8156575" cy="646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Lasst sich mit der oben abgeleiteten Gleichung auch eine elektrochemische Oszillation beschreiben?</a:t>
            </a:r>
          </a:p>
        </p:txBody>
      </p:sp>
      <p:sp>
        <p:nvSpPr>
          <p:cNvPr id="10" name="Textfeld 9"/>
          <p:cNvSpPr txBox="1">
            <a:spLocks noChangeArrowheads="1"/>
          </p:cNvSpPr>
          <p:nvPr/>
        </p:nvSpPr>
        <p:spPr bwMode="auto">
          <a:xfrm>
            <a:off x="539750" y="2565400"/>
            <a:ext cx="82089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Nein: dazu benötigt man zwei Freiheitsgrade (zwei Dimensionen im Phasenraum, zwei abhängige Variable)!</a:t>
            </a:r>
          </a:p>
        </p:txBody>
      </p:sp>
      <p:sp>
        <p:nvSpPr>
          <p:cNvPr id="11" name="Textfeld 10"/>
          <p:cNvSpPr txBox="1">
            <a:spLocks noChangeArrowheads="1"/>
          </p:cNvSpPr>
          <p:nvPr/>
        </p:nvSpPr>
        <p:spPr bwMode="auto">
          <a:xfrm>
            <a:off x="539750" y="3500438"/>
            <a:ext cx="82089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Welche wesentlichen und möglichst allgemeingültigen Variablen kommen in Frage?</a:t>
            </a:r>
          </a:p>
        </p:txBody>
      </p:sp>
      <p:sp>
        <p:nvSpPr>
          <p:cNvPr id="12" name="Textfeld 11"/>
          <p:cNvSpPr txBox="1">
            <a:spLocks noChangeArrowheads="1"/>
          </p:cNvSpPr>
          <p:nvPr/>
        </p:nvSpPr>
        <p:spPr bwMode="auto">
          <a:xfrm>
            <a:off x="684213" y="4508500"/>
            <a:ext cx="7339012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Arial" charset="0"/>
              <a:buChar char="•"/>
            </a:pPr>
            <a:r>
              <a:rPr lang="de-DE" altLang="de-DE"/>
              <a:t>Konzentration des Reaktanden an der Grenzfläche -&gt; Transportkinetik</a:t>
            </a:r>
          </a:p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Arial" charset="0"/>
              <a:buChar char="•"/>
            </a:pPr>
            <a:r>
              <a:rPr lang="de-DE" altLang="de-DE"/>
              <a:t>Bedeckung der Oberfläche durch Inhibitoren -&gt; Adsorptionskinetik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FU Berlin            Constanze Donner / Ludwig Pohlmann         2017</a:t>
            </a:r>
          </a:p>
        </p:txBody>
      </p:sp>
      <p:sp>
        <p:nvSpPr>
          <p:cNvPr id="7173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46C3614-5307-43F4-93A3-7AF23E6EC704}" type="slidenum">
              <a:rPr lang="de-DE" smtClean="0"/>
              <a:pPr>
                <a:defRPr/>
              </a:pPr>
              <a:t>16</a:t>
            </a:fld>
            <a:endParaRPr lang="de-DE" smtClean="0"/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4000" smtClean="0"/>
              <a:t>EC-Selbstorganisation</a:t>
            </a:r>
          </a:p>
        </p:txBody>
      </p:sp>
      <p:sp>
        <p:nvSpPr>
          <p:cNvPr id="17413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6704013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 b="1"/>
              <a:t>2. Nichtlineare elektrochemische Systeme: Oszillationen</a:t>
            </a:r>
          </a:p>
        </p:txBody>
      </p:sp>
      <p:sp>
        <p:nvSpPr>
          <p:cNvPr id="17414" name="Rectangle 4"/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  <p:sp>
        <p:nvSpPr>
          <p:cNvPr id="17415" name="Text Box 5"/>
          <p:cNvSpPr txBox="1">
            <a:spLocks noChangeArrowheads="1"/>
          </p:cNvSpPr>
          <p:nvPr/>
        </p:nvSpPr>
        <p:spPr bwMode="auto">
          <a:xfrm>
            <a:off x="519113" y="1557338"/>
            <a:ext cx="3405187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Berücksichtigung der Diffusion:</a:t>
            </a:r>
          </a:p>
        </p:txBody>
      </p:sp>
      <p:graphicFrame>
        <p:nvGraphicFramePr>
          <p:cNvPr id="17416" name="Object 2"/>
          <p:cNvGraphicFramePr>
            <a:graphicFrameLocks noChangeAspect="1"/>
          </p:cNvGraphicFramePr>
          <p:nvPr/>
        </p:nvGraphicFramePr>
        <p:xfrm>
          <a:off x="4284663" y="4652963"/>
          <a:ext cx="3724275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4" name="Formel" r:id="rId3" imgW="1625600" imgH="241300" progId="Equation.3">
                  <p:embed/>
                </p:oleObj>
              </mc:Choice>
              <mc:Fallback>
                <p:oleObj name="Formel" r:id="rId3" imgW="1625600" imgH="2413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4663" y="4652963"/>
                        <a:ext cx="3724275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7" name="Object 3"/>
          <p:cNvGraphicFramePr>
            <a:graphicFrameLocks noChangeAspect="1"/>
          </p:cNvGraphicFramePr>
          <p:nvPr/>
        </p:nvGraphicFramePr>
        <p:xfrm>
          <a:off x="747713" y="2133600"/>
          <a:ext cx="4362450" cy="925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5" name="Formel" r:id="rId5" imgW="1854200" imgH="393700" progId="Equation.3">
                  <p:embed/>
                </p:oleObj>
              </mc:Choice>
              <mc:Fallback>
                <p:oleObj name="Formel" r:id="rId5" imgW="1854200" imgH="3937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7713" y="2133600"/>
                        <a:ext cx="4362450" cy="925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8" name="Textfeld 13"/>
          <p:cNvSpPr txBox="1">
            <a:spLocks noChangeArrowheads="1"/>
          </p:cNvSpPr>
          <p:nvPr/>
        </p:nvSpPr>
        <p:spPr bwMode="auto">
          <a:xfrm>
            <a:off x="539750" y="3357563"/>
            <a:ext cx="77755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c</a:t>
            </a:r>
            <a:r>
              <a:rPr lang="de-DE" altLang="de-DE" baseline="-25000"/>
              <a:t>s</a:t>
            </a:r>
            <a:r>
              <a:rPr lang="de-DE" altLang="de-DE"/>
              <a:t>, c</a:t>
            </a:r>
            <a:r>
              <a:rPr lang="de-DE" altLang="de-DE" baseline="-25000"/>
              <a:t>0</a:t>
            </a:r>
            <a:r>
              <a:rPr lang="de-DE" altLang="de-DE"/>
              <a:t> – Konzentration des Reaktanden im Volumen und an der Grenzfläche </a:t>
            </a:r>
          </a:p>
        </p:txBody>
      </p:sp>
      <p:sp>
        <p:nvSpPr>
          <p:cNvPr id="17419" name="Textfeld 14"/>
          <p:cNvSpPr txBox="1">
            <a:spLocks noChangeArrowheads="1"/>
          </p:cNvSpPr>
          <p:nvPr/>
        </p:nvSpPr>
        <p:spPr bwMode="auto">
          <a:xfrm>
            <a:off x="539750" y="4149725"/>
            <a:ext cx="67770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Kopplung mit der Gleichung für das Doppelschichtpotential über:</a:t>
            </a:r>
          </a:p>
        </p:txBody>
      </p:sp>
      <p:sp>
        <p:nvSpPr>
          <p:cNvPr id="17420" name="Textfeld 15"/>
          <p:cNvSpPr txBox="1">
            <a:spLocks noChangeArrowheads="1"/>
          </p:cNvSpPr>
          <p:nvPr/>
        </p:nvSpPr>
        <p:spPr bwMode="auto">
          <a:xfrm>
            <a:off x="395288" y="5516563"/>
            <a:ext cx="83740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Langsamer Relaxationsprozess gegenüber der schnellen Doppelschichtumladung!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FU Berlin            Constanze Donner / Ludwig Pohlmann         2017</a:t>
            </a:r>
          </a:p>
        </p:txBody>
      </p:sp>
      <p:sp>
        <p:nvSpPr>
          <p:cNvPr id="8198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0D6DE4F-90A0-4D1C-8D8D-4A17F856A01F}" type="slidenum">
              <a:rPr lang="de-DE" smtClean="0"/>
              <a:pPr>
                <a:defRPr/>
              </a:pPr>
              <a:t>17</a:t>
            </a:fld>
            <a:endParaRPr lang="de-DE" smtClean="0"/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4000" smtClean="0"/>
              <a:t>EC-Selbstorganisation</a:t>
            </a:r>
          </a:p>
        </p:txBody>
      </p:sp>
      <p:sp>
        <p:nvSpPr>
          <p:cNvPr id="18437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6704013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 b="1"/>
              <a:t>2. Nichtlineare elektrochemische Systeme: Oszillationen</a:t>
            </a:r>
          </a:p>
        </p:txBody>
      </p:sp>
      <p:sp>
        <p:nvSpPr>
          <p:cNvPr id="18438" name="Rectangle 4"/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  <p:sp>
        <p:nvSpPr>
          <p:cNvPr id="18439" name="Text Box 5"/>
          <p:cNvSpPr txBox="1">
            <a:spLocks noChangeArrowheads="1"/>
          </p:cNvSpPr>
          <p:nvPr/>
        </p:nvSpPr>
        <p:spPr bwMode="auto">
          <a:xfrm>
            <a:off x="519113" y="1557338"/>
            <a:ext cx="3405187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Beide Gleichungen zusammen:</a:t>
            </a:r>
          </a:p>
        </p:txBody>
      </p:sp>
      <p:graphicFrame>
        <p:nvGraphicFramePr>
          <p:cNvPr id="18440" name="Object 2"/>
          <p:cNvGraphicFramePr>
            <a:graphicFrameLocks noChangeAspect="1"/>
          </p:cNvGraphicFramePr>
          <p:nvPr/>
        </p:nvGraphicFramePr>
        <p:xfrm>
          <a:off x="2339975" y="4365625"/>
          <a:ext cx="3724275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2" name="Formel" r:id="rId3" imgW="1625600" imgH="241300" progId="Equation.3">
                  <p:embed/>
                </p:oleObj>
              </mc:Choice>
              <mc:Fallback>
                <p:oleObj name="Formel" r:id="rId3" imgW="1625600" imgH="2413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975" y="4365625"/>
                        <a:ext cx="3724275" cy="55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1" name="Object 3"/>
          <p:cNvGraphicFramePr>
            <a:graphicFrameLocks noChangeAspect="1"/>
          </p:cNvGraphicFramePr>
          <p:nvPr/>
        </p:nvGraphicFramePr>
        <p:xfrm>
          <a:off x="1258888" y="3141663"/>
          <a:ext cx="4360862" cy="925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3" name="Formel" r:id="rId5" imgW="1854200" imgH="393700" progId="Equation.3">
                  <p:embed/>
                </p:oleObj>
              </mc:Choice>
              <mc:Fallback>
                <p:oleObj name="Formel" r:id="rId5" imgW="1854200" imgH="3937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3141663"/>
                        <a:ext cx="4360862" cy="925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2" name="Object 5"/>
          <p:cNvGraphicFramePr>
            <a:graphicFrameLocks noChangeAspect="1"/>
          </p:cNvGraphicFramePr>
          <p:nvPr/>
        </p:nvGraphicFramePr>
        <p:xfrm>
          <a:off x="611188" y="2060575"/>
          <a:ext cx="458946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4" name="Formel" r:id="rId7" imgW="2171700" imgH="393700" progId="Equation.3">
                  <p:embed/>
                </p:oleObj>
              </mc:Choice>
              <mc:Fallback>
                <p:oleObj name="Formel" r:id="rId7" imgW="2171700" imgH="3937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2060575"/>
                        <a:ext cx="4589462" cy="8382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chemeClr val="folHlink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3" name="Textfeld 16"/>
          <p:cNvSpPr txBox="1">
            <a:spLocks noChangeArrowheads="1"/>
          </p:cNvSpPr>
          <p:nvPr/>
        </p:nvSpPr>
        <p:spPr bwMode="auto">
          <a:xfrm>
            <a:off x="5364163" y="2276475"/>
            <a:ext cx="35290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Schnell, 10</a:t>
            </a:r>
            <a:r>
              <a:rPr lang="de-DE" altLang="de-DE" baseline="30000"/>
              <a:t>4</a:t>
            </a:r>
            <a:r>
              <a:rPr lang="de-DE" altLang="de-DE"/>
              <a:t> – 10</a:t>
            </a:r>
            <a:r>
              <a:rPr lang="de-DE" altLang="de-DE" baseline="30000"/>
              <a:t>5</a:t>
            </a:r>
            <a:r>
              <a:rPr lang="de-DE" altLang="de-DE"/>
              <a:t> schneller als c</a:t>
            </a:r>
          </a:p>
        </p:txBody>
      </p:sp>
      <p:sp>
        <p:nvSpPr>
          <p:cNvPr id="18444" name="Textfeld 17"/>
          <p:cNvSpPr txBox="1">
            <a:spLocks noChangeArrowheads="1"/>
          </p:cNvSpPr>
          <p:nvPr/>
        </p:nvSpPr>
        <p:spPr bwMode="auto">
          <a:xfrm>
            <a:off x="684213" y="5373688"/>
            <a:ext cx="79533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Analyse: stationäre Zustände, wenn beide Ableitungen gleichzeitig Null sind!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2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FU Berlin            Constanze Donner / Ludwig Pohlmann         2017</a:t>
            </a:r>
          </a:p>
        </p:txBody>
      </p:sp>
      <p:sp>
        <p:nvSpPr>
          <p:cNvPr id="9223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2569D3C-C81C-44E0-8278-0D48BC7137A5}" type="slidenum">
              <a:rPr lang="de-DE" smtClean="0"/>
              <a:pPr>
                <a:defRPr/>
              </a:pPr>
              <a:t>18</a:t>
            </a:fld>
            <a:endParaRPr lang="de-DE" smtClean="0"/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4000" smtClean="0"/>
              <a:t>EC-Selbstorganisation</a:t>
            </a:r>
          </a:p>
        </p:txBody>
      </p:sp>
      <p:sp>
        <p:nvSpPr>
          <p:cNvPr id="19461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6704013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 b="1"/>
              <a:t>2. Nichtlineare elektrochemische Systeme: Oszillationen</a:t>
            </a:r>
          </a:p>
        </p:txBody>
      </p:sp>
      <p:sp>
        <p:nvSpPr>
          <p:cNvPr id="19462" name="Rectangle 4"/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  <p:graphicFrame>
        <p:nvGraphicFramePr>
          <p:cNvPr id="19463" name="Object 3"/>
          <p:cNvGraphicFramePr>
            <a:graphicFrameLocks noChangeAspect="1"/>
          </p:cNvGraphicFramePr>
          <p:nvPr/>
        </p:nvGraphicFramePr>
        <p:xfrm>
          <a:off x="1042988" y="3213100"/>
          <a:ext cx="4899025" cy="925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1" name="Formel" r:id="rId3" imgW="2082800" imgH="393700" progId="Equation.3">
                  <p:embed/>
                </p:oleObj>
              </mc:Choice>
              <mc:Fallback>
                <p:oleObj name="Formel" r:id="rId3" imgW="2082800" imgH="3937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3213100"/>
                        <a:ext cx="4899025" cy="925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4" name="Object 5"/>
          <p:cNvGraphicFramePr>
            <a:graphicFrameLocks noChangeAspect="1"/>
          </p:cNvGraphicFramePr>
          <p:nvPr/>
        </p:nvGraphicFramePr>
        <p:xfrm>
          <a:off x="382588" y="2060575"/>
          <a:ext cx="504666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2" name="Formel" r:id="rId5" imgW="2387600" imgH="393700" progId="Equation.3">
                  <p:embed/>
                </p:oleObj>
              </mc:Choice>
              <mc:Fallback>
                <p:oleObj name="Formel" r:id="rId5" imgW="2387600" imgH="3937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588" y="2060575"/>
                        <a:ext cx="5046662" cy="838200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chemeClr val="folHlink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5" name="Textfeld 17"/>
          <p:cNvSpPr txBox="1">
            <a:spLocks noChangeArrowheads="1"/>
          </p:cNvSpPr>
          <p:nvPr/>
        </p:nvSpPr>
        <p:spPr bwMode="auto">
          <a:xfrm>
            <a:off x="395288" y="1484313"/>
            <a:ext cx="79533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Analyse: stationäre Zustände, wenn beide Ableitungen gleichzeitig Null sind!</a:t>
            </a:r>
          </a:p>
        </p:txBody>
      </p:sp>
      <p:sp>
        <p:nvSpPr>
          <p:cNvPr id="19466" name="Textfeld 13"/>
          <p:cNvSpPr txBox="1">
            <a:spLocks noChangeArrowheads="1"/>
          </p:cNvSpPr>
          <p:nvPr/>
        </p:nvSpPr>
        <p:spPr bwMode="auto">
          <a:xfrm>
            <a:off x="5940425" y="2349500"/>
            <a:ext cx="4111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>
                <a:sym typeface="Wingdings" pitchFamily="2" charset="2"/>
              </a:rPr>
              <a:t></a:t>
            </a:r>
            <a:endParaRPr lang="de-DE" altLang="de-DE"/>
          </a:p>
        </p:txBody>
      </p:sp>
      <p:graphicFrame>
        <p:nvGraphicFramePr>
          <p:cNvPr id="19467" name="Object 4"/>
          <p:cNvGraphicFramePr>
            <a:graphicFrameLocks noChangeAspect="1"/>
          </p:cNvGraphicFramePr>
          <p:nvPr/>
        </p:nvGraphicFramePr>
        <p:xfrm>
          <a:off x="6443663" y="2305050"/>
          <a:ext cx="1512887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3" name="Formel" r:id="rId7" imgW="672808" imgH="215806" progId="Equation.3">
                  <p:embed/>
                </p:oleObj>
              </mc:Choice>
              <mc:Fallback>
                <p:oleObj name="Formel" r:id="rId7" imgW="672808" imgH="215806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3663" y="2305050"/>
                        <a:ext cx="1512887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8" name="Object 6"/>
          <p:cNvGraphicFramePr>
            <a:graphicFrameLocks noChangeAspect="1"/>
          </p:cNvGraphicFramePr>
          <p:nvPr/>
        </p:nvGraphicFramePr>
        <p:xfrm>
          <a:off x="7250113" y="3429000"/>
          <a:ext cx="1484312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4" name="Formel" r:id="rId9" imgW="660113" imgH="215806" progId="Equation.3">
                  <p:embed/>
                </p:oleObj>
              </mc:Choice>
              <mc:Fallback>
                <p:oleObj name="Formel" r:id="rId9" imgW="660113" imgH="215806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50113" y="3429000"/>
                        <a:ext cx="1484312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9" name="Textfeld 18"/>
          <p:cNvSpPr txBox="1">
            <a:spLocks noChangeArrowheads="1"/>
          </p:cNvSpPr>
          <p:nvPr/>
        </p:nvSpPr>
        <p:spPr bwMode="auto">
          <a:xfrm>
            <a:off x="6588125" y="3573463"/>
            <a:ext cx="4111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>
                <a:sym typeface="Wingdings" pitchFamily="2" charset="2"/>
              </a:rPr>
              <a:t></a:t>
            </a:r>
            <a:endParaRPr lang="de-DE" altLang="de-DE"/>
          </a:p>
        </p:txBody>
      </p:sp>
      <p:sp>
        <p:nvSpPr>
          <p:cNvPr id="19470" name="Textfeld 19"/>
          <p:cNvSpPr txBox="1">
            <a:spLocks noChangeArrowheads="1"/>
          </p:cNvSpPr>
          <p:nvPr/>
        </p:nvSpPr>
        <p:spPr bwMode="auto">
          <a:xfrm>
            <a:off x="755650" y="4868863"/>
            <a:ext cx="74691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>
                <a:sym typeface="Wingdings" pitchFamily="2" charset="2"/>
              </a:rPr>
              <a:t> Zwei Gleichungen der „Null-Isoklinen“ (Kurven mit gleichem Anstieg)</a:t>
            </a:r>
            <a:endParaRPr lang="de-DE" altLang="de-DE"/>
          </a:p>
        </p:txBody>
      </p:sp>
      <p:sp>
        <p:nvSpPr>
          <p:cNvPr id="19471" name="Textfeld 20"/>
          <p:cNvSpPr txBox="1">
            <a:spLocks noChangeArrowheads="1"/>
          </p:cNvSpPr>
          <p:nvPr/>
        </p:nvSpPr>
        <p:spPr bwMode="auto">
          <a:xfrm>
            <a:off x="755650" y="5445125"/>
            <a:ext cx="5080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>
                <a:sym typeface="Wingdings" pitchFamily="2" charset="2"/>
              </a:rPr>
              <a:t> Schnittpunkte sind die stationären Zustaände</a:t>
            </a:r>
            <a:endParaRPr lang="de-DE" alt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FU Berlin            Constanze Donner / Ludwig Pohlmann         2017</a:t>
            </a:r>
          </a:p>
        </p:txBody>
      </p:sp>
      <p:sp>
        <p:nvSpPr>
          <p:cNvPr id="1024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E7BD036-BEF3-4B68-9FF1-077B6A4245D3}" type="slidenum">
              <a:rPr lang="de-DE" smtClean="0"/>
              <a:pPr>
                <a:defRPr/>
              </a:pPr>
              <a:t>19</a:t>
            </a:fld>
            <a:endParaRPr lang="de-DE" smtClean="0"/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4000" smtClean="0"/>
              <a:t>EC-Selbstorganisation</a:t>
            </a:r>
          </a:p>
        </p:txBody>
      </p:sp>
      <p:sp>
        <p:nvSpPr>
          <p:cNvPr id="20485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6704013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 b="1"/>
              <a:t>2. Nichtlineare elektrochemische Systeme: Oszillationen</a:t>
            </a:r>
          </a:p>
        </p:txBody>
      </p:sp>
      <p:sp>
        <p:nvSpPr>
          <p:cNvPr id="20486" name="Rectangle 4"/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  <p:cxnSp>
        <p:nvCxnSpPr>
          <p:cNvPr id="20487" name="Gerade Verbindung 16"/>
          <p:cNvCxnSpPr>
            <a:cxnSpLocks noChangeShapeType="1"/>
          </p:cNvCxnSpPr>
          <p:nvPr/>
        </p:nvCxnSpPr>
        <p:spPr bwMode="auto">
          <a:xfrm>
            <a:off x="1116013" y="1700213"/>
            <a:ext cx="0" cy="3960812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 type="triangle" w="med" len="med"/>
            <a:tailEnd/>
          </a:ln>
        </p:spPr>
      </p:cxnSp>
      <p:cxnSp>
        <p:nvCxnSpPr>
          <p:cNvPr id="20488" name="Gerade Verbindung mit Pfeil 22"/>
          <p:cNvCxnSpPr>
            <a:cxnSpLocks noChangeShapeType="1"/>
          </p:cNvCxnSpPr>
          <p:nvPr/>
        </p:nvCxnSpPr>
        <p:spPr bwMode="auto">
          <a:xfrm>
            <a:off x="1116013" y="5661025"/>
            <a:ext cx="5903912" cy="0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0489" name="Freihandform 23"/>
          <p:cNvSpPr>
            <a:spLocks/>
          </p:cNvSpPr>
          <p:nvPr/>
        </p:nvSpPr>
        <p:spPr bwMode="auto">
          <a:xfrm>
            <a:off x="2019300" y="1765300"/>
            <a:ext cx="4381500" cy="3517900"/>
          </a:xfrm>
          <a:custGeom>
            <a:avLst/>
            <a:gdLst>
              <a:gd name="T0" fmla="*/ 0 w 4381500"/>
              <a:gd name="T1" fmla="*/ 0 h 3517900"/>
              <a:gd name="T2" fmla="*/ 139700 w 4381500"/>
              <a:gd name="T3" fmla="*/ 876300 h 3517900"/>
              <a:gd name="T4" fmla="*/ 431800 w 4381500"/>
              <a:gd name="T5" fmla="*/ 1739900 h 3517900"/>
              <a:gd name="T6" fmla="*/ 838200 w 4381500"/>
              <a:gd name="T7" fmla="*/ 2273300 h 3517900"/>
              <a:gd name="T8" fmla="*/ 1270000 w 4381500"/>
              <a:gd name="T9" fmla="*/ 2451100 h 3517900"/>
              <a:gd name="T10" fmla="*/ 1638300 w 4381500"/>
              <a:gd name="T11" fmla="*/ 2387600 h 3517900"/>
              <a:gd name="T12" fmla="*/ 2082800 w 4381500"/>
              <a:gd name="T13" fmla="*/ 2159000 h 3517900"/>
              <a:gd name="T14" fmla="*/ 2425700 w 4381500"/>
              <a:gd name="T15" fmla="*/ 1816100 h 3517900"/>
              <a:gd name="T16" fmla="*/ 2667000 w 4381500"/>
              <a:gd name="T17" fmla="*/ 1625600 h 3517900"/>
              <a:gd name="T18" fmla="*/ 2882900 w 4381500"/>
              <a:gd name="T19" fmla="*/ 1562100 h 3517900"/>
              <a:gd name="T20" fmla="*/ 3086100 w 4381500"/>
              <a:gd name="T21" fmla="*/ 1651000 h 3517900"/>
              <a:gd name="T22" fmla="*/ 3263900 w 4381500"/>
              <a:gd name="T23" fmla="*/ 1905000 h 3517900"/>
              <a:gd name="T24" fmla="*/ 3505197 w 4381500"/>
              <a:gd name="T25" fmla="*/ 2400300 h 3517900"/>
              <a:gd name="T26" fmla="*/ 3898897 w 4381500"/>
              <a:gd name="T27" fmla="*/ 3124200 h 3517900"/>
              <a:gd name="T28" fmla="*/ 4178297 w 4381500"/>
              <a:gd name="T29" fmla="*/ 3390900 h 3517900"/>
              <a:gd name="T30" fmla="*/ 4381500 w 4381500"/>
              <a:gd name="T31" fmla="*/ 3517900 h 3517900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4381500"/>
              <a:gd name="T49" fmla="*/ 0 h 3517900"/>
              <a:gd name="T50" fmla="*/ 4381500 w 4381500"/>
              <a:gd name="T51" fmla="*/ 3517900 h 3517900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4381500" h="3517900">
                <a:moveTo>
                  <a:pt x="0" y="0"/>
                </a:moveTo>
                <a:cubicBezTo>
                  <a:pt x="33866" y="293158"/>
                  <a:pt x="67733" y="586317"/>
                  <a:pt x="139700" y="876300"/>
                </a:cubicBezTo>
                <a:cubicBezTo>
                  <a:pt x="211667" y="1166283"/>
                  <a:pt x="315383" y="1507067"/>
                  <a:pt x="431800" y="1739900"/>
                </a:cubicBezTo>
                <a:cubicBezTo>
                  <a:pt x="548217" y="1972733"/>
                  <a:pt x="698500" y="2154767"/>
                  <a:pt x="838200" y="2273300"/>
                </a:cubicBezTo>
                <a:cubicBezTo>
                  <a:pt x="977900" y="2391833"/>
                  <a:pt x="1136650" y="2432050"/>
                  <a:pt x="1270000" y="2451100"/>
                </a:cubicBezTo>
                <a:cubicBezTo>
                  <a:pt x="1403350" y="2470150"/>
                  <a:pt x="1502833" y="2436283"/>
                  <a:pt x="1638300" y="2387600"/>
                </a:cubicBezTo>
                <a:cubicBezTo>
                  <a:pt x="1773767" y="2338917"/>
                  <a:pt x="1951567" y="2254250"/>
                  <a:pt x="2082800" y="2159000"/>
                </a:cubicBezTo>
                <a:cubicBezTo>
                  <a:pt x="2214033" y="2063750"/>
                  <a:pt x="2328333" y="1905000"/>
                  <a:pt x="2425700" y="1816100"/>
                </a:cubicBezTo>
                <a:cubicBezTo>
                  <a:pt x="2523067" y="1727200"/>
                  <a:pt x="2590800" y="1667933"/>
                  <a:pt x="2667000" y="1625600"/>
                </a:cubicBezTo>
                <a:cubicBezTo>
                  <a:pt x="2743200" y="1583267"/>
                  <a:pt x="2813050" y="1557867"/>
                  <a:pt x="2882900" y="1562100"/>
                </a:cubicBezTo>
                <a:cubicBezTo>
                  <a:pt x="2952750" y="1566333"/>
                  <a:pt x="3022600" y="1593850"/>
                  <a:pt x="3086100" y="1651000"/>
                </a:cubicBezTo>
                <a:cubicBezTo>
                  <a:pt x="3149600" y="1708150"/>
                  <a:pt x="3194050" y="1780117"/>
                  <a:pt x="3263900" y="1905000"/>
                </a:cubicBezTo>
                <a:cubicBezTo>
                  <a:pt x="3333750" y="2029883"/>
                  <a:pt x="3399367" y="2197100"/>
                  <a:pt x="3505200" y="2400300"/>
                </a:cubicBezTo>
                <a:cubicBezTo>
                  <a:pt x="3611033" y="2603500"/>
                  <a:pt x="3786717" y="2959100"/>
                  <a:pt x="3898900" y="3124200"/>
                </a:cubicBezTo>
                <a:cubicBezTo>
                  <a:pt x="4011083" y="3289300"/>
                  <a:pt x="4097867" y="3325283"/>
                  <a:pt x="4178300" y="3390900"/>
                </a:cubicBezTo>
                <a:cubicBezTo>
                  <a:pt x="4258733" y="3456517"/>
                  <a:pt x="4320116" y="3487208"/>
                  <a:pt x="4381500" y="3517900"/>
                </a:cubicBez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endParaRPr lang="de-DE"/>
          </a:p>
        </p:txBody>
      </p:sp>
      <p:sp>
        <p:nvSpPr>
          <p:cNvPr id="20490" name="Freihandform 24"/>
          <p:cNvSpPr>
            <a:spLocks/>
          </p:cNvSpPr>
          <p:nvPr/>
        </p:nvSpPr>
        <p:spPr bwMode="auto">
          <a:xfrm>
            <a:off x="1244600" y="1816100"/>
            <a:ext cx="3098800" cy="3155950"/>
          </a:xfrm>
          <a:custGeom>
            <a:avLst/>
            <a:gdLst>
              <a:gd name="T0" fmla="*/ 3098800 w 3098800"/>
              <a:gd name="T1" fmla="*/ 0 h 3155950"/>
              <a:gd name="T2" fmla="*/ 2921000 w 3098800"/>
              <a:gd name="T3" fmla="*/ 977900 h 3155950"/>
              <a:gd name="T4" fmla="*/ 2717800 w 3098800"/>
              <a:gd name="T5" fmla="*/ 1803400 h 3155950"/>
              <a:gd name="T6" fmla="*/ 2476500 w 3098800"/>
              <a:gd name="T7" fmla="*/ 2489200 h 3155950"/>
              <a:gd name="T8" fmla="*/ 2171700 w 3098800"/>
              <a:gd name="T9" fmla="*/ 2908300 h 3155950"/>
              <a:gd name="T10" fmla="*/ 1752600 w 3098800"/>
              <a:gd name="T11" fmla="*/ 3098800 h 3155950"/>
              <a:gd name="T12" fmla="*/ 1231900 w 3098800"/>
              <a:gd name="T13" fmla="*/ 3149600 h 3155950"/>
              <a:gd name="T14" fmla="*/ 812800 w 3098800"/>
              <a:gd name="T15" fmla="*/ 3060700 h 3155950"/>
              <a:gd name="T16" fmla="*/ 495300 w 3098800"/>
              <a:gd name="T17" fmla="*/ 2692400 h 3155950"/>
              <a:gd name="T18" fmla="*/ 241300 w 3098800"/>
              <a:gd name="T19" fmla="*/ 2184400 h 3155950"/>
              <a:gd name="T20" fmla="*/ 101600 w 3098800"/>
              <a:gd name="T21" fmla="*/ 1549400 h 3155950"/>
              <a:gd name="T22" fmla="*/ 0 w 3098800"/>
              <a:gd name="T23" fmla="*/ 635000 h 3155950"/>
              <a:gd name="T24" fmla="*/ 0 w 3098800"/>
              <a:gd name="T25" fmla="*/ 635000 h 315595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3098800"/>
              <a:gd name="T40" fmla="*/ 0 h 3155950"/>
              <a:gd name="T41" fmla="*/ 3098800 w 3098800"/>
              <a:gd name="T42" fmla="*/ 3155950 h 3155950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3098800" h="3155950">
                <a:moveTo>
                  <a:pt x="3098800" y="0"/>
                </a:moveTo>
                <a:cubicBezTo>
                  <a:pt x="3041650" y="338666"/>
                  <a:pt x="2984500" y="677333"/>
                  <a:pt x="2921000" y="977900"/>
                </a:cubicBezTo>
                <a:cubicBezTo>
                  <a:pt x="2857500" y="1278467"/>
                  <a:pt x="2791883" y="1551517"/>
                  <a:pt x="2717800" y="1803400"/>
                </a:cubicBezTo>
                <a:cubicBezTo>
                  <a:pt x="2643717" y="2055283"/>
                  <a:pt x="2567517" y="2305050"/>
                  <a:pt x="2476500" y="2489200"/>
                </a:cubicBezTo>
                <a:cubicBezTo>
                  <a:pt x="2385483" y="2673350"/>
                  <a:pt x="2292350" y="2806700"/>
                  <a:pt x="2171700" y="2908300"/>
                </a:cubicBezTo>
                <a:cubicBezTo>
                  <a:pt x="2051050" y="3009900"/>
                  <a:pt x="1909233" y="3058583"/>
                  <a:pt x="1752600" y="3098800"/>
                </a:cubicBezTo>
                <a:cubicBezTo>
                  <a:pt x="1595967" y="3139017"/>
                  <a:pt x="1388533" y="3155950"/>
                  <a:pt x="1231900" y="3149600"/>
                </a:cubicBezTo>
                <a:cubicBezTo>
                  <a:pt x="1075267" y="3143250"/>
                  <a:pt x="935567" y="3136900"/>
                  <a:pt x="812800" y="3060700"/>
                </a:cubicBezTo>
                <a:cubicBezTo>
                  <a:pt x="690033" y="2984500"/>
                  <a:pt x="590550" y="2838450"/>
                  <a:pt x="495300" y="2692400"/>
                </a:cubicBezTo>
                <a:cubicBezTo>
                  <a:pt x="400050" y="2546350"/>
                  <a:pt x="306917" y="2374900"/>
                  <a:pt x="241300" y="2184400"/>
                </a:cubicBezTo>
                <a:cubicBezTo>
                  <a:pt x="175683" y="1993900"/>
                  <a:pt x="141817" y="1807633"/>
                  <a:pt x="101600" y="1549400"/>
                </a:cubicBezTo>
                <a:cubicBezTo>
                  <a:pt x="61383" y="1291167"/>
                  <a:pt x="0" y="635000"/>
                  <a:pt x="0" y="635000"/>
                </a:cubicBezTo>
              </a:path>
            </a:pathLst>
          </a:cu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/>
          <a:lstStyle/>
          <a:p>
            <a:endParaRPr lang="de-DE"/>
          </a:p>
        </p:txBody>
      </p:sp>
      <p:graphicFrame>
        <p:nvGraphicFramePr>
          <p:cNvPr id="20491" name="Object 6"/>
          <p:cNvGraphicFramePr>
            <a:graphicFrameLocks noChangeAspect="1"/>
          </p:cNvGraphicFramePr>
          <p:nvPr/>
        </p:nvGraphicFramePr>
        <p:xfrm>
          <a:off x="7164388" y="4076700"/>
          <a:ext cx="54292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3" name="Formel" r:id="rId3" imgW="241091" imgH="215713" progId="Equation.3">
                  <p:embed/>
                </p:oleObj>
              </mc:Choice>
              <mc:Fallback>
                <p:oleObj name="Formel" r:id="rId3" imgW="241091" imgH="215713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4388" y="4076700"/>
                        <a:ext cx="542925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92" name="Textfeld 25"/>
          <p:cNvSpPr txBox="1">
            <a:spLocks noChangeArrowheads="1"/>
          </p:cNvSpPr>
          <p:nvPr/>
        </p:nvSpPr>
        <p:spPr bwMode="auto">
          <a:xfrm>
            <a:off x="5795963" y="4149725"/>
            <a:ext cx="14017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Nullkline für</a:t>
            </a:r>
          </a:p>
        </p:txBody>
      </p:sp>
      <p:sp>
        <p:nvSpPr>
          <p:cNvPr id="20493" name="Textfeld 26"/>
          <p:cNvSpPr txBox="1">
            <a:spLocks noChangeArrowheads="1"/>
          </p:cNvSpPr>
          <p:nvPr/>
        </p:nvSpPr>
        <p:spPr bwMode="auto">
          <a:xfrm>
            <a:off x="4356100" y="1989138"/>
            <a:ext cx="15795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Nullkline für c</a:t>
            </a:r>
          </a:p>
        </p:txBody>
      </p:sp>
      <p:cxnSp>
        <p:nvCxnSpPr>
          <p:cNvPr id="20494" name="Gerade Verbindung mit Pfeil 28"/>
          <p:cNvCxnSpPr>
            <a:cxnSpLocks noChangeShapeType="1"/>
          </p:cNvCxnSpPr>
          <p:nvPr/>
        </p:nvCxnSpPr>
        <p:spPr bwMode="auto">
          <a:xfrm>
            <a:off x="4427538" y="2492375"/>
            <a:ext cx="0" cy="360363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0495" name="Gerade Verbindung mit Pfeil 30"/>
          <p:cNvCxnSpPr>
            <a:cxnSpLocks noChangeShapeType="1"/>
          </p:cNvCxnSpPr>
          <p:nvPr/>
        </p:nvCxnSpPr>
        <p:spPr bwMode="auto">
          <a:xfrm flipV="1">
            <a:off x="3779838" y="2492375"/>
            <a:ext cx="0" cy="360363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0496" name="Gerade Verbindung mit Pfeil 32"/>
          <p:cNvCxnSpPr>
            <a:cxnSpLocks noChangeShapeType="1"/>
          </p:cNvCxnSpPr>
          <p:nvPr/>
        </p:nvCxnSpPr>
        <p:spPr bwMode="auto">
          <a:xfrm flipH="1">
            <a:off x="4572000" y="4652963"/>
            <a:ext cx="1079500" cy="0"/>
          </a:xfrm>
          <a:prstGeom prst="straightConnector1">
            <a:avLst/>
          </a:prstGeom>
          <a:noFill/>
          <a:ln w="1905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20497" name="Gerade Verbindung mit Pfeil 33"/>
          <p:cNvCxnSpPr>
            <a:cxnSpLocks noChangeShapeType="1"/>
          </p:cNvCxnSpPr>
          <p:nvPr/>
        </p:nvCxnSpPr>
        <p:spPr bwMode="auto">
          <a:xfrm>
            <a:off x="2411413" y="2997200"/>
            <a:ext cx="1081087" cy="0"/>
          </a:xfrm>
          <a:prstGeom prst="straightConnector1">
            <a:avLst/>
          </a:prstGeom>
          <a:noFill/>
          <a:ln w="1905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36" name="Gerade Verbindung mit Pfeil 35"/>
          <p:cNvCxnSpPr>
            <a:cxnSpLocks noChangeShapeType="1"/>
            <a:stCxn id="20489" idx="12"/>
          </p:cNvCxnSpPr>
          <p:nvPr/>
        </p:nvCxnSpPr>
        <p:spPr bwMode="auto">
          <a:xfrm flipH="1">
            <a:off x="3492500" y="4165600"/>
            <a:ext cx="2032000" cy="55563"/>
          </a:xfrm>
          <a:prstGeom prst="straightConnector1">
            <a:avLst/>
          </a:prstGeom>
          <a:noFill/>
          <a:ln w="19050" algn="ctr">
            <a:solidFill>
              <a:srgbClr val="0070C0"/>
            </a:solidFill>
            <a:round/>
            <a:headEnd/>
            <a:tailEnd type="arrow" w="med" len="med"/>
          </a:ln>
        </p:spPr>
      </p:cxnSp>
      <p:cxnSp>
        <p:nvCxnSpPr>
          <p:cNvPr id="39" name="Gerade Verbindung mit Pfeil 38"/>
          <p:cNvCxnSpPr>
            <a:cxnSpLocks noChangeShapeType="1"/>
          </p:cNvCxnSpPr>
          <p:nvPr/>
        </p:nvCxnSpPr>
        <p:spPr bwMode="auto">
          <a:xfrm>
            <a:off x="2411413" y="3284538"/>
            <a:ext cx="2419350" cy="34925"/>
          </a:xfrm>
          <a:prstGeom prst="straightConnector1">
            <a:avLst/>
          </a:prstGeom>
          <a:noFill/>
          <a:ln w="19050" algn="ctr">
            <a:solidFill>
              <a:srgbClr val="0070C0"/>
            </a:solidFill>
            <a:round/>
            <a:headEnd/>
            <a:tailEnd type="arrow" w="med" len="med"/>
          </a:ln>
        </p:spPr>
      </p:cxnSp>
      <p:cxnSp>
        <p:nvCxnSpPr>
          <p:cNvPr id="44" name="Gerade Verbindung mit Pfeil 43"/>
          <p:cNvCxnSpPr>
            <a:cxnSpLocks noChangeShapeType="1"/>
          </p:cNvCxnSpPr>
          <p:nvPr/>
        </p:nvCxnSpPr>
        <p:spPr bwMode="auto">
          <a:xfrm flipH="1" flipV="1">
            <a:off x="2411413" y="3644900"/>
            <a:ext cx="360362" cy="431800"/>
          </a:xfrm>
          <a:prstGeom prst="straightConnector1">
            <a:avLst/>
          </a:prstGeom>
          <a:noFill/>
          <a:ln w="19050" algn="ctr">
            <a:solidFill>
              <a:srgbClr val="0070C0"/>
            </a:solidFill>
            <a:round/>
            <a:headEnd/>
            <a:tailEnd type="arrow" w="med" len="med"/>
          </a:ln>
        </p:spPr>
      </p:cxnSp>
      <p:cxnSp>
        <p:nvCxnSpPr>
          <p:cNvPr id="48" name="Gerade Verbindung mit Pfeil 47"/>
          <p:cNvCxnSpPr>
            <a:cxnSpLocks noChangeShapeType="1"/>
          </p:cNvCxnSpPr>
          <p:nvPr/>
        </p:nvCxnSpPr>
        <p:spPr bwMode="auto">
          <a:xfrm>
            <a:off x="5292725" y="3429000"/>
            <a:ext cx="215900" cy="431800"/>
          </a:xfrm>
          <a:prstGeom prst="straightConnector1">
            <a:avLst/>
          </a:prstGeom>
          <a:noFill/>
          <a:ln w="19050" algn="ctr">
            <a:solidFill>
              <a:srgbClr val="0070C0"/>
            </a:solidFill>
            <a:round/>
            <a:headEnd/>
            <a:tailEnd type="arrow" w="med" len="med"/>
          </a:ln>
        </p:spPr>
      </p:cxnSp>
      <p:sp>
        <p:nvSpPr>
          <p:cNvPr id="54" name="Textfeld 53"/>
          <p:cNvSpPr txBox="1">
            <a:spLocks noChangeArrowheads="1"/>
          </p:cNvSpPr>
          <p:nvPr/>
        </p:nvSpPr>
        <p:spPr bwMode="auto">
          <a:xfrm>
            <a:off x="6084888" y="3357563"/>
            <a:ext cx="19732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>
                <a:solidFill>
                  <a:srgbClr val="0070C0"/>
                </a:solidFill>
              </a:rPr>
              <a:t>Stabile Oszillation</a:t>
            </a:r>
          </a:p>
        </p:txBody>
      </p:sp>
      <p:sp>
        <p:nvSpPr>
          <p:cNvPr id="20503" name="Textfeld 54"/>
          <p:cNvSpPr txBox="1">
            <a:spLocks noChangeArrowheads="1"/>
          </p:cNvSpPr>
          <p:nvPr/>
        </p:nvSpPr>
        <p:spPr bwMode="auto">
          <a:xfrm>
            <a:off x="1619250" y="5084763"/>
            <a:ext cx="42275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Nur ein (instabiler) stationärer Zustand!</a:t>
            </a:r>
          </a:p>
        </p:txBody>
      </p:sp>
      <p:sp>
        <p:nvSpPr>
          <p:cNvPr id="20504" name="Ellipse 56"/>
          <p:cNvSpPr>
            <a:spLocks noChangeArrowheads="1"/>
          </p:cNvSpPr>
          <p:nvPr/>
        </p:nvSpPr>
        <p:spPr bwMode="auto">
          <a:xfrm>
            <a:off x="3779838" y="4005263"/>
            <a:ext cx="144462" cy="144462"/>
          </a:xfrm>
          <a:prstGeom prst="ellipse">
            <a:avLst/>
          </a:prstGeom>
          <a:solidFill>
            <a:srgbClr val="FF0000"/>
          </a:solidFill>
          <a:ln w="9525" algn="ctr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  <p:sp>
        <p:nvSpPr>
          <p:cNvPr id="20505" name="Textfeld 57"/>
          <p:cNvSpPr txBox="1">
            <a:spLocks noChangeArrowheads="1"/>
          </p:cNvSpPr>
          <p:nvPr/>
        </p:nvSpPr>
        <p:spPr bwMode="auto">
          <a:xfrm>
            <a:off x="684213" y="1773238"/>
            <a:ext cx="29051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c</a:t>
            </a:r>
          </a:p>
        </p:txBody>
      </p:sp>
      <p:graphicFrame>
        <p:nvGraphicFramePr>
          <p:cNvPr id="20506" name="Object 7"/>
          <p:cNvGraphicFramePr>
            <a:graphicFrameLocks noChangeAspect="1"/>
          </p:cNvGraphicFramePr>
          <p:nvPr/>
        </p:nvGraphicFramePr>
        <p:xfrm>
          <a:off x="7019925" y="5732463"/>
          <a:ext cx="54292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4" name="Formel" r:id="rId5" imgW="241091" imgH="215713" progId="Equation.3">
                  <p:embed/>
                </p:oleObj>
              </mc:Choice>
              <mc:Fallback>
                <p:oleObj name="Formel" r:id="rId5" imgW="241091" imgH="215713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9925" y="5732463"/>
                        <a:ext cx="542925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FU Berlin            Constanze Donner / Ludwig Pohlmann         2017</a:t>
            </a:r>
          </a:p>
        </p:txBody>
      </p:sp>
      <p:sp>
        <p:nvSpPr>
          <p:cNvPr id="12291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F3EDC90-BAFE-4DDD-9B65-AD0664ECE221}" type="slidenum">
              <a:rPr lang="de-DE" smtClean="0"/>
              <a:pPr>
                <a:defRPr/>
              </a:pPr>
              <a:t>2</a:t>
            </a:fld>
            <a:endParaRPr lang="de-DE" smtClean="0"/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4000" smtClean="0"/>
              <a:t>EC-Selbstorganisation</a:t>
            </a:r>
          </a:p>
        </p:txBody>
      </p:sp>
      <p:sp>
        <p:nvSpPr>
          <p:cNvPr id="3077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5132388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 b="1"/>
              <a:t>1. Nichtlineare elektrochemische Systeme</a:t>
            </a:r>
          </a:p>
        </p:txBody>
      </p:sp>
      <p:sp>
        <p:nvSpPr>
          <p:cNvPr id="3078" name="Rectangle 4"/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  <p:sp>
        <p:nvSpPr>
          <p:cNvPr id="3079" name="Rectangle 5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  <p:sp>
        <p:nvSpPr>
          <p:cNvPr id="3080" name="Rectangle 6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  <p:sp>
        <p:nvSpPr>
          <p:cNvPr id="3081" name="Text Box 8"/>
          <p:cNvSpPr txBox="1">
            <a:spLocks noChangeArrowheads="1"/>
          </p:cNvSpPr>
          <p:nvPr/>
        </p:nvSpPr>
        <p:spPr bwMode="auto">
          <a:xfrm>
            <a:off x="519113" y="1557338"/>
            <a:ext cx="5334000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 u="sng"/>
              <a:t>Beispiel: Passivierung des Eisens</a:t>
            </a:r>
            <a:r>
              <a:rPr lang="de-DE" altLang="de-DE"/>
              <a:t>(1 molare H</a:t>
            </a:r>
            <a:r>
              <a:rPr lang="de-DE" altLang="de-DE" baseline="-25000"/>
              <a:t>2</a:t>
            </a:r>
            <a:r>
              <a:rPr lang="de-DE" altLang="de-DE"/>
              <a:t>SO</a:t>
            </a:r>
            <a:r>
              <a:rPr lang="de-DE" altLang="de-DE" baseline="-25000"/>
              <a:t>4</a:t>
            </a:r>
            <a:r>
              <a:rPr lang="de-DE" altLang="de-DE"/>
              <a:t>):</a:t>
            </a:r>
            <a:endParaRPr lang="de-DE" altLang="de-DE" u="sng"/>
          </a:p>
        </p:txBody>
      </p:sp>
      <p:sp>
        <p:nvSpPr>
          <p:cNvPr id="2" name="Rechteck 1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83568" y="2276872"/>
            <a:ext cx="1971886" cy="392993"/>
          </a:xfrm>
          <a:prstGeom prst="rect">
            <a:avLst/>
          </a:prstGeom>
          <a:blipFill rotWithShape="1">
            <a:blip r:embed="rId2" cstate="print"/>
            <a:stretch>
              <a:fillRect/>
            </a:stretch>
          </a:blipFill>
        </p:spPr>
        <p:txBody>
          <a:bodyPr/>
          <a:lstStyle/>
          <a:p>
            <a:r>
              <a:rPr lang="de-DE">
                <a:noFill/>
              </a:rPr>
              <a:t> </a:t>
            </a:r>
          </a:p>
        </p:txBody>
      </p:sp>
      <p:sp>
        <p:nvSpPr>
          <p:cNvPr id="3083" name="Textfeld 2"/>
          <p:cNvSpPr txBox="1">
            <a:spLocks noChangeArrowheads="1"/>
          </p:cNvSpPr>
          <p:nvPr/>
        </p:nvSpPr>
        <p:spPr bwMode="auto">
          <a:xfrm>
            <a:off x="2890838" y="2276475"/>
            <a:ext cx="22907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/>
              <a:t>Anodische Auflösung</a:t>
            </a:r>
          </a:p>
        </p:txBody>
      </p:sp>
      <p:sp>
        <p:nvSpPr>
          <p:cNvPr id="4" name="Rechteck 3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18898" y="2851454"/>
            <a:ext cx="1936556" cy="382284"/>
          </a:xfrm>
          <a:prstGeom prst="rect">
            <a:avLst/>
          </a:prstGeom>
          <a:blipFill rotWithShape="1">
            <a:blip r:embed="rId3" cstate="print"/>
            <a:stretch>
              <a:fillRect b="-3226"/>
            </a:stretch>
          </a:blipFill>
        </p:spPr>
        <p:txBody>
          <a:bodyPr/>
          <a:lstStyle/>
          <a:p>
            <a:r>
              <a:rPr lang="de-DE">
                <a:noFill/>
              </a:rPr>
              <a:t> </a:t>
            </a:r>
          </a:p>
        </p:txBody>
      </p:sp>
      <p:sp>
        <p:nvSpPr>
          <p:cNvPr id="3085" name="Textfeld 4"/>
          <p:cNvSpPr txBox="1">
            <a:spLocks noChangeArrowheads="1"/>
          </p:cNvSpPr>
          <p:nvPr/>
        </p:nvSpPr>
        <p:spPr bwMode="auto">
          <a:xfrm>
            <a:off x="2921000" y="2833688"/>
            <a:ext cx="29575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/>
              <a:t>Kathodische Gegenreaktion</a:t>
            </a:r>
          </a:p>
        </p:txBody>
      </p:sp>
      <p:sp>
        <p:nvSpPr>
          <p:cNvPr id="6" name="Rechteck 5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83568" y="3605651"/>
            <a:ext cx="4167808" cy="380425"/>
          </a:xfrm>
          <a:prstGeom prst="rect">
            <a:avLst/>
          </a:prstGeom>
          <a:blipFill rotWithShape="1">
            <a:blip r:embed="rId4" cstate="print"/>
            <a:stretch>
              <a:fillRect b="-4762"/>
            </a:stretch>
          </a:blipFill>
        </p:spPr>
        <p:txBody>
          <a:bodyPr/>
          <a:lstStyle/>
          <a:p>
            <a:r>
              <a:rPr lang="de-DE">
                <a:noFill/>
              </a:rPr>
              <a:t> </a:t>
            </a:r>
          </a:p>
        </p:txBody>
      </p:sp>
      <p:sp>
        <p:nvSpPr>
          <p:cNvPr id="3087" name="Textfeld 6"/>
          <p:cNvSpPr txBox="1">
            <a:spLocks noChangeArrowheads="1"/>
          </p:cNvSpPr>
          <p:nvPr/>
        </p:nvSpPr>
        <p:spPr bwMode="auto">
          <a:xfrm>
            <a:off x="4987925" y="3616325"/>
            <a:ext cx="36417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/>
              <a:t>Deckschichtbildung (Passivierung)</a:t>
            </a:r>
          </a:p>
        </p:txBody>
      </p:sp>
      <p:sp>
        <p:nvSpPr>
          <p:cNvPr id="3088" name="Textfeld 7"/>
          <p:cNvSpPr txBox="1">
            <a:spLocks noChangeArrowheads="1"/>
          </p:cNvSpPr>
          <p:nvPr/>
        </p:nvSpPr>
        <p:spPr bwMode="auto">
          <a:xfrm>
            <a:off x="2262188" y="4037013"/>
            <a:ext cx="52625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/>
              <a:t>Maghämit, 3..5 nm dick, undurchlässig für Ionen, aber elektronenleitfähig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FU Berlin            Constanze Donner / Ludwig Pohlmann         2017</a:t>
            </a:r>
          </a:p>
        </p:txBody>
      </p:sp>
      <p:sp>
        <p:nvSpPr>
          <p:cNvPr id="1024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14B82E5-9832-46BF-BEE4-3E12FB623C85}" type="slidenum">
              <a:rPr lang="de-DE" smtClean="0"/>
              <a:pPr>
                <a:defRPr/>
              </a:pPr>
              <a:t>20</a:t>
            </a:fld>
            <a:endParaRPr lang="de-DE" smtClean="0"/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4000" smtClean="0"/>
              <a:t>EC-Selbstorganisation</a:t>
            </a:r>
          </a:p>
        </p:txBody>
      </p:sp>
      <p:sp>
        <p:nvSpPr>
          <p:cNvPr id="21509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6704013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 b="1"/>
              <a:t>2. Nichtlineare elektrochemische Systeme: Oszillationen</a:t>
            </a:r>
          </a:p>
        </p:txBody>
      </p:sp>
      <p:sp>
        <p:nvSpPr>
          <p:cNvPr id="21510" name="Rectangle 4"/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  <p:sp>
        <p:nvSpPr>
          <p:cNvPr id="21511" name="Textfeld 1"/>
          <p:cNvSpPr txBox="1">
            <a:spLocks noChangeArrowheads="1"/>
          </p:cNvSpPr>
          <p:nvPr/>
        </p:nvSpPr>
        <p:spPr bwMode="auto">
          <a:xfrm>
            <a:off x="328613" y="5157788"/>
            <a:ext cx="83534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de-DE"/>
              <a:t>Matthias Ducci:  </a:t>
            </a:r>
            <a:r>
              <a:rPr lang="de-DE" i="1">
                <a:hlinkClick r:id="rId2"/>
              </a:rPr>
              <a:t>Periodische und chaotische Oszillationserscheinungen an Metallelektroden und elektrochemische Modellexperimente zur Erregungsleitung am Nerven.</a:t>
            </a:r>
            <a:r>
              <a:rPr lang="de-DE"/>
              <a:t> Dissertation 2000, Universität Oldenburg. </a:t>
            </a:r>
            <a:br>
              <a:rPr lang="de-DE"/>
            </a:br>
            <a:r>
              <a:rPr lang="de-DE">
                <a:hlinkClick r:id="rId2"/>
              </a:rPr>
              <a:t>http://oops.uni-oldenburg.de/377/</a:t>
            </a:r>
            <a:endParaRPr lang="de-DE"/>
          </a:p>
        </p:txBody>
      </p:sp>
      <p:pic>
        <p:nvPicPr>
          <p:cNvPr id="2151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650" y="1381125"/>
            <a:ext cx="7000875" cy="349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FU Berlin            Constanze Donner / Ludwig Pohlmann         2017</a:t>
            </a:r>
          </a:p>
        </p:txBody>
      </p:sp>
      <p:sp>
        <p:nvSpPr>
          <p:cNvPr id="1024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14B82E5-9832-46BF-BEE4-3E12FB623C85}" type="slidenum">
              <a:rPr lang="de-DE" smtClean="0"/>
              <a:pPr>
                <a:defRPr/>
              </a:pPr>
              <a:t>21</a:t>
            </a:fld>
            <a:endParaRPr lang="de-DE" smtClean="0"/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4000" smtClean="0"/>
              <a:t>EC-Selbstorganisation</a:t>
            </a:r>
          </a:p>
        </p:txBody>
      </p:sp>
      <p:sp>
        <p:nvSpPr>
          <p:cNvPr id="21509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4984057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 b="1" dirty="0"/>
              <a:t>3</a:t>
            </a:r>
            <a:r>
              <a:rPr lang="de-DE" altLang="de-DE" b="1" dirty="0" smtClean="0"/>
              <a:t>. Oszillationen in Festkörperelektrolyten</a:t>
            </a:r>
            <a:endParaRPr lang="de-DE" altLang="de-DE" b="1" dirty="0"/>
          </a:p>
        </p:txBody>
      </p:sp>
      <p:sp>
        <p:nvSpPr>
          <p:cNvPr id="21510" name="Rectangle 4"/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  <p:sp>
        <p:nvSpPr>
          <p:cNvPr id="2" name="Textfeld 1"/>
          <p:cNvSpPr txBox="1"/>
          <p:nvPr/>
        </p:nvSpPr>
        <p:spPr>
          <a:xfrm>
            <a:off x="431540" y="5589240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S. </a:t>
            </a:r>
            <a:r>
              <a:rPr lang="de-DE" dirty="0" err="1" smtClean="0"/>
              <a:t>Majoni</a:t>
            </a:r>
            <a:r>
              <a:rPr lang="de-DE" dirty="0" smtClean="0"/>
              <a:t>, J. Janek: </a:t>
            </a:r>
            <a:r>
              <a:rPr lang="de-DE" i="1" dirty="0" err="1" smtClean="0"/>
              <a:t>Periodic</a:t>
            </a:r>
            <a:r>
              <a:rPr lang="de-DE" i="1" dirty="0" smtClean="0"/>
              <a:t> </a:t>
            </a:r>
            <a:r>
              <a:rPr lang="de-DE" i="1" dirty="0" err="1" smtClean="0"/>
              <a:t>electrochemical</a:t>
            </a:r>
            <a:r>
              <a:rPr lang="de-DE" i="1" dirty="0" smtClean="0"/>
              <a:t> </a:t>
            </a:r>
            <a:r>
              <a:rPr lang="de-DE" i="1" dirty="0" err="1" smtClean="0"/>
              <a:t>oscillations</a:t>
            </a:r>
            <a:r>
              <a:rPr lang="de-DE" i="1" dirty="0" smtClean="0"/>
              <a:t> at a solid-solid </a:t>
            </a:r>
            <a:r>
              <a:rPr lang="de-DE" i="1" dirty="0" err="1" smtClean="0"/>
              <a:t>electrode</a:t>
            </a:r>
            <a:r>
              <a:rPr lang="de-DE" dirty="0" smtClean="0"/>
              <a:t>, Solid </a:t>
            </a:r>
            <a:r>
              <a:rPr lang="de-DE" dirty="0"/>
              <a:t>State </a:t>
            </a:r>
            <a:r>
              <a:rPr lang="de-DE" dirty="0" err="1"/>
              <a:t>Ionics</a:t>
            </a:r>
            <a:r>
              <a:rPr lang="de-DE" dirty="0"/>
              <a:t> 85 (1996) 247-250</a:t>
            </a:r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390365"/>
            <a:ext cx="4782218" cy="4077269"/>
          </a:xfrm>
          <a:prstGeom prst="rect">
            <a:avLst/>
          </a:prstGeom>
        </p:spPr>
      </p:pic>
      <p:sp>
        <p:nvSpPr>
          <p:cNvPr id="4" name="Textfeld 3"/>
          <p:cNvSpPr txBox="1"/>
          <p:nvPr/>
        </p:nvSpPr>
        <p:spPr>
          <a:xfrm>
            <a:off x="6444208" y="1988840"/>
            <a:ext cx="25202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g</a:t>
            </a:r>
            <a:r>
              <a:rPr lang="de-DE" dirty="0" smtClean="0"/>
              <a:t>alvanostatische Messungen: 1 mA/cm</a:t>
            </a:r>
            <a:r>
              <a:rPr lang="de-DE" baseline="30000" dirty="0" smtClean="0"/>
              <a:t>2</a:t>
            </a:r>
          </a:p>
          <a:p>
            <a:r>
              <a:rPr lang="de-DE" dirty="0" smtClean="0"/>
              <a:t>150 – 400 °C,</a:t>
            </a:r>
          </a:p>
          <a:p>
            <a:r>
              <a:rPr lang="de-DE" dirty="0"/>
              <a:t>m</a:t>
            </a:r>
            <a:r>
              <a:rPr lang="de-DE" dirty="0" smtClean="0"/>
              <a:t>echanischer Druck:</a:t>
            </a:r>
          </a:p>
          <a:p>
            <a:r>
              <a:rPr lang="de-DE" dirty="0" smtClean="0"/>
              <a:t>1 – 7 bar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22574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FU Berlin            Constanze Donner / Ludwig Pohlmann         2017</a:t>
            </a:r>
          </a:p>
        </p:txBody>
      </p:sp>
      <p:sp>
        <p:nvSpPr>
          <p:cNvPr id="1024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14B82E5-9832-46BF-BEE4-3E12FB623C85}" type="slidenum">
              <a:rPr lang="de-DE" smtClean="0"/>
              <a:pPr>
                <a:defRPr/>
              </a:pPr>
              <a:t>22</a:t>
            </a:fld>
            <a:endParaRPr lang="de-DE" smtClean="0"/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4000" smtClean="0"/>
              <a:t>EC-Selbstorganisation</a:t>
            </a:r>
          </a:p>
        </p:txBody>
      </p:sp>
      <p:sp>
        <p:nvSpPr>
          <p:cNvPr id="21509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4984057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 b="1" dirty="0"/>
              <a:t>3</a:t>
            </a:r>
            <a:r>
              <a:rPr lang="de-DE" altLang="de-DE" b="1" dirty="0" smtClean="0"/>
              <a:t>. Oszillationen in Festkörperelektrolyten</a:t>
            </a:r>
            <a:endParaRPr lang="de-DE" altLang="de-DE" b="1" dirty="0"/>
          </a:p>
        </p:txBody>
      </p:sp>
      <p:sp>
        <p:nvSpPr>
          <p:cNvPr id="21510" name="Rectangle 4"/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  <p:sp>
        <p:nvSpPr>
          <p:cNvPr id="2" name="Textfeld 1"/>
          <p:cNvSpPr txBox="1"/>
          <p:nvPr/>
        </p:nvSpPr>
        <p:spPr>
          <a:xfrm>
            <a:off x="436352" y="5850850"/>
            <a:ext cx="8280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S. </a:t>
            </a:r>
            <a:r>
              <a:rPr lang="de-DE" sz="1400" dirty="0" err="1" smtClean="0"/>
              <a:t>Majoni</a:t>
            </a:r>
            <a:r>
              <a:rPr lang="de-DE" sz="1400" dirty="0" smtClean="0"/>
              <a:t>, J. Janek: </a:t>
            </a:r>
            <a:r>
              <a:rPr lang="de-DE" sz="1400" i="1" dirty="0" err="1" smtClean="0"/>
              <a:t>Periodic</a:t>
            </a:r>
            <a:r>
              <a:rPr lang="de-DE" sz="1400" i="1" dirty="0" smtClean="0"/>
              <a:t> </a:t>
            </a:r>
            <a:r>
              <a:rPr lang="de-DE" sz="1400" i="1" dirty="0" err="1" smtClean="0"/>
              <a:t>electrochemical</a:t>
            </a:r>
            <a:r>
              <a:rPr lang="de-DE" sz="1400" i="1" dirty="0" smtClean="0"/>
              <a:t> </a:t>
            </a:r>
            <a:r>
              <a:rPr lang="de-DE" sz="1400" i="1" dirty="0" err="1" smtClean="0"/>
              <a:t>oscillations</a:t>
            </a:r>
            <a:r>
              <a:rPr lang="de-DE" sz="1400" i="1" dirty="0" smtClean="0"/>
              <a:t> at a solid-solid </a:t>
            </a:r>
            <a:r>
              <a:rPr lang="de-DE" sz="1400" i="1" dirty="0" err="1" smtClean="0"/>
              <a:t>electrode</a:t>
            </a:r>
            <a:r>
              <a:rPr lang="de-DE" sz="1400" dirty="0" smtClean="0"/>
              <a:t>, Solid </a:t>
            </a:r>
            <a:r>
              <a:rPr lang="de-DE" sz="1400" dirty="0"/>
              <a:t>State </a:t>
            </a:r>
            <a:r>
              <a:rPr lang="de-DE" sz="1400" dirty="0" err="1"/>
              <a:t>Ionics</a:t>
            </a:r>
            <a:r>
              <a:rPr lang="de-DE" sz="1400" dirty="0"/>
              <a:t> 85 (1996) 247-250</a:t>
            </a:r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352" y="1412776"/>
            <a:ext cx="4463931" cy="4371108"/>
          </a:xfrm>
          <a:prstGeom prst="rect">
            <a:avLst/>
          </a:prstGeom>
        </p:spPr>
      </p:pic>
      <p:sp>
        <p:nvSpPr>
          <p:cNvPr id="6" name="Textfeld 5"/>
          <p:cNvSpPr txBox="1"/>
          <p:nvPr/>
        </p:nvSpPr>
        <p:spPr>
          <a:xfrm>
            <a:off x="5076056" y="1844824"/>
            <a:ext cx="266429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Druckabhängigkeit:</a:t>
            </a:r>
          </a:p>
          <a:p>
            <a:r>
              <a:rPr lang="de-DE" dirty="0" smtClean="0"/>
              <a:t>Oszillationen nur bei mittleren Drücken,</a:t>
            </a:r>
          </a:p>
          <a:p>
            <a:endParaRPr lang="de-DE" dirty="0" smtClean="0"/>
          </a:p>
          <a:p>
            <a:r>
              <a:rPr lang="de-DE" dirty="0" smtClean="0"/>
              <a:t>Frequenz: 10 – 100 Hz,</a:t>
            </a:r>
          </a:p>
          <a:p>
            <a:r>
              <a:rPr lang="de-DE" dirty="0"/>
              <a:t>w</a:t>
            </a:r>
            <a:r>
              <a:rPr lang="de-DE" dirty="0" smtClean="0"/>
              <a:t>ächst mit der Stromdichte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39712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FU Berlin            Constanze Donner / Ludwig Pohlmann         2017</a:t>
            </a:r>
          </a:p>
        </p:txBody>
      </p:sp>
      <p:sp>
        <p:nvSpPr>
          <p:cNvPr id="1024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14B82E5-9832-46BF-BEE4-3E12FB623C85}" type="slidenum">
              <a:rPr lang="de-DE" smtClean="0"/>
              <a:pPr>
                <a:defRPr/>
              </a:pPr>
              <a:t>23</a:t>
            </a:fld>
            <a:endParaRPr lang="de-DE" smtClean="0"/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4000" smtClean="0"/>
              <a:t>EC-Selbstorganisation</a:t>
            </a:r>
          </a:p>
        </p:txBody>
      </p:sp>
      <p:sp>
        <p:nvSpPr>
          <p:cNvPr id="21509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4984057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 b="1" dirty="0"/>
              <a:t>3</a:t>
            </a:r>
            <a:r>
              <a:rPr lang="de-DE" altLang="de-DE" b="1" dirty="0" smtClean="0"/>
              <a:t>. Oszillationen in Festkörperelektrolyten</a:t>
            </a:r>
            <a:endParaRPr lang="de-DE" altLang="de-DE" b="1" dirty="0"/>
          </a:p>
        </p:txBody>
      </p:sp>
      <p:sp>
        <p:nvSpPr>
          <p:cNvPr id="21510" name="Rectangle 4"/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  <p:sp>
        <p:nvSpPr>
          <p:cNvPr id="2" name="Textfeld 1"/>
          <p:cNvSpPr txBox="1"/>
          <p:nvPr/>
        </p:nvSpPr>
        <p:spPr>
          <a:xfrm>
            <a:off x="436352" y="5850850"/>
            <a:ext cx="8280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S. </a:t>
            </a:r>
            <a:r>
              <a:rPr lang="de-DE" sz="1400" dirty="0" err="1" smtClean="0"/>
              <a:t>Majoni</a:t>
            </a:r>
            <a:r>
              <a:rPr lang="de-DE" sz="1400" dirty="0" smtClean="0"/>
              <a:t>, J. Janek: </a:t>
            </a:r>
            <a:r>
              <a:rPr lang="de-DE" sz="1400" i="1" dirty="0" err="1" smtClean="0"/>
              <a:t>Periodic</a:t>
            </a:r>
            <a:r>
              <a:rPr lang="de-DE" sz="1400" i="1" dirty="0" smtClean="0"/>
              <a:t> </a:t>
            </a:r>
            <a:r>
              <a:rPr lang="de-DE" sz="1400" i="1" dirty="0" err="1" smtClean="0"/>
              <a:t>electrochemical</a:t>
            </a:r>
            <a:r>
              <a:rPr lang="de-DE" sz="1400" i="1" dirty="0" smtClean="0"/>
              <a:t> </a:t>
            </a:r>
            <a:r>
              <a:rPr lang="de-DE" sz="1400" i="1" dirty="0" err="1" smtClean="0"/>
              <a:t>oscillations</a:t>
            </a:r>
            <a:r>
              <a:rPr lang="de-DE" sz="1400" i="1" dirty="0" smtClean="0"/>
              <a:t> at a solid-solid </a:t>
            </a:r>
            <a:r>
              <a:rPr lang="de-DE" sz="1400" i="1" dirty="0" err="1" smtClean="0"/>
              <a:t>electrode</a:t>
            </a:r>
            <a:r>
              <a:rPr lang="de-DE" sz="1400" dirty="0" smtClean="0"/>
              <a:t>, Solid </a:t>
            </a:r>
            <a:r>
              <a:rPr lang="de-DE" sz="1400" dirty="0"/>
              <a:t>State </a:t>
            </a:r>
            <a:r>
              <a:rPr lang="de-DE" sz="1400" dirty="0" err="1"/>
              <a:t>Ionics</a:t>
            </a:r>
            <a:r>
              <a:rPr lang="de-DE" sz="1400" dirty="0"/>
              <a:t> 85 (1996) 247-250</a:t>
            </a:r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40" y="1350407"/>
            <a:ext cx="8829350" cy="4382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399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FU Berlin            Constanze Donner / Ludwig Pohlmann         2017</a:t>
            </a:r>
          </a:p>
        </p:txBody>
      </p:sp>
      <p:sp>
        <p:nvSpPr>
          <p:cNvPr id="1024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14B82E5-9832-46BF-BEE4-3E12FB623C85}" type="slidenum">
              <a:rPr lang="de-DE" smtClean="0"/>
              <a:pPr>
                <a:defRPr/>
              </a:pPr>
              <a:t>24</a:t>
            </a:fld>
            <a:endParaRPr lang="de-DE" smtClean="0"/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4000" smtClean="0"/>
              <a:t>EC-Selbstorganisation</a:t>
            </a:r>
          </a:p>
        </p:txBody>
      </p:sp>
      <p:sp>
        <p:nvSpPr>
          <p:cNvPr id="21509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4855816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 b="1" dirty="0"/>
              <a:t>3</a:t>
            </a:r>
            <a:r>
              <a:rPr lang="de-DE" altLang="de-DE" b="1" dirty="0" smtClean="0"/>
              <a:t>. Oszillationen bei der H</a:t>
            </a:r>
            <a:r>
              <a:rPr lang="de-DE" altLang="de-DE" b="1" baseline="-25000" dirty="0" smtClean="0"/>
              <a:t>2</a:t>
            </a:r>
            <a:r>
              <a:rPr lang="de-DE" altLang="de-DE" b="1" dirty="0" smtClean="0"/>
              <a:t>O</a:t>
            </a:r>
            <a:r>
              <a:rPr lang="de-DE" altLang="de-DE" b="1" baseline="-25000" dirty="0" smtClean="0"/>
              <a:t>2</a:t>
            </a:r>
            <a:r>
              <a:rPr lang="de-DE" altLang="de-DE" b="1" dirty="0" smtClean="0"/>
              <a:t>-Reduktion</a:t>
            </a:r>
            <a:endParaRPr lang="de-DE" altLang="de-DE" b="1" dirty="0"/>
          </a:p>
        </p:txBody>
      </p:sp>
      <p:sp>
        <p:nvSpPr>
          <p:cNvPr id="21510" name="Rectangle 4"/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  <p:sp>
        <p:nvSpPr>
          <p:cNvPr id="2" name="Textfeld 1"/>
          <p:cNvSpPr txBox="1"/>
          <p:nvPr/>
        </p:nvSpPr>
        <p:spPr>
          <a:xfrm>
            <a:off x="425388" y="5661248"/>
            <a:ext cx="845612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L. Pohlmann, G. </a:t>
            </a:r>
            <a:r>
              <a:rPr lang="de-DE" sz="1400" dirty="0"/>
              <a:t>Neher, </a:t>
            </a:r>
            <a:r>
              <a:rPr lang="de-DE" sz="1400" dirty="0" smtClean="0"/>
              <a:t>H. </a:t>
            </a:r>
            <a:r>
              <a:rPr lang="de-DE" sz="1400" dirty="0" err="1"/>
              <a:t>Tributsch</a:t>
            </a:r>
            <a:r>
              <a:rPr lang="de-DE" sz="1400" dirty="0"/>
              <a:t>: </a:t>
            </a:r>
            <a:r>
              <a:rPr lang="en-US" sz="1400" i="1" dirty="0"/>
              <a:t>A Model for Oscillating Hydrogen Liberation </a:t>
            </a:r>
            <a:r>
              <a:rPr lang="en-US" sz="1400" i="1" dirty="0" smtClean="0"/>
              <a:t>at CuInSe</a:t>
            </a:r>
            <a:r>
              <a:rPr lang="en-US" sz="1400" i="1" baseline="-25000" dirty="0" smtClean="0"/>
              <a:t>2</a:t>
            </a:r>
            <a:r>
              <a:rPr lang="en-US" sz="1400" i="1" dirty="0" smtClean="0"/>
              <a:t> </a:t>
            </a:r>
            <a:r>
              <a:rPr lang="en-US" sz="1400" i="1" dirty="0"/>
              <a:t>in Presence of </a:t>
            </a:r>
            <a:r>
              <a:rPr lang="en-US" sz="1400" i="1" dirty="0" smtClean="0"/>
              <a:t>H</a:t>
            </a:r>
            <a:r>
              <a:rPr lang="en-US" sz="1400" i="1" baseline="-25000" dirty="0" smtClean="0"/>
              <a:t>2</a:t>
            </a:r>
            <a:r>
              <a:rPr lang="en-US" sz="1400" i="1" dirty="0" smtClean="0"/>
              <a:t>O</a:t>
            </a:r>
            <a:r>
              <a:rPr lang="en-US" sz="1400" i="1" baseline="-25000" dirty="0" smtClean="0"/>
              <a:t>2 </a:t>
            </a:r>
            <a:r>
              <a:rPr lang="de-DE" sz="1400" dirty="0" smtClean="0"/>
              <a:t>, </a:t>
            </a:r>
            <a:r>
              <a:rPr lang="en-US" sz="1400" dirty="0"/>
              <a:t>Journal of Physical Chemistry 98 (1994) 11007-11010, </a:t>
            </a:r>
            <a:endParaRPr lang="en-US" sz="1400" dirty="0" smtClean="0"/>
          </a:p>
          <a:p>
            <a:r>
              <a:rPr lang="en-US" sz="1400" dirty="0" smtClean="0"/>
              <a:t>https</a:t>
            </a:r>
            <a:r>
              <a:rPr lang="en-US" sz="1400" dirty="0"/>
              <a:t>://userpage.fu-berlin.de/lap/osclett.pdf</a:t>
            </a:r>
            <a:endParaRPr lang="de-DE" sz="14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59" y="1472580"/>
            <a:ext cx="5109161" cy="4188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507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FU Berlin            Constanze Donner / Ludwig Pohlmann         2017</a:t>
            </a:r>
          </a:p>
        </p:txBody>
      </p:sp>
      <p:sp>
        <p:nvSpPr>
          <p:cNvPr id="1024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14B82E5-9832-46BF-BEE4-3E12FB623C85}" type="slidenum">
              <a:rPr lang="de-DE" smtClean="0"/>
              <a:pPr>
                <a:defRPr/>
              </a:pPr>
              <a:t>25</a:t>
            </a:fld>
            <a:endParaRPr lang="de-DE" smtClean="0"/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4000" smtClean="0"/>
              <a:t>EC-Selbstorganisation</a:t>
            </a:r>
          </a:p>
        </p:txBody>
      </p:sp>
      <p:sp>
        <p:nvSpPr>
          <p:cNvPr id="21509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4855816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 b="1" dirty="0"/>
              <a:t>3</a:t>
            </a:r>
            <a:r>
              <a:rPr lang="de-DE" altLang="de-DE" b="1" dirty="0" smtClean="0"/>
              <a:t>. Oszillationen bei der H</a:t>
            </a:r>
            <a:r>
              <a:rPr lang="de-DE" altLang="de-DE" b="1" baseline="-25000" dirty="0" smtClean="0"/>
              <a:t>2</a:t>
            </a:r>
            <a:r>
              <a:rPr lang="de-DE" altLang="de-DE" b="1" dirty="0" smtClean="0"/>
              <a:t>O</a:t>
            </a:r>
            <a:r>
              <a:rPr lang="de-DE" altLang="de-DE" b="1" baseline="-25000" dirty="0" smtClean="0"/>
              <a:t>2</a:t>
            </a:r>
            <a:r>
              <a:rPr lang="de-DE" altLang="de-DE" b="1" dirty="0" smtClean="0"/>
              <a:t>-Reduktion</a:t>
            </a:r>
            <a:endParaRPr lang="de-DE" altLang="de-DE" b="1" dirty="0"/>
          </a:p>
        </p:txBody>
      </p:sp>
      <p:sp>
        <p:nvSpPr>
          <p:cNvPr id="21510" name="Rectangle 4"/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  <p:sp>
        <p:nvSpPr>
          <p:cNvPr id="2" name="Textfeld 1"/>
          <p:cNvSpPr txBox="1"/>
          <p:nvPr/>
        </p:nvSpPr>
        <p:spPr>
          <a:xfrm>
            <a:off x="425388" y="5661248"/>
            <a:ext cx="845612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L. Pohlmann, G. </a:t>
            </a:r>
            <a:r>
              <a:rPr lang="de-DE" sz="1400" dirty="0"/>
              <a:t>Neher, </a:t>
            </a:r>
            <a:r>
              <a:rPr lang="de-DE" sz="1400" dirty="0" smtClean="0"/>
              <a:t>H. </a:t>
            </a:r>
            <a:r>
              <a:rPr lang="de-DE" sz="1400" dirty="0" err="1"/>
              <a:t>Tributsch</a:t>
            </a:r>
            <a:r>
              <a:rPr lang="de-DE" sz="1400" dirty="0"/>
              <a:t>: </a:t>
            </a:r>
            <a:r>
              <a:rPr lang="en-US" sz="1400" i="1" dirty="0"/>
              <a:t>A Model for Oscillating Hydrogen Liberation </a:t>
            </a:r>
            <a:r>
              <a:rPr lang="en-US" sz="1400" i="1" dirty="0" smtClean="0"/>
              <a:t>at CuInSe</a:t>
            </a:r>
            <a:r>
              <a:rPr lang="en-US" sz="1400" i="1" baseline="-25000" dirty="0" smtClean="0"/>
              <a:t>2</a:t>
            </a:r>
            <a:r>
              <a:rPr lang="en-US" sz="1400" i="1" dirty="0" smtClean="0"/>
              <a:t> </a:t>
            </a:r>
            <a:r>
              <a:rPr lang="en-US" sz="1400" i="1" dirty="0"/>
              <a:t>in Presence of </a:t>
            </a:r>
            <a:r>
              <a:rPr lang="en-US" sz="1400" i="1" dirty="0" smtClean="0"/>
              <a:t>H</a:t>
            </a:r>
            <a:r>
              <a:rPr lang="en-US" sz="1400" i="1" baseline="-25000" dirty="0" smtClean="0"/>
              <a:t>2</a:t>
            </a:r>
            <a:r>
              <a:rPr lang="en-US" sz="1400" i="1" dirty="0" smtClean="0"/>
              <a:t>O</a:t>
            </a:r>
            <a:r>
              <a:rPr lang="en-US" sz="1400" i="1" baseline="-25000" dirty="0" smtClean="0"/>
              <a:t>2 </a:t>
            </a:r>
            <a:r>
              <a:rPr lang="de-DE" sz="1400" dirty="0" smtClean="0"/>
              <a:t>, </a:t>
            </a:r>
            <a:r>
              <a:rPr lang="en-US" sz="1400" dirty="0"/>
              <a:t>Journal of Physical Chemistry 98 (1994) 11007-11010, </a:t>
            </a:r>
            <a:endParaRPr lang="en-US" sz="1400" dirty="0" smtClean="0"/>
          </a:p>
          <a:p>
            <a:r>
              <a:rPr lang="en-US" sz="1400" dirty="0" smtClean="0"/>
              <a:t>https</a:t>
            </a:r>
            <a:r>
              <a:rPr lang="en-US" sz="1400" dirty="0"/>
              <a:t>://userpage.fu-berlin.de/lap/osclett.pdf</a:t>
            </a:r>
            <a:endParaRPr lang="de-DE" sz="1400" dirty="0"/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022" y="1375677"/>
            <a:ext cx="5713282" cy="4287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0440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FU Berlin            Constanze Donner / Ludwig Pohlmann         2017</a:t>
            </a:r>
          </a:p>
        </p:txBody>
      </p:sp>
      <p:sp>
        <p:nvSpPr>
          <p:cNvPr id="1029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90FE62C-FE75-49A9-BF11-6CC5FC12A727}" type="slidenum">
              <a:rPr lang="de-DE" smtClean="0"/>
              <a:pPr>
                <a:defRPr/>
              </a:pPr>
              <a:t>3</a:t>
            </a:fld>
            <a:endParaRPr lang="de-DE" smtClean="0"/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4000" smtClean="0"/>
              <a:t>EC-Selbstorganisation</a:t>
            </a:r>
          </a:p>
        </p:txBody>
      </p:sp>
      <p:sp>
        <p:nvSpPr>
          <p:cNvPr id="4101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5337175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 b="1"/>
              <a:t>1. 1. Nichtlineare elektrochemische Systeme</a:t>
            </a:r>
          </a:p>
        </p:txBody>
      </p:sp>
      <p:sp>
        <p:nvSpPr>
          <p:cNvPr id="4102" name="Rectangle 4"/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  <p:sp>
        <p:nvSpPr>
          <p:cNvPr id="4103" name="Rectangle 5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  <p:sp>
        <p:nvSpPr>
          <p:cNvPr id="4104" name="Rectangle 6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  <p:sp>
        <p:nvSpPr>
          <p:cNvPr id="4105" name="Linie22"/>
          <p:cNvSpPr>
            <a:spLocks noChangeShapeType="1"/>
          </p:cNvSpPr>
          <p:nvPr/>
        </p:nvSpPr>
        <p:spPr bwMode="auto">
          <a:xfrm>
            <a:off x="2211388" y="2349500"/>
            <a:ext cx="1587" cy="2722563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 type="stealth" w="med" len="med"/>
            <a:tailEnd/>
          </a:ln>
        </p:spPr>
        <p:txBody>
          <a:bodyPr lIns="35560" tIns="35560" rIns="35560" bIns="35560"/>
          <a:lstStyle/>
          <a:p>
            <a:endParaRPr lang="de-DE"/>
          </a:p>
        </p:txBody>
      </p:sp>
      <p:sp>
        <p:nvSpPr>
          <p:cNvPr id="4106" name="Linie23"/>
          <p:cNvSpPr>
            <a:spLocks noChangeShapeType="1"/>
          </p:cNvSpPr>
          <p:nvPr/>
        </p:nvSpPr>
        <p:spPr bwMode="auto">
          <a:xfrm>
            <a:off x="1547813" y="4733925"/>
            <a:ext cx="5254625" cy="1588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 type="stealth" w="med" len="med"/>
          </a:ln>
        </p:spPr>
        <p:txBody>
          <a:bodyPr lIns="35560" tIns="35560" rIns="35560" bIns="35560"/>
          <a:lstStyle/>
          <a:p>
            <a:endParaRPr lang="de-DE"/>
          </a:p>
        </p:txBody>
      </p:sp>
      <p:sp>
        <p:nvSpPr>
          <p:cNvPr id="4107" name="Kurve4"/>
          <p:cNvSpPr>
            <a:spLocks noChangeArrowheads="1"/>
          </p:cNvSpPr>
          <p:nvPr/>
        </p:nvSpPr>
        <p:spPr bwMode="auto">
          <a:xfrm>
            <a:off x="1579563" y="2997200"/>
            <a:ext cx="2705100" cy="1954213"/>
          </a:xfrm>
          <a:custGeom>
            <a:avLst/>
            <a:gdLst>
              <a:gd name="T0" fmla="*/ 0 w 20000"/>
              <a:gd name="T1" fmla="*/ 190947422 h 20000"/>
              <a:gd name="T2" fmla="*/ 200629422 w 20000"/>
              <a:gd name="T3" fmla="*/ 74097113 h 20000"/>
              <a:gd name="T4" fmla="*/ 365878301 w 20000"/>
              <a:gd name="T5" fmla="*/ 0 h 20000"/>
              <a:gd name="T6" fmla="*/ 0 60000 65536"/>
              <a:gd name="T7" fmla="*/ 0 60000 65536"/>
              <a:gd name="T8" fmla="*/ 0 60000 65536"/>
              <a:gd name="T9" fmla="*/ 0 w 20000"/>
              <a:gd name="T10" fmla="*/ 0 h 20000"/>
              <a:gd name="T11" fmla="*/ 20000 w 20000"/>
              <a:gd name="T12" fmla="*/ 20000 h 200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000" h="20000">
                <a:moveTo>
                  <a:pt x="0" y="20000"/>
                </a:moveTo>
                <a:cubicBezTo>
                  <a:pt x="2193" y="17552"/>
                  <a:pt x="6967" y="11761"/>
                  <a:pt x="10967" y="7761"/>
                </a:cubicBezTo>
                <a:cubicBezTo>
                  <a:pt x="14336" y="4391"/>
                  <a:pt x="18193" y="1552"/>
                  <a:pt x="20000" y="0"/>
                </a:cubicBezTo>
              </a:path>
            </a:pathLst>
          </a:custGeom>
          <a:noFill/>
          <a:ln w="25400" cmpd="sng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35560" tIns="35560" rIns="35560" bIns="35560"/>
          <a:lstStyle/>
          <a:p>
            <a:endParaRPr lang="de-DE"/>
          </a:p>
        </p:txBody>
      </p:sp>
      <p:sp>
        <p:nvSpPr>
          <p:cNvPr id="4108" name="Kurve5"/>
          <p:cNvSpPr>
            <a:spLocks noChangeArrowheads="1"/>
          </p:cNvSpPr>
          <p:nvPr/>
        </p:nvSpPr>
        <p:spPr bwMode="auto">
          <a:xfrm>
            <a:off x="4787900" y="3052763"/>
            <a:ext cx="2520950" cy="1689100"/>
          </a:xfrm>
          <a:custGeom>
            <a:avLst/>
            <a:gdLst>
              <a:gd name="T0" fmla="*/ 0 w 20000"/>
              <a:gd name="T1" fmla="*/ 139086659 h 20000"/>
              <a:gd name="T2" fmla="*/ 108324213 w 20000"/>
              <a:gd name="T3" fmla="*/ 139086659 h 20000"/>
              <a:gd name="T4" fmla="*/ 223861494 w 20000"/>
              <a:gd name="T5" fmla="*/ 120363408 h 20000"/>
              <a:gd name="T6" fmla="*/ 285252677 w 20000"/>
              <a:gd name="T7" fmla="*/ 56169585 h 20000"/>
              <a:gd name="T8" fmla="*/ 317759445 w 20000"/>
              <a:gd name="T9" fmla="*/ 0 h 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0000"/>
              <a:gd name="T16" fmla="*/ 0 h 20000"/>
              <a:gd name="T17" fmla="*/ 20000 w 20000"/>
              <a:gd name="T18" fmla="*/ 20000 h 200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0000" h="20000">
                <a:moveTo>
                  <a:pt x="0" y="19500"/>
                </a:moveTo>
                <a:cubicBezTo>
                  <a:pt x="1361" y="19500"/>
                  <a:pt x="4141" y="20000"/>
                  <a:pt x="6818" y="19500"/>
                </a:cubicBezTo>
                <a:cubicBezTo>
                  <a:pt x="9636" y="18975"/>
                  <a:pt x="11974" y="19083"/>
                  <a:pt x="14090" y="16875"/>
                </a:cubicBezTo>
                <a:cubicBezTo>
                  <a:pt x="16318" y="14550"/>
                  <a:pt x="16772" y="11250"/>
                  <a:pt x="17954" y="7875"/>
                </a:cubicBezTo>
                <a:cubicBezTo>
                  <a:pt x="19030" y="4800"/>
                  <a:pt x="19590" y="1573"/>
                  <a:pt x="20000" y="0"/>
                </a:cubicBezTo>
              </a:path>
            </a:pathLst>
          </a:custGeom>
          <a:noFill/>
          <a:ln w="25400" cmpd="sng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35560" tIns="35560" rIns="35560" bIns="35560"/>
          <a:lstStyle/>
          <a:p>
            <a:endParaRPr lang="de-DE"/>
          </a:p>
        </p:txBody>
      </p:sp>
      <p:sp>
        <p:nvSpPr>
          <p:cNvPr id="4109" name="Text Box 20"/>
          <p:cNvSpPr txBox="1">
            <a:spLocks noChangeArrowheads="1"/>
          </p:cNvSpPr>
          <p:nvPr/>
        </p:nvSpPr>
        <p:spPr bwMode="auto">
          <a:xfrm>
            <a:off x="6640513" y="4797425"/>
            <a:ext cx="1558925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E (V) vs. NHE</a:t>
            </a:r>
          </a:p>
        </p:txBody>
      </p:sp>
      <p:sp>
        <p:nvSpPr>
          <p:cNvPr id="4110" name="Text Box 21"/>
          <p:cNvSpPr txBox="1">
            <a:spLocks noChangeArrowheads="1"/>
          </p:cNvSpPr>
          <p:nvPr/>
        </p:nvSpPr>
        <p:spPr bwMode="auto">
          <a:xfrm>
            <a:off x="1600200" y="5172075"/>
            <a:ext cx="8493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-0.25V</a:t>
            </a:r>
          </a:p>
        </p:txBody>
      </p:sp>
      <p:sp>
        <p:nvSpPr>
          <p:cNvPr id="4111" name="Text Box 22"/>
          <p:cNvSpPr txBox="1">
            <a:spLocks noChangeArrowheads="1"/>
          </p:cNvSpPr>
          <p:nvPr/>
        </p:nvSpPr>
        <p:spPr bwMode="auto">
          <a:xfrm>
            <a:off x="4284663" y="5229225"/>
            <a:ext cx="766762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0.58V</a:t>
            </a:r>
          </a:p>
        </p:txBody>
      </p:sp>
      <p:sp>
        <p:nvSpPr>
          <p:cNvPr id="4112" name="Text Box 23"/>
          <p:cNvSpPr txBox="1">
            <a:spLocks noChangeArrowheads="1"/>
          </p:cNvSpPr>
          <p:nvPr/>
        </p:nvSpPr>
        <p:spPr bwMode="auto">
          <a:xfrm>
            <a:off x="6300788" y="5229225"/>
            <a:ext cx="6413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2.0V</a:t>
            </a:r>
          </a:p>
        </p:txBody>
      </p:sp>
      <p:sp>
        <p:nvSpPr>
          <p:cNvPr id="4113" name="Text Box 25"/>
          <p:cNvSpPr txBox="1">
            <a:spLocks noChangeArrowheads="1"/>
          </p:cNvSpPr>
          <p:nvPr/>
        </p:nvSpPr>
        <p:spPr bwMode="auto">
          <a:xfrm>
            <a:off x="1671638" y="2363788"/>
            <a:ext cx="236537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i</a:t>
            </a:r>
          </a:p>
        </p:txBody>
      </p:sp>
      <p:sp>
        <p:nvSpPr>
          <p:cNvPr id="4114" name="Text Box 26"/>
          <p:cNvSpPr txBox="1">
            <a:spLocks noChangeArrowheads="1"/>
          </p:cNvSpPr>
          <p:nvPr/>
        </p:nvSpPr>
        <p:spPr bwMode="auto">
          <a:xfrm>
            <a:off x="5003800" y="2492375"/>
            <a:ext cx="3819525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negativer differentieller Widerstand!</a:t>
            </a:r>
          </a:p>
        </p:txBody>
      </p:sp>
      <p:sp>
        <p:nvSpPr>
          <p:cNvPr id="4115" name="AutoShape 27"/>
          <p:cNvSpPr>
            <a:spLocks noChangeArrowheads="1"/>
          </p:cNvSpPr>
          <p:nvPr/>
        </p:nvSpPr>
        <p:spPr bwMode="auto">
          <a:xfrm>
            <a:off x="4284663" y="2636838"/>
            <a:ext cx="574675" cy="2232025"/>
          </a:xfrm>
          <a:prstGeom prst="octagon">
            <a:avLst>
              <a:gd name="adj" fmla="val 29287"/>
            </a:avLst>
          </a:prstGeom>
          <a:noFill/>
          <a:ln w="9525" algn="ctr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  <p:sp>
        <p:nvSpPr>
          <p:cNvPr id="4116" name="Line 28"/>
          <p:cNvSpPr>
            <a:spLocks noChangeShapeType="1"/>
          </p:cNvSpPr>
          <p:nvPr/>
        </p:nvSpPr>
        <p:spPr bwMode="auto">
          <a:xfrm flipH="1">
            <a:off x="4716463" y="2924175"/>
            <a:ext cx="1295400" cy="792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4117" name="Freihandform 24"/>
          <p:cNvSpPr>
            <a:spLocks/>
          </p:cNvSpPr>
          <p:nvPr/>
        </p:nvSpPr>
        <p:spPr bwMode="auto">
          <a:xfrm>
            <a:off x="4292600" y="2924175"/>
            <a:ext cx="515938" cy="1793875"/>
          </a:xfrm>
          <a:custGeom>
            <a:avLst/>
            <a:gdLst>
              <a:gd name="T0" fmla="*/ 0 w 516467"/>
              <a:gd name="T1" fmla="*/ 57218 h 1792817"/>
              <a:gd name="T2" fmla="*/ 114066 w 516467"/>
              <a:gd name="T3" fmla="*/ 57218 h 1792817"/>
              <a:gd name="T4" fmla="*/ 253480 w 516467"/>
              <a:gd name="T5" fmla="*/ 197082 h 1792817"/>
              <a:gd name="T6" fmla="*/ 342198 w 516467"/>
              <a:gd name="T7" fmla="*/ 1239712 h 1792817"/>
              <a:gd name="T8" fmla="*/ 380220 w 516467"/>
              <a:gd name="T9" fmla="*/ 1646592 h 1792817"/>
              <a:gd name="T10" fmla="*/ 494286 w 516467"/>
              <a:gd name="T11" fmla="*/ 1773742 h 1792817"/>
              <a:gd name="T12" fmla="*/ 506960 w 516467"/>
              <a:gd name="T13" fmla="*/ 1773742 h 179281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516467"/>
              <a:gd name="T22" fmla="*/ 0 h 1792817"/>
              <a:gd name="T23" fmla="*/ 516467 w 516467"/>
              <a:gd name="T24" fmla="*/ 1792817 h 179281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516467" h="1792817">
                <a:moveTo>
                  <a:pt x="0" y="57150"/>
                </a:moveTo>
                <a:cubicBezTo>
                  <a:pt x="35983" y="45508"/>
                  <a:pt x="71967" y="33867"/>
                  <a:pt x="114300" y="57150"/>
                </a:cubicBezTo>
                <a:cubicBezTo>
                  <a:pt x="156633" y="80433"/>
                  <a:pt x="215900" y="0"/>
                  <a:pt x="254000" y="196850"/>
                </a:cubicBezTo>
                <a:cubicBezTo>
                  <a:pt x="292100" y="393700"/>
                  <a:pt x="321733" y="996950"/>
                  <a:pt x="342900" y="1238250"/>
                </a:cubicBezTo>
                <a:cubicBezTo>
                  <a:pt x="364067" y="1479550"/>
                  <a:pt x="355600" y="1555750"/>
                  <a:pt x="381000" y="1644650"/>
                </a:cubicBezTo>
                <a:cubicBezTo>
                  <a:pt x="406400" y="1733550"/>
                  <a:pt x="474133" y="1750483"/>
                  <a:pt x="495300" y="1771650"/>
                </a:cubicBezTo>
                <a:cubicBezTo>
                  <a:pt x="516467" y="1792817"/>
                  <a:pt x="512233" y="1782233"/>
                  <a:pt x="508000" y="1771650"/>
                </a:cubicBez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4118" name="Textfeld 25"/>
          <p:cNvSpPr txBox="1">
            <a:spLocks noChangeArrowheads="1"/>
          </p:cNvSpPr>
          <p:nvPr/>
        </p:nvSpPr>
        <p:spPr bwMode="auto">
          <a:xfrm>
            <a:off x="468313" y="1628775"/>
            <a:ext cx="52673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Wichtige Kenngröße: der differentielle Widerstand</a:t>
            </a:r>
          </a:p>
        </p:txBody>
      </p:sp>
      <p:graphicFrame>
        <p:nvGraphicFramePr>
          <p:cNvPr id="4119" name="Object 2"/>
          <p:cNvGraphicFramePr>
            <a:graphicFrameLocks noChangeAspect="1"/>
          </p:cNvGraphicFramePr>
          <p:nvPr/>
        </p:nvGraphicFramePr>
        <p:xfrm>
          <a:off x="5795963" y="1557338"/>
          <a:ext cx="650875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7" name="Formel" r:id="rId3" imgW="444307" imgH="393529" progId="Equation.3">
                  <p:embed/>
                </p:oleObj>
              </mc:Choice>
              <mc:Fallback>
                <p:oleObj name="Formel" r:id="rId3" imgW="444307" imgH="393529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5963" y="1557338"/>
                        <a:ext cx="650875" cy="576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0" name="Object 3"/>
          <p:cNvGraphicFramePr>
            <a:graphicFrameLocks noChangeAspect="1"/>
          </p:cNvGraphicFramePr>
          <p:nvPr/>
        </p:nvGraphicFramePr>
        <p:xfrm>
          <a:off x="7096125" y="1501775"/>
          <a:ext cx="1652588" cy="687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8" name="Formel" r:id="rId5" imgW="1129810" imgH="469696" progId="Equation.3">
                  <p:embed/>
                </p:oleObj>
              </mc:Choice>
              <mc:Fallback>
                <p:oleObj name="Formel" r:id="rId5" imgW="1129810" imgH="469696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6125" y="1501775"/>
                        <a:ext cx="1652588" cy="687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21" name="Textfeld 28"/>
          <p:cNvSpPr txBox="1">
            <a:spLocks noChangeArrowheads="1"/>
          </p:cNvSpPr>
          <p:nvPr/>
        </p:nvSpPr>
        <p:spPr bwMode="auto">
          <a:xfrm>
            <a:off x="6588125" y="1692275"/>
            <a:ext cx="4111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>
                <a:sym typeface="Wingdings" pitchFamily="2" charset="2"/>
              </a:rPr>
              <a:t></a:t>
            </a:r>
            <a:endParaRPr lang="de-DE" altLang="de-DE"/>
          </a:p>
        </p:txBody>
      </p:sp>
      <p:sp>
        <p:nvSpPr>
          <p:cNvPr id="4122" name="Textfeld 29"/>
          <p:cNvSpPr txBox="1">
            <a:spLocks noChangeArrowheads="1"/>
          </p:cNvSpPr>
          <p:nvPr/>
        </p:nvSpPr>
        <p:spPr bwMode="auto">
          <a:xfrm>
            <a:off x="684213" y="5805488"/>
            <a:ext cx="7270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i-E-Diagramm: Anstieg negativ </a:t>
            </a:r>
            <a:r>
              <a:rPr lang="de-DE" altLang="de-DE">
                <a:sym typeface="Wingdings" pitchFamily="2" charset="2"/>
              </a:rPr>
              <a:t> </a:t>
            </a:r>
            <a:r>
              <a:rPr lang="de-DE" altLang="de-DE"/>
              <a:t>E-i-Diagramm: ebenfalls negativ!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FU Berlin            Constanze Donner / Ludwig Pohlmann         2017</a:t>
            </a:r>
          </a:p>
        </p:txBody>
      </p:sp>
      <p:sp>
        <p:nvSpPr>
          <p:cNvPr id="1331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F0C202C-FDA6-4642-B6B4-1AB6397552E5}" type="slidenum">
              <a:rPr lang="de-DE" smtClean="0"/>
              <a:pPr>
                <a:defRPr/>
              </a:pPr>
              <a:t>4</a:t>
            </a:fld>
            <a:endParaRPr lang="de-DE" smtClean="0"/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4000" smtClean="0"/>
              <a:t>EC-Selbstorganisation</a:t>
            </a:r>
          </a:p>
        </p:txBody>
      </p:sp>
      <p:sp>
        <p:nvSpPr>
          <p:cNvPr id="5125" name="Rectangle 4"/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  <p:sp>
        <p:nvSpPr>
          <p:cNvPr id="5126" name="Rectangle 5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  <p:sp>
        <p:nvSpPr>
          <p:cNvPr id="5127" name="Rectangle 6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  <p:sp>
        <p:nvSpPr>
          <p:cNvPr id="5128" name="Linie22"/>
          <p:cNvSpPr>
            <a:spLocks noChangeShapeType="1"/>
          </p:cNvSpPr>
          <p:nvPr/>
        </p:nvSpPr>
        <p:spPr bwMode="auto">
          <a:xfrm>
            <a:off x="2195513" y="1412875"/>
            <a:ext cx="17462" cy="3659188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 type="stealth" w="med" len="med"/>
            <a:tailEnd/>
          </a:ln>
        </p:spPr>
        <p:txBody>
          <a:bodyPr lIns="35560" tIns="35560" rIns="35560" bIns="35560"/>
          <a:lstStyle/>
          <a:p>
            <a:endParaRPr lang="de-DE"/>
          </a:p>
        </p:txBody>
      </p:sp>
      <p:sp>
        <p:nvSpPr>
          <p:cNvPr id="5129" name="Linie23"/>
          <p:cNvSpPr>
            <a:spLocks noChangeShapeType="1"/>
          </p:cNvSpPr>
          <p:nvPr/>
        </p:nvSpPr>
        <p:spPr bwMode="auto">
          <a:xfrm>
            <a:off x="1547813" y="4733925"/>
            <a:ext cx="5254625" cy="1588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 type="stealth" w="med" len="med"/>
          </a:ln>
        </p:spPr>
        <p:txBody>
          <a:bodyPr lIns="35560" tIns="35560" rIns="35560" bIns="35560"/>
          <a:lstStyle/>
          <a:p>
            <a:endParaRPr lang="de-DE"/>
          </a:p>
        </p:txBody>
      </p:sp>
      <p:sp>
        <p:nvSpPr>
          <p:cNvPr id="5130" name="Text Box 20"/>
          <p:cNvSpPr txBox="1">
            <a:spLocks noChangeArrowheads="1"/>
          </p:cNvSpPr>
          <p:nvPr/>
        </p:nvSpPr>
        <p:spPr bwMode="auto">
          <a:xfrm>
            <a:off x="6640513" y="4797425"/>
            <a:ext cx="238125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i</a:t>
            </a:r>
          </a:p>
        </p:txBody>
      </p:sp>
      <p:sp>
        <p:nvSpPr>
          <p:cNvPr id="5131" name="Text Box 24"/>
          <p:cNvSpPr txBox="1">
            <a:spLocks noChangeArrowheads="1"/>
          </p:cNvSpPr>
          <p:nvPr/>
        </p:nvSpPr>
        <p:spPr bwMode="auto">
          <a:xfrm>
            <a:off x="323850" y="2924175"/>
            <a:ext cx="168116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Flade-Potential</a:t>
            </a:r>
          </a:p>
        </p:txBody>
      </p:sp>
      <p:sp>
        <p:nvSpPr>
          <p:cNvPr id="5132" name="Text Box 25"/>
          <p:cNvSpPr txBox="1">
            <a:spLocks noChangeArrowheads="1"/>
          </p:cNvSpPr>
          <p:nvPr/>
        </p:nvSpPr>
        <p:spPr bwMode="auto">
          <a:xfrm>
            <a:off x="1763713" y="1557338"/>
            <a:ext cx="334962" cy="3683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U</a:t>
            </a:r>
          </a:p>
        </p:txBody>
      </p:sp>
      <p:sp>
        <p:nvSpPr>
          <p:cNvPr id="5133" name="Kurve4"/>
          <p:cNvSpPr>
            <a:spLocks noChangeArrowheads="1"/>
          </p:cNvSpPr>
          <p:nvPr/>
        </p:nvSpPr>
        <p:spPr bwMode="auto">
          <a:xfrm rot="16200000" flipV="1">
            <a:off x="2372519" y="3178969"/>
            <a:ext cx="1441450" cy="2084388"/>
          </a:xfrm>
          <a:custGeom>
            <a:avLst/>
            <a:gdLst>
              <a:gd name="T0" fmla="*/ 0 w 20000"/>
              <a:gd name="T1" fmla="*/ 217233667 h 20000"/>
              <a:gd name="T2" fmla="*/ 56967473 w 20000"/>
              <a:gd name="T3" fmla="*/ 84297549 h 20000"/>
              <a:gd name="T4" fmla="*/ 103888905 w 20000"/>
              <a:gd name="T5" fmla="*/ 0 h 20000"/>
              <a:gd name="T6" fmla="*/ 0 60000 65536"/>
              <a:gd name="T7" fmla="*/ 0 60000 65536"/>
              <a:gd name="T8" fmla="*/ 0 60000 65536"/>
              <a:gd name="T9" fmla="*/ 0 w 20000"/>
              <a:gd name="T10" fmla="*/ 0 h 20000"/>
              <a:gd name="T11" fmla="*/ 20000 w 20000"/>
              <a:gd name="T12" fmla="*/ 20000 h 200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000" h="20000">
                <a:moveTo>
                  <a:pt x="0" y="20000"/>
                </a:moveTo>
                <a:cubicBezTo>
                  <a:pt x="2193" y="17552"/>
                  <a:pt x="6967" y="11761"/>
                  <a:pt x="10967" y="7761"/>
                </a:cubicBezTo>
                <a:cubicBezTo>
                  <a:pt x="14336" y="4391"/>
                  <a:pt x="18193" y="1552"/>
                  <a:pt x="20000" y="0"/>
                </a:cubicBezTo>
              </a:path>
            </a:pathLst>
          </a:custGeom>
          <a:noFill/>
          <a:ln w="25400" cmpd="sng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35560" tIns="35560" rIns="35560" bIns="35560"/>
          <a:lstStyle/>
          <a:p>
            <a:endParaRPr lang="de-DE"/>
          </a:p>
        </p:txBody>
      </p:sp>
      <p:sp>
        <p:nvSpPr>
          <p:cNvPr id="5134" name="Kurve5"/>
          <p:cNvSpPr>
            <a:spLocks noChangeArrowheads="1"/>
          </p:cNvSpPr>
          <p:nvPr/>
        </p:nvSpPr>
        <p:spPr bwMode="auto">
          <a:xfrm rot="16200000" flipV="1">
            <a:off x="2491582" y="1124744"/>
            <a:ext cx="1366837" cy="1800225"/>
          </a:xfrm>
          <a:custGeom>
            <a:avLst/>
            <a:gdLst>
              <a:gd name="T0" fmla="*/ 0 w 20000"/>
              <a:gd name="T1" fmla="*/ 157989456 h 20000"/>
              <a:gd name="T2" fmla="*/ 31844227 w 20000"/>
              <a:gd name="T3" fmla="*/ 157989456 h 20000"/>
              <a:gd name="T4" fmla="*/ 65808896 w 20000"/>
              <a:gd name="T5" fmla="*/ 136721688 h 20000"/>
              <a:gd name="T6" fmla="*/ 83856133 w 20000"/>
              <a:gd name="T7" fmla="*/ 63803394 h 20000"/>
              <a:gd name="T8" fmla="*/ 93412169 w 20000"/>
              <a:gd name="T9" fmla="*/ 0 h 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0000"/>
              <a:gd name="T16" fmla="*/ 0 h 20000"/>
              <a:gd name="T17" fmla="*/ 20000 w 20000"/>
              <a:gd name="T18" fmla="*/ 20000 h 200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0000" h="20000">
                <a:moveTo>
                  <a:pt x="0" y="19500"/>
                </a:moveTo>
                <a:cubicBezTo>
                  <a:pt x="1361" y="19500"/>
                  <a:pt x="4141" y="20000"/>
                  <a:pt x="6818" y="19500"/>
                </a:cubicBezTo>
                <a:cubicBezTo>
                  <a:pt x="9636" y="18975"/>
                  <a:pt x="11974" y="19083"/>
                  <a:pt x="14090" y="16875"/>
                </a:cubicBezTo>
                <a:cubicBezTo>
                  <a:pt x="16318" y="14550"/>
                  <a:pt x="16772" y="11250"/>
                  <a:pt x="17954" y="7875"/>
                </a:cubicBezTo>
                <a:cubicBezTo>
                  <a:pt x="19030" y="4800"/>
                  <a:pt x="19590" y="1573"/>
                  <a:pt x="20000" y="0"/>
                </a:cubicBezTo>
              </a:path>
            </a:pathLst>
          </a:custGeom>
          <a:noFill/>
          <a:ln w="25400" cmpd="sng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35560" tIns="35560" rIns="35560" bIns="35560"/>
          <a:lstStyle/>
          <a:p>
            <a:endParaRPr lang="de-DE"/>
          </a:p>
        </p:txBody>
      </p:sp>
      <p:sp>
        <p:nvSpPr>
          <p:cNvPr id="5135" name="Freihandform 26"/>
          <p:cNvSpPr>
            <a:spLocks/>
          </p:cNvSpPr>
          <p:nvPr/>
        </p:nvSpPr>
        <p:spPr bwMode="auto">
          <a:xfrm>
            <a:off x="2286000" y="2708275"/>
            <a:ext cx="1854200" cy="825500"/>
          </a:xfrm>
          <a:custGeom>
            <a:avLst/>
            <a:gdLst>
              <a:gd name="T0" fmla="*/ 44450 w 1854200"/>
              <a:gd name="T1" fmla="*/ 0 h 825500"/>
              <a:gd name="T2" fmla="*/ 82550 w 1854200"/>
              <a:gd name="T3" fmla="*/ 190500 h 825500"/>
              <a:gd name="T4" fmla="*/ 539750 w 1854200"/>
              <a:gd name="T5" fmla="*/ 457200 h 825500"/>
              <a:gd name="T6" fmla="*/ 1619250 w 1854200"/>
              <a:gd name="T7" fmla="*/ 647700 h 825500"/>
              <a:gd name="T8" fmla="*/ 1809750 w 1854200"/>
              <a:gd name="T9" fmla="*/ 698500 h 825500"/>
              <a:gd name="T10" fmla="*/ 1847850 w 1854200"/>
              <a:gd name="T11" fmla="*/ 800100 h 825500"/>
              <a:gd name="T12" fmla="*/ 1847850 w 1854200"/>
              <a:gd name="T13" fmla="*/ 825500 h 82550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854200"/>
              <a:gd name="T22" fmla="*/ 0 h 825500"/>
              <a:gd name="T23" fmla="*/ 1854200 w 1854200"/>
              <a:gd name="T24" fmla="*/ 825500 h 82550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854200" h="825500">
                <a:moveTo>
                  <a:pt x="44450" y="0"/>
                </a:moveTo>
                <a:cubicBezTo>
                  <a:pt x="22225" y="57150"/>
                  <a:pt x="0" y="114300"/>
                  <a:pt x="82550" y="190500"/>
                </a:cubicBezTo>
                <a:cubicBezTo>
                  <a:pt x="165100" y="266700"/>
                  <a:pt x="283633" y="381000"/>
                  <a:pt x="539750" y="457200"/>
                </a:cubicBezTo>
                <a:cubicBezTo>
                  <a:pt x="795867" y="533400"/>
                  <a:pt x="1407583" y="607483"/>
                  <a:pt x="1619250" y="647700"/>
                </a:cubicBezTo>
                <a:cubicBezTo>
                  <a:pt x="1830917" y="687917"/>
                  <a:pt x="1771650" y="673100"/>
                  <a:pt x="1809750" y="698500"/>
                </a:cubicBezTo>
                <a:cubicBezTo>
                  <a:pt x="1847850" y="723900"/>
                  <a:pt x="1841500" y="778933"/>
                  <a:pt x="1847850" y="800100"/>
                </a:cubicBezTo>
                <a:cubicBezTo>
                  <a:pt x="1854200" y="821267"/>
                  <a:pt x="1851025" y="823383"/>
                  <a:pt x="1847850" y="825500"/>
                </a:cubicBezTo>
              </a:path>
            </a:pathLst>
          </a:custGeom>
          <a:noFill/>
          <a:ln w="190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5136" name="Text Box 26"/>
          <p:cNvSpPr txBox="1">
            <a:spLocks noChangeArrowheads="1"/>
          </p:cNvSpPr>
          <p:nvPr/>
        </p:nvSpPr>
        <p:spPr bwMode="auto">
          <a:xfrm>
            <a:off x="2987675" y="2708275"/>
            <a:ext cx="3819525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>
                <a:solidFill>
                  <a:srgbClr val="0070C0"/>
                </a:solidFill>
              </a:rPr>
              <a:t>negativer differentieller Widerstand!</a:t>
            </a:r>
          </a:p>
        </p:txBody>
      </p:sp>
      <p:cxnSp>
        <p:nvCxnSpPr>
          <p:cNvPr id="5137" name="Gerade Verbindung 29"/>
          <p:cNvCxnSpPr>
            <a:cxnSpLocks noChangeShapeType="1"/>
          </p:cNvCxnSpPr>
          <p:nvPr/>
        </p:nvCxnSpPr>
        <p:spPr bwMode="auto">
          <a:xfrm flipH="1">
            <a:off x="2843213" y="3644900"/>
            <a:ext cx="1223962" cy="936625"/>
          </a:xfrm>
          <a:prstGeom prst="line">
            <a:avLst/>
          </a:prstGeom>
          <a:noFill/>
          <a:ln w="63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5138" name="Gerade Verbindung 32"/>
          <p:cNvCxnSpPr>
            <a:cxnSpLocks noChangeShapeType="1"/>
          </p:cNvCxnSpPr>
          <p:nvPr/>
        </p:nvCxnSpPr>
        <p:spPr bwMode="auto">
          <a:xfrm>
            <a:off x="2051050" y="2852738"/>
            <a:ext cx="1512888" cy="647700"/>
          </a:xfrm>
          <a:prstGeom prst="line">
            <a:avLst/>
          </a:prstGeom>
          <a:noFill/>
          <a:ln w="63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5139" name="Text Box 26"/>
          <p:cNvSpPr txBox="1">
            <a:spLocks noChangeArrowheads="1"/>
          </p:cNvSpPr>
          <p:nvPr/>
        </p:nvSpPr>
        <p:spPr bwMode="auto">
          <a:xfrm>
            <a:off x="3492500" y="4076700"/>
            <a:ext cx="3757613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>
                <a:solidFill>
                  <a:srgbClr val="FF0000"/>
                </a:solidFill>
              </a:rPr>
              <a:t>positiver differentieller Widerstand!</a:t>
            </a:r>
          </a:p>
        </p:txBody>
      </p:sp>
      <p:cxnSp>
        <p:nvCxnSpPr>
          <p:cNvPr id="5140" name="Gerade Verbindung 39"/>
          <p:cNvCxnSpPr>
            <a:cxnSpLocks noChangeShapeType="1"/>
          </p:cNvCxnSpPr>
          <p:nvPr/>
        </p:nvCxnSpPr>
        <p:spPr bwMode="auto">
          <a:xfrm flipH="1">
            <a:off x="1979613" y="1341438"/>
            <a:ext cx="1439862" cy="574675"/>
          </a:xfrm>
          <a:prstGeom prst="line">
            <a:avLst/>
          </a:prstGeom>
          <a:noFill/>
          <a:ln w="63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5141" name="Text Box 26"/>
          <p:cNvSpPr txBox="1">
            <a:spLocks noChangeArrowheads="1"/>
          </p:cNvSpPr>
          <p:nvPr/>
        </p:nvSpPr>
        <p:spPr bwMode="auto">
          <a:xfrm>
            <a:off x="2771775" y="1628775"/>
            <a:ext cx="3759200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>
                <a:solidFill>
                  <a:srgbClr val="FF0000"/>
                </a:solidFill>
              </a:rPr>
              <a:t>positiver differentieller Widerstand!</a:t>
            </a:r>
          </a:p>
        </p:txBody>
      </p:sp>
      <p:sp>
        <p:nvSpPr>
          <p:cNvPr id="43" name="Textfeld 42"/>
          <p:cNvSpPr txBox="1">
            <a:spLocks noChangeArrowheads="1"/>
          </p:cNvSpPr>
          <p:nvPr/>
        </p:nvSpPr>
        <p:spPr bwMode="auto">
          <a:xfrm>
            <a:off x="755650" y="5661025"/>
            <a:ext cx="7821613" cy="369888"/>
          </a:xfrm>
          <a:prstGeom prst="rect">
            <a:avLst/>
          </a:prstGeom>
          <a:solidFill>
            <a:schemeClr val="accent1">
              <a:alpha val="47058"/>
            </a:schemeClr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Achtung: der normale (integrale) elektrische Widerstand ist immer positiv!!</a:t>
            </a:r>
          </a:p>
        </p:txBody>
      </p:sp>
      <p:cxnSp>
        <p:nvCxnSpPr>
          <p:cNvPr id="5143" name="Gerade Verbindung 44"/>
          <p:cNvCxnSpPr>
            <a:cxnSpLocks noChangeShapeType="1"/>
          </p:cNvCxnSpPr>
          <p:nvPr/>
        </p:nvCxnSpPr>
        <p:spPr bwMode="auto">
          <a:xfrm flipH="1">
            <a:off x="2195513" y="2349500"/>
            <a:ext cx="863600" cy="2374900"/>
          </a:xfrm>
          <a:prstGeom prst="line">
            <a:avLst/>
          </a:prstGeom>
          <a:noFill/>
          <a:ln w="12700" algn="ctr">
            <a:solidFill>
              <a:schemeClr val="tx1"/>
            </a:solidFill>
            <a:prstDash val="dash"/>
            <a:round/>
            <a:headEnd/>
            <a:tailEnd/>
          </a:ln>
        </p:spPr>
      </p:cxnSp>
      <p:sp>
        <p:nvSpPr>
          <p:cNvPr id="5144" name="Textfeld 46"/>
          <p:cNvSpPr txBox="1">
            <a:spLocks noChangeArrowheads="1"/>
          </p:cNvSpPr>
          <p:nvPr/>
        </p:nvSpPr>
        <p:spPr bwMode="auto">
          <a:xfrm>
            <a:off x="1692275" y="4797425"/>
            <a:ext cx="311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0</a:t>
            </a:r>
          </a:p>
        </p:txBody>
      </p:sp>
      <p:cxnSp>
        <p:nvCxnSpPr>
          <p:cNvPr id="49" name="Gerade Verbindung mit Pfeil 48"/>
          <p:cNvCxnSpPr>
            <a:cxnSpLocks noChangeShapeType="1"/>
          </p:cNvCxnSpPr>
          <p:nvPr/>
        </p:nvCxnSpPr>
        <p:spPr bwMode="auto">
          <a:xfrm flipH="1" flipV="1">
            <a:off x="2627313" y="3933825"/>
            <a:ext cx="1152525" cy="1727200"/>
          </a:xfrm>
          <a:prstGeom prst="straightConnector1">
            <a:avLst/>
          </a:prstGeom>
          <a:noFill/>
          <a:ln w="6350" algn="ctr">
            <a:solidFill>
              <a:schemeClr val="tx1"/>
            </a:solidFill>
            <a:round/>
            <a:headEnd/>
            <a:tailEnd type="arrow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FU Berlin            Constanze Donner / Ludwig Pohlmann         2017</a:t>
            </a:r>
          </a:p>
        </p:txBody>
      </p:sp>
      <p:sp>
        <p:nvSpPr>
          <p:cNvPr id="2052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E56EE06-7B0C-40C7-BCEA-802832796269}" type="slidenum">
              <a:rPr lang="de-DE" smtClean="0"/>
              <a:pPr>
                <a:defRPr/>
              </a:pPr>
              <a:t>5</a:t>
            </a:fld>
            <a:endParaRPr lang="de-DE" smtClean="0"/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4000" smtClean="0"/>
              <a:t>EC-Selbstorganisation</a:t>
            </a:r>
          </a:p>
        </p:txBody>
      </p:sp>
      <p:sp>
        <p:nvSpPr>
          <p:cNvPr id="6149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7637463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 b="1"/>
              <a:t>1. Nichtlineare elektrochemische Systeme: einfacher Schaltkreis</a:t>
            </a:r>
          </a:p>
        </p:txBody>
      </p:sp>
      <p:sp>
        <p:nvSpPr>
          <p:cNvPr id="6150" name="Rectangle 4"/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  <p:sp>
        <p:nvSpPr>
          <p:cNvPr id="6151" name="Textfeld 33"/>
          <p:cNvSpPr txBox="1">
            <a:spLocks noChangeArrowheads="1"/>
          </p:cNvSpPr>
          <p:nvPr/>
        </p:nvSpPr>
        <p:spPr bwMode="auto">
          <a:xfrm>
            <a:off x="250825" y="2060575"/>
            <a:ext cx="83327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Welcher Strom fließt durch einen Schaltkreis mit zwei Ohmschen Widerständen?</a:t>
            </a: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3924300" y="5229225"/>
          <a:ext cx="2173288" cy="868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Formel" r:id="rId3" imgW="1079032" imgH="431613" progId="Equation.3">
                  <p:embed/>
                </p:oleObj>
              </mc:Choice>
              <mc:Fallback>
                <p:oleObj name="Formel" r:id="rId3" imgW="1079032" imgH="431613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0" y="5229225"/>
                        <a:ext cx="2173288" cy="868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153" name="Gerade Verbindung 40"/>
          <p:cNvCxnSpPr>
            <a:cxnSpLocks noChangeShapeType="1"/>
          </p:cNvCxnSpPr>
          <p:nvPr/>
        </p:nvCxnSpPr>
        <p:spPr bwMode="auto">
          <a:xfrm>
            <a:off x="1692275" y="4256088"/>
            <a:ext cx="792163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6154" name="Rechteck 41"/>
          <p:cNvSpPr>
            <a:spLocks noChangeArrowheads="1"/>
          </p:cNvSpPr>
          <p:nvPr/>
        </p:nvSpPr>
        <p:spPr bwMode="auto">
          <a:xfrm>
            <a:off x="2484438" y="4038600"/>
            <a:ext cx="935037" cy="43338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  <p:cxnSp>
        <p:nvCxnSpPr>
          <p:cNvPr id="6155" name="Gerade Verbindung 42"/>
          <p:cNvCxnSpPr>
            <a:cxnSpLocks noChangeShapeType="1"/>
            <a:stCxn id="6172" idx="3"/>
          </p:cNvCxnSpPr>
          <p:nvPr/>
        </p:nvCxnSpPr>
        <p:spPr bwMode="auto">
          <a:xfrm>
            <a:off x="5146675" y="4256088"/>
            <a:ext cx="649288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6156" name="Gerade Verbindung 43"/>
          <p:cNvCxnSpPr>
            <a:cxnSpLocks noChangeShapeType="1"/>
          </p:cNvCxnSpPr>
          <p:nvPr/>
        </p:nvCxnSpPr>
        <p:spPr bwMode="auto">
          <a:xfrm>
            <a:off x="3419475" y="4256088"/>
            <a:ext cx="792163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6157" name="Gerade Verbindung 49"/>
          <p:cNvCxnSpPr>
            <a:cxnSpLocks noChangeShapeType="1"/>
          </p:cNvCxnSpPr>
          <p:nvPr/>
        </p:nvCxnSpPr>
        <p:spPr bwMode="auto">
          <a:xfrm flipV="1">
            <a:off x="1692275" y="2959100"/>
            <a:ext cx="0" cy="1296988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6158" name="Gerade Verbindung 51"/>
          <p:cNvCxnSpPr>
            <a:cxnSpLocks noChangeShapeType="1"/>
          </p:cNvCxnSpPr>
          <p:nvPr/>
        </p:nvCxnSpPr>
        <p:spPr bwMode="auto">
          <a:xfrm flipV="1">
            <a:off x="5795963" y="2959100"/>
            <a:ext cx="0" cy="1296988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6159" name="Gerade Verbindung 52"/>
          <p:cNvCxnSpPr>
            <a:cxnSpLocks noChangeShapeType="1"/>
          </p:cNvCxnSpPr>
          <p:nvPr/>
        </p:nvCxnSpPr>
        <p:spPr bwMode="auto">
          <a:xfrm>
            <a:off x="1692275" y="2959100"/>
            <a:ext cx="1943100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6160" name="Gerade Verbindung 54"/>
          <p:cNvCxnSpPr>
            <a:cxnSpLocks noChangeShapeType="1"/>
          </p:cNvCxnSpPr>
          <p:nvPr/>
        </p:nvCxnSpPr>
        <p:spPr bwMode="auto">
          <a:xfrm>
            <a:off x="4067175" y="2959100"/>
            <a:ext cx="1728788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6161" name="Ellipse 59"/>
          <p:cNvSpPr>
            <a:spLocks noChangeArrowheads="1"/>
          </p:cNvSpPr>
          <p:nvPr/>
        </p:nvSpPr>
        <p:spPr bwMode="auto">
          <a:xfrm>
            <a:off x="3924300" y="2887663"/>
            <a:ext cx="142875" cy="142875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  <p:sp>
        <p:nvSpPr>
          <p:cNvPr id="6162" name="Ellipse 60"/>
          <p:cNvSpPr>
            <a:spLocks noChangeArrowheads="1"/>
          </p:cNvSpPr>
          <p:nvPr/>
        </p:nvSpPr>
        <p:spPr bwMode="auto">
          <a:xfrm>
            <a:off x="3635375" y="2887663"/>
            <a:ext cx="144463" cy="142875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  <p:sp>
        <p:nvSpPr>
          <p:cNvPr id="6163" name="Textfeld 61"/>
          <p:cNvSpPr txBox="1">
            <a:spLocks noChangeArrowheads="1"/>
          </p:cNvSpPr>
          <p:nvPr/>
        </p:nvSpPr>
        <p:spPr bwMode="auto">
          <a:xfrm>
            <a:off x="3721100" y="2455863"/>
            <a:ext cx="4191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U</a:t>
            </a:r>
            <a:r>
              <a:rPr lang="de-DE" altLang="de-DE" baseline="-25000"/>
              <a:t>0</a:t>
            </a:r>
          </a:p>
        </p:txBody>
      </p:sp>
      <p:sp>
        <p:nvSpPr>
          <p:cNvPr id="6164" name="Textfeld 62"/>
          <p:cNvSpPr txBox="1">
            <a:spLocks noChangeArrowheads="1"/>
          </p:cNvSpPr>
          <p:nvPr/>
        </p:nvSpPr>
        <p:spPr bwMode="auto">
          <a:xfrm>
            <a:off x="2843213" y="3606800"/>
            <a:ext cx="3286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R</a:t>
            </a:r>
          </a:p>
        </p:txBody>
      </p:sp>
      <p:sp>
        <p:nvSpPr>
          <p:cNvPr id="6165" name="Textfeld 64"/>
          <p:cNvSpPr txBox="1">
            <a:spLocks noChangeArrowheads="1"/>
          </p:cNvSpPr>
          <p:nvPr/>
        </p:nvSpPr>
        <p:spPr bwMode="auto">
          <a:xfrm>
            <a:off x="6011863" y="3606800"/>
            <a:ext cx="2714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I</a:t>
            </a:r>
          </a:p>
        </p:txBody>
      </p:sp>
      <p:cxnSp>
        <p:nvCxnSpPr>
          <p:cNvPr id="6166" name="Gerade Verbindung mit Pfeil 66"/>
          <p:cNvCxnSpPr>
            <a:cxnSpLocks noChangeShapeType="1"/>
          </p:cNvCxnSpPr>
          <p:nvPr/>
        </p:nvCxnSpPr>
        <p:spPr bwMode="auto">
          <a:xfrm>
            <a:off x="3851275" y="4759325"/>
            <a:ext cx="1584325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sp>
        <p:nvSpPr>
          <p:cNvPr id="6167" name="Textfeld 67"/>
          <p:cNvSpPr txBox="1">
            <a:spLocks noChangeArrowheads="1"/>
          </p:cNvSpPr>
          <p:nvPr/>
        </p:nvSpPr>
        <p:spPr bwMode="auto">
          <a:xfrm>
            <a:off x="4500563" y="4830763"/>
            <a:ext cx="3143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E</a:t>
            </a:r>
          </a:p>
        </p:txBody>
      </p:sp>
      <p:cxnSp>
        <p:nvCxnSpPr>
          <p:cNvPr id="6168" name="Gerade Verbindung mit Pfeil 68"/>
          <p:cNvCxnSpPr>
            <a:cxnSpLocks noChangeShapeType="1"/>
          </p:cNvCxnSpPr>
          <p:nvPr/>
        </p:nvCxnSpPr>
        <p:spPr bwMode="auto">
          <a:xfrm>
            <a:off x="2268538" y="4759325"/>
            <a:ext cx="1582737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sp>
        <p:nvSpPr>
          <p:cNvPr id="6169" name="Textfeld 69"/>
          <p:cNvSpPr txBox="1">
            <a:spLocks noChangeArrowheads="1"/>
          </p:cNvSpPr>
          <p:nvPr/>
        </p:nvSpPr>
        <p:spPr bwMode="auto">
          <a:xfrm>
            <a:off x="2771775" y="4830763"/>
            <a:ext cx="692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U - E</a:t>
            </a:r>
          </a:p>
        </p:txBody>
      </p:sp>
      <p:sp>
        <p:nvSpPr>
          <p:cNvPr id="6170" name="Textfeld 70"/>
          <p:cNvSpPr txBox="1">
            <a:spLocks noChangeArrowheads="1"/>
          </p:cNvSpPr>
          <p:nvPr/>
        </p:nvSpPr>
        <p:spPr bwMode="auto">
          <a:xfrm>
            <a:off x="5580063" y="4614863"/>
            <a:ext cx="27098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Aufteilung der Spannung</a:t>
            </a:r>
          </a:p>
        </p:txBody>
      </p:sp>
      <p:sp>
        <p:nvSpPr>
          <p:cNvPr id="2079" name="Textfeld 71"/>
          <p:cNvSpPr txBox="1">
            <a:spLocks noChangeArrowheads="1"/>
          </p:cNvSpPr>
          <p:nvPr/>
        </p:nvSpPr>
        <p:spPr bwMode="auto">
          <a:xfrm>
            <a:off x="900113" y="5445125"/>
            <a:ext cx="27019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Gleichheit der Teilströme</a:t>
            </a:r>
          </a:p>
        </p:txBody>
      </p:sp>
      <p:sp>
        <p:nvSpPr>
          <p:cNvPr id="6172" name="Rechteck 41"/>
          <p:cNvSpPr>
            <a:spLocks noChangeArrowheads="1"/>
          </p:cNvSpPr>
          <p:nvPr/>
        </p:nvSpPr>
        <p:spPr bwMode="auto">
          <a:xfrm>
            <a:off x="4211638" y="4038600"/>
            <a:ext cx="935037" cy="43338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  <p:sp>
        <p:nvSpPr>
          <p:cNvPr id="6173" name="Textfeld 62"/>
          <p:cNvSpPr txBox="1">
            <a:spLocks noChangeArrowheads="1"/>
          </p:cNvSpPr>
          <p:nvPr/>
        </p:nvSpPr>
        <p:spPr bwMode="auto">
          <a:xfrm>
            <a:off x="4427538" y="3606800"/>
            <a:ext cx="4667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R</a:t>
            </a:r>
            <a:r>
              <a:rPr lang="de-DE" altLang="de-DE" baseline="-25000"/>
              <a:t>W</a:t>
            </a:r>
          </a:p>
        </p:txBody>
      </p:sp>
      <p:sp>
        <p:nvSpPr>
          <p:cNvPr id="6174" name="Textfeld 70"/>
          <p:cNvSpPr txBox="1">
            <a:spLocks noChangeArrowheads="1"/>
          </p:cNvSpPr>
          <p:nvPr/>
        </p:nvSpPr>
        <p:spPr bwMode="auto">
          <a:xfrm>
            <a:off x="323850" y="1557338"/>
            <a:ext cx="30765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 u="sng"/>
              <a:t>Exkurs: erst mal alles linear:</a:t>
            </a:r>
          </a:p>
        </p:txBody>
      </p:sp>
      <p:cxnSp>
        <p:nvCxnSpPr>
          <p:cNvPr id="6175" name="Gerade Verbindung mit Pfeil 37"/>
          <p:cNvCxnSpPr>
            <a:cxnSpLocks noChangeShapeType="1"/>
          </p:cNvCxnSpPr>
          <p:nvPr/>
        </p:nvCxnSpPr>
        <p:spPr bwMode="auto">
          <a:xfrm flipV="1">
            <a:off x="6011863" y="3141663"/>
            <a:ext cx="0" cy="935037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Fußzeilenplatzhalter 3"/>
          <p:cNvSpPr>
            <a:spLocks noGrp="1"/>
          </p:cNvSpPr>
          <p:nvPr>
            <p:ph type="ftr" sz="quarter" idx="10"/>
          </p:nvPr>
        </p:nvSpPr>
        <p:spPr>
          <a:xfrm>
            <a:off x="323850" y="6092825"/>
            <a:ext cx="7272338" cy="457200"/>
          </a:xfrm>
        </p:spPr>
        <p:txBody>
          <a:bodyPr/>
          <a:lstStyle/>
          <a:p>
            <a:pPr>
              <a:defRPr/>
            </a:pPr>
            <a:r>
              <a:rPr lang="de-DE" smtClean="0"/>
              <a:t>FU Berlin            Constanze Donner / Ludwig Pohlmann         2017</a:t>
            </a:r>
          </a:p>
        </p:txBody>
      </p:sp>
      <p:sp>
        <p:nvSpPr>
          <p:cNvPr id="3076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3DE822B-90E0-445A-BD29-1746EEB3BD27}" type="slidenum">
              <a:rPr lang="de-DE" smtClean="0"/>
              <a:pPr>
                <a:defRPr/>
              </a:pPr>
              <a:t>6</a:t>
            </a:fld>
            <a:endParaRPr lang="de-DE" smtClean="0"/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4000" smtClean="0"/>
              <a:t>EC-Selbstorganisation</a:t>
            </a:r>
          </a:p>
        </p:txBody>
      </p:sp>
      <p:sp>
        <p:nvSpPr>
          <p:cNvPr id="7173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7637463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 b="1"/>
              <a:t>1. Nichtlineare elektrochemische Systeme: einfacher Schaltkreis</a:t>
            </a:r>
          </a:p>
        </p:txBody>
      </p:sp>
      <p:sp>
        <p:nvSpPr>
          <p:cNvPr id="7174" name="Rectangle 4"/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  <p:sp>
        <p:nvSpPr>
          <p:cNvPr id="7175" name="Linie22"/>
          <p:cNvSpPr>
            <a:spLocks noChangeShapeType="1"/>
          </p:cNvSpPr>
          <p:nvPr/>
        </p:nvSpPr>
        <p:spPr bwMode="auto">
          <a:xfrm>
            <a:off x="1490663" y="2349500"/>
            <a:ext cx="1587" cy="2722563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 type="stealth" w="med" len="med"/>
            <a:tailEnd/>
          </a:ln>
        </p:spPr>
        <p:txBody>
          <a:bodyPr lIns="35560" tIns="35560" rIns="35560" bIns="35560"/>
          <a:lstStyle/>
          <a:p>
            <a:endParaRPr lang="de-DE"/>
          </a:p>
        </p:txBody>
      </p:sp>
      <p:sp>
        <p:nvSpPr>
          <p:cNvPr id="7176" name="Linie23"/>
          <p:cNvSpPr>
            <a:spLocks noChangeShapeType="1"/>
          </p:cNvSpPr>
          <p:nvPr/>
        </p:nvSpPr>
        <p:spPr bwMode="auto">
          <a:xfrm>
            <a:off x="1187450" y="4724400"/>
            <a:ext cx="3598863" cy="1588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 type="stealth" w="med" len="med"/>
          </a:ln>
        </p:spPr>
        <p:txBody>
          <a:bodyPr lIns="35560" tIns="35560" rIns="35560" bIns="35560"/>
          <a:lstStyle/>
          <a:p>
            <a:endParaRPr lang="de-DE"/>
          </a:p>
        </p:txBody>
      </p:sp>
      <p:sp>
        <p:nvSpPr>
          <p:cNvPr id="7177" name="Text Box 14"/>
          <p:cNvSpPr txBox="1">
            <a:spLocks noChangeArrowheads="1"/>
          </p:cNvSpPr>
          <p:nvPr/>
        </p:nvSpPr>
        <p:spPr bwMode="auto">
          <a:xfrm>
            <a:off x="4787900" y="4797425"/>
            <a:ext cx="314325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E</a:t>
            </a:r>
          </a:p>
        </p:txBody>
      </p:sp>
      <p:sp>
        <p:nvSpPr>
          <p:cNvPr id="7178" name="Line 19"/>
          <p:cNvSpPr>
            <a:spLocks noChangeShapeType="1"/>
          </p:cNvSpPr>
          <p:nvPr/>
        </p:nvSpPr>
        <p:spPr bwMode="auto">
          <a:xfrm>
            <a:off x="1114425" y="2636838"/>
            <a:ext cx="3241675" cy="2232025"/>
          </a:xfrm>
          <a:prstGeom prst="line">
            <a:avLst/>
          </a:prstGeom>
          <a:noFill/>
          <a:ln w="25400">
            <a:solidFill>
              <a:schemeClr val="folHlink"/>
            </a:solidFill>
            <a:prstDash val="dash"/>
            <a:round/>
            <a:headEnd/>
            <a:tailEnd/>
          </a:ln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2" name="AutoShape 23"/>
          <p:cNvSpPr>
            <a:spLocks noChangeArrowheads="1"/>
          </p:cNvSpPr>
          <p:nvPr/>
        </p:nvSpPr>
        <p:spPr bwMode="auto">
          <a:xfrm>
            <a:off x="2555875" y="3644900"/>
            <a:ext cx="215900" cy="215900"/>
          </a:xfrm>
          <a:prstGeom prst="octagon">
            <a:avLst>
              <a:gd name="adj" fmla="val 29287"/>
            </a:avLst>
          </a:prstGeom>
          <a:solidFill>
            <a:schemeClr val="bg1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  <p:sp>
        <p:nvSpPr>
          <p:cNvPr id="3" name="Text Box 25"/>
          <p:cNvSpPr txBox="1">
            <a:spLocks noChangeArrowheads="1"/>
          </p:cNvSpPr>
          <p:nvPr/>
        </p:nvSpPr>
        <p:spPr bwMode="auto">
          <a:xfrm>
            <a:off x="1547813" y="2492375"/>
            <a:ext cx="4579937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Lastgerade (load line) des Vorwiderstandes</a:t>
            </a:r>
          </a:p>
        </p:txBody>
      </p:sp>
      <p:sp>
        <p:nvSpPr>
          <p:cNvPr id="7181" name="Text Box 26"/>
          <p:cNvSpPr txBox="1">
            <a:spLocks noChangeArrowheads="1"/>
          </p:cNvSpPr>
          <p:nvPr/>
        </p:nvSpPr>
        <p:spPr bwMode="auto">
          <a:xfrm>
            <a:off x="1095375" y="2076450"/>
            <a:ext cx="236538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i</a:t>
            </a:r>
          </a:p>
        </p:txBody>
      </p:sp>
      <p:sp>
        <p:nvSpPr>
          <p:cNvPr id="7182" name="Textfeld 33"/>
          <p:cNvSpPr txBox="1">
            <a:spLocks noChangeArrowheads="1"/>
          </p:cNvSpPr>
          <p:nvPr/>
        </p:nvSpPr>
        <p:spPr bwMode="auto">
          <a:xfrm>
            <a:off x="611188" y="1557338"/>
            <a:ext cx="36671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Graphische Lösung der Gleichung: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6156325" y="2276475"/>
          <a:ext cx="971550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5" name="Formel" r:id="rId3" imgW="482391" imgH="393529" progId="Equation.3">
                  <p:embed/>
                </p:oleObj>
              </mc:Choice>
              <mc:Fallback>
                <p:oleObj name="Formel" r:id="rId3" imgW="482391" imgH="393529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325" y="2276475"/>
                        <a:ext cx="971550" cy="792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feld 38"/>
          <p:cNvSpPr txBox="1">
            <a:spLocks noChangeArrowheads="1"/>
          </p:cNvSpPr>
          <p:nvPr/>
        </p:nvSpPr>
        <p:spPr bwMode="auto">
          <a:xfrm>
            <a:off x="3779838" y="3357563"/>
            <a:ext cx="22320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>
                <a:solidFill>
                  <a:srgbClr val="FF0000"/>
                </a:solidFill>
              </a:rPr>
              <a:t>Kennlinie des Arbeitswiderstandes</a:t>
            </a:r>
          </a:p>
        </p:txBody>
      </p:sp>
      <p:cxnSp>
        <p:nvCxnSpPr>
          <p:cNvPr id="3090" name="Gerade Verbindung 24"/>
          <p:cNvCxnSpPr>
            <a:cxnSpLocks noChangeShapeType="1"/>
          </p:cNvCxnSpPr>
          <p:nvPr/>
        </p:nvCxnSpPr>
        <p:spPr bwMode="auto">
          <a:xfrm>
            <a:off x="2627313" y="3933825"/>
            <a:ext cx="0" cy="93503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3091" name="Text Box 14"/>
          <p:cNvSpPr txBox="1">
            <a:spLocks noChangeArrowheads="1"/>
          </p:cNvSpPr>
          <p:nvPr/>
        </p:nvSpPr>
        <p:spPr bwMode="auto">
          <a:xfrm>
            <a:off x="2555875" y="4941888"/>
            <a:ext cx="395288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E</a:t>
            </a:r>
            <a:r>
              <a:rPr lang="de-DE" altLang="de-DE" baseline="-25000"/>
              <a:t>a</a:t>
            </a:r>
          </a:p>
        </p:txBody>
      </p:sp>
      <p:sp>
        <p:nvSpPr>
          <p:cNvPr id="3092" name="Textfeld 27"/>
          <p:cNvSpPr txBox="1">
            <a:spLocks noChangeArrowheads="1"/>
          </p:cNvSpPr>
          <p:nvPr/>
        </p:nvSpPr>
        <p:spPr bwMode="auto">
          <a:xfrm>
            <a:off x="684213" y="5445125"/>
            <a:ext cx="4248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Schnittpunkt = Gleichheit der Teilströme</a:t>
            </a:r>
          </a:p>
        </p:txBody>
      </p:sp>
      <p:sp>
        <p:nvSpPr>
          <p:cNvPr id="7188" name="Textfeld 32"/>
          <p:cNvSpPr txBox="1">
            <a:spLocks noChangeArrowheads="1"/>
          </p:cNvSpPr>
          <p:nvPr/>
        </p:nvSpPr>
        <p:spPr bwMode="auto">
          <a:xfrm>
            <a:off x="4140200" y="4868863"/>
            <a:ext cx="4191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U</a:t>
            </a:r>
            <a:r>
              <a:rPr lang="de-DE" altLang="de-DE" baseline="-25000"/>
              <a:t>0</a:t>
            </a:r>
          </a:p>
        </p:txBody>
      </p:sp>
      <p:cxnSp>
        <p:nvCxnSpPr>
          <p:cNvPr id="7189" name="Gerade Verbindung 23"/>
          <p:cNvCxnSpPr>
            <a:cxnSpLocks noChangeShapeType="1"/>
          </p:cNvCxnSpPr>
          <p:nvPr/>
        </p:nvCxnSpPr>
        <p:spPr bwMode="auto">
          <a:xfrm flipV="1">
            <a:off x="1476375" y="2924175"/>
            <a:ext cx="2159000" cy="1800225"/>
          </a:xfrm>
          <a:prstGeom prst="line">
            <a:avLst/>
          </a:prstGeom>
          <a:noFill/>
          <a:ln w="19050" algn="ctr">
            <a:solidFill>
              <a:srgbClr val="C00000"/>
            </a:solidFill>
            <a:round/>
            <a:headEnd/>
            <a:tailEnd/>
          </a:ln>
        </p:spPr>
      </p:cxnSp>
      <p:cxnSp>
        <p:nvCxnSpPr>
          <p:cNvPr id="26" name="Gerade Verbindung mit Pfeil 25"/>
          <p:cNvCxnSpPr>
            <a:cxnSpLocks noChangeShapeType="1"/>
          </p:cNvCxnSpPr>
          <p:nvPr/>
        </p:nvCxnSpPr>
        <p:spPr bwMode="auto">
          <a:xfrm flipH="1" flipV="1">
            <a:off x="3276600" y="3357563"/>
            <a:ext cx="503238" cy="322262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8" name="Gerade Verbindung mit Pfeil 27"/>
          <p:cNvCxnSpPr>
            <a:cxnSpLocks noChangeShapeType="1"/>
          </p:cNvCxnSpPr>
          <p:nvPr/>
        </p:nvCxnSpPr>
        <p:spPr bwMode="auto">
          <a:xfrm flipH="1">
            <a:off x="2051050" y="2924175"/>
            <a:ext cx="360363" cy="144463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</p:spPr>
      </p:cxnSp>
      <p:graphicFrame>
        <p:nvGraphicFramePr>
          <p:cNvPr id="5" name="Object 23"/>
          <p:cNvGraphicFramePr>
            <a:graphicFrameLocks noChangeAspect="1"/>
          </p:cNvGraphicFramePr>
          <p:nvPr/>
        </p:nvGraphicFramePr>
        <p:xfrm>
          <a:off x="6084888" y="3284538"/>
          <a:ext cx="503237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6" name="Formel" r:id="rId5" imgW="266469" imgH="431425" progId="Equation.3">
                  <p:embed/>
                </p:oleObj>
              </mc:Choice>
              <mc:Fallback>
                <p:oleObj name="Formel" r:id="rId5" imgW="266469" imgH="431425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888" y="3284538"/>
                        <a:ext cx="503237" cy="815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feld 33"/>
          <p:cNvSpPr txBox="1">
            <a:spLocks noChangeArrowheads="1"/>
          </p:cNvSpPr>
          <p:nvPr/>
        </p:nvSpPr>
        <p:spPr bwMode="auto">
          <a:xfrm>
            <a:off x="611188" y="3573463"/>
            <a:ext cx="14668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Arbeitspunkt</a:t>
            </a:r>
          </a:p>
        </p:txBody>
      </p:sp>
      <p:cxnSp>
        <p:nvCxnSpPr>
          <p:cNvPr id="34" name="Gerade Verbindung mit Pfeil 33"/>
          <p:cNvCxnSpPr>
            <a:cxnSpLocks noChangeShapeType="1"/>
          </p:cNvCxnSpPr>
          <p:nvPr/>
        </p:nvCxnSpPr>
        <p:spPr bwMode="auto">
          <a:xfrm>
            <a:off x="2051050" y="3789363"/>
            <a:ext cx="433388" cy="0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</p:spPr>
      </p:cxnSp>
      <p:graphicFrame>
        <p:nvGraphicFramePr>
          <p:cNvPr id="3096" name="Object 24"/>
          <p:cNvGraphicFramePr>
            <a:graphicFrameLocks noChangeAspect="1"/>
          </p:cNvGraphicFramePr>
          <p:nvPr/>
        </p:nvGraphicFramePr>
        <p:xfrm>
          <a:off x="6516688" y="4941888"/>
          <a:ext cx="2032000" cy="935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7" name="Formel" r:id="rId7" imgW="965200" imgH="444500" progId="Equation.3">
                  <p:embed/>
                </p:oleObj>
              </mc:Choice>
              <mc:Fallback>
                <p:oleObj name="Formel" r:id="rId7" imgW="965200" imgH="44450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6688" y="4941888"/>
                        <a:ext cx="2032000" cy="935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feld 33"/>
          <p:cNvSpPr txBox="1">
            <a:spLocks noChangeArrowheads="1"/>
          </p:cNvSpPr>
          <p:nvPr/>
        </p:nvSpPr>
        <p:spPr bwMode="auto">
          <a:xfrm>
            <a:off x="6372225" y="4437063"/>
            <a:ext cx="24542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Oder rein rechnerisch:</a:t>
            </a:r>
          </a:p>
        </p:txBody>
      </p:sp>
      <p:sp>
        <p:nvSpPr>
          <p:cNvPr id="38" name="Rechteck 37"/>
          <p:cNvSpPr>
            <a:spLocks noChangeArrowheads="1"/>
          </p:cNvSpPr>
          <p:nvPr/>
        </p:nvSpPr>
        <p:spPr bwMode="auto">
          <a:xfrm>
            <a:off x="6084888" y="4365625"/>
            <a:ext cx="2879725" cy="1727200"/>
          </a:xfrm>
          <a:prstGeom prst="rect">
            <a:avLst/>
          </a:prstGeom>
          <a:noFill/>
          <a:ln w="9525" algn="ctr">
            <a:solidFill>
              <a:srgbClr val="0070C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3091" grpId="0"/>
      <p:bldP spid="3092" grpId="0"/>
      <p:bldP spid="32" grpId="0"/>
      <p:bldP spid="37" grpId="0"/>
      <p:bldP spid="3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FU Berlin            Constanze Donner / Ludwig Pohlmann         2017</a:t>
            </a:r>
          </a:p>
        </p:txBody>
      </p:sp>
      <p:sp>
        <p:nvSpPr>
          <p:cNvPr id="2052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D2B0B87-ECF0-45BD-896C-8AE1F45E600C}" type="slidenum">
              <a:rPr lang="de-DE" smtClean="0"/>
              <a:pPr>
                <a:defRPr/>
              </a:pPr>
              <a:t>7</a:t>
            </a:fld>
            <a:endParaRPr lang="de-DE" smtClean="0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4000" smtClean="0"/>
              <a:t>EC-Selbstorganisation</a:t>
            </a:r>
          </a:p>
        </p:txBody>
      </p:sp>
      <p:sp>
        <p:nvSpPr>
          <p:cNvPr id="8197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7637463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 b="1"/>
              <a:t>1. Nichtlineare elektrochemische Systeme: einfacher Schaltkreis</a:t>
            </a:r>
          </a:p>
        </p:txBody>
      </p:sp>
      <p:sp>
        <p:nvSpPr>
          <p:cNvPr id="8198" name="Rectangle 4"/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  <p:sp>
        <p:nvSpPr>
          <p:cNvPr id="8199" name="Textfeld 33"/>
          <p:cNvSpPr txBox="1">
            <a:spLocks noChangeArrowheads="1"/>
          </p:cNvSpPr>
          <p:nvPr/>
        </p:nvSpPr>
        <p:spPr bwMode="auto">
          <a:xfrm>
            <a:off x="395288" y="1557338"/>
            <a:ext cx="84248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>
                <a:solidFill>
                  <a:srgbClr val="0070C0"/>
                </a:solidFill>
              </a:rPr>
              <a:t>Welcher Strom fließt nun durch einen Schaltkreis mit Ohmschen Vorwiderstand R, aber einem nichtlinearen Zellwiderstand (Butler-Volmer-Kinetik!)?</a:t>
            </a: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3348038" y="5157788"/>
          <a:ext cx="2582862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Formel" r:id="rId3" imgW="1282700" imgH="393700" progId="Equation.3">
                  <p:embed/>
                </p:oleObj>
              </mc:Choice>
              <mc:Fallback>
                <p:oleObj name="Formel" r:id="rId3" imgW="1282700" imgH="3937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8038" y="5157788"/>
                        <a:ext cx="2582862" cy="792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201" name="Gerade Verbindung 40"/>
          <p:cNvCxnSpPr>
            <a:cxnSpLocks noChangeShapeType="1"/>
          </p:cNvCxnSpPr>
          <p:nvPr/>
        </p:nvCxnSpPr>
        <p:spPr bwMode="auto">
          <a:xfrm>
            <a:off x="1476375" y="4078288"/>
            <a:ext cx="792163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8202" name="Rechteck 41"/>
          <p:cNvSpPr>
            <a:spLocks noChangeArrowheads="1"/>
          </p:cNvSpPr>
          <p:nvPr/>
        </p:nvSpPr>
        <p:spPr bwMode="auto">
          <a:xfrm>
            <a:off x="2268538" y="3860800"/>
            <a:ext cx="935037" cy="43338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  <p:cxnSp>
        <p:nvCxnSpPr>
          <p:cNvPr id="8203" name="Gerade Verbindung 42"/>
          <p:cNvCxnSpPr>
            <a:cxnSpLocks noChangeShapeType="1"/>
          </p:cNvCxnSpPr>
          <p:nvPr/>
        </p:nvCxnSpPr>
        <p:spPr bwMode="auto">
          <a:xfrm>
            <a:off x="4787900" y="4078288"/>
            <a:ext cx="792163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8204" name="Gerade Verbindung 43"/>
          <p:cNvCxnSpPr>
            <a:cxnSpLocks noChangeShapeType="1"/>
          </p:cNvCxnSpPr>
          <p:nvPr/>
        </p:nvCxnSpPr>
        <p:spPr bwMode="auto">
          <a:xfrm>
            <a:off x="3203575" y="4078288"/>
            <a:ext cx="792163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8205" name="Ellipse 44"/>
          <p:cNvSpPr>
            <a:spLocks noChangeArrowheads="1"/>
          </p:cNvSpPr>
          <p:nvPr/>
        </p:nvSpPr>
        <p:spPr bwMode="auto">
          <a:xfrm>
            <a:off x="3708400" y="3644900"/>
            <a:ext cx="1368425" cy="792163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  <p:cxnSp>
        <p:nvCxnSpPr>
          <p:cNvPr id="8206" name="Gerade Verbindung 46"/>
          <p:cNvCxnSpPr>
            <a:cxnSpLocks noChangeShapeType="1"/>
          </p:cNvCxnSpPr>
          <p:nvPr/>
        </p:nvCxnSpPr>
        <p:spPr bwMode="auto">
          <a:xfrm>
            <a:off x="3995738" y="3933825"/>
            <a:ext cx="0" cy="287338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8207" name="Gerade Verbindung 47"/>
          <p:cNvCxnSpPr>
            <a:cxnSpLocks noChangeShapeType="1"/>
          </p:cNvCxnSpPr>
          <p:nvPr/>
        </p:nvCxnSpPr>
        <p:spPr bwMode="auto">
          <a:xfrm>
            <a:off x="4787900" y="3933825"/>
            <a:ext cx="0" cy="287338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8208" name="Gerade Verbindung 49"/>
          <p:cNvCxnSpPr>
            <a:cxnSpLocks noChangeShapeType="1"/>
          </p:cNvCxnSpPr>
          <p:nvPr/>
        </p:nvCxnSpPr>
        <p:spPr bwMode="auto">
          <a:xfrm flipV="1">
            <a:off x="1476375" y="2781300"/>
            <a:ext cx="0" cy="1296988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8209" name="Gerade Verbindung 51"/>
          <p:cNvCxnSpPr>
            <a:cxnSpLocks noChangeShapeType="1"/>
          </p:cNvCxnSpPr>
          <p:nvPr/>
        </p:nvCxnSpPr>
        <p:spPr bwMode="auto">
          <a:xfrm flipV="1">
            <a:off x="5580063" y="2781300"/>
            <a:ext cx="0" cy="1296988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8210" name="Gerade Verbindung 52"/>
          <p:cNvCxnSpPr>
            <a:cxnSpLocks noChangeShapeType="1"/>
          </p:cNvCxnSpPr>
          <p:nvPr/>
        </p:nvCxnSpPr>
        <p:spPr bwMode="auto">
          <a:xfrm>
            <a:off x="1476375" y="2781300"/>
            <a:ext cx="1943100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8211" name="Gerade Verbindung 54"/>
          <p:cNvCxnSpPr>
            <a:cxnSpLocks noChangeShapeType="1"/>
          </p:cNvCxnSpPr>
          <p:nvPr/>
        </p:nvCxnSpPr>
        <p:spPr bwMode="auto">
          <a:xfrm>
            <a:off x="3851275" y="2781300"/>
            <a:ext cx="1728788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8212" name="Ellipse 59"/>
          <p:cNvSpPr>
            <a:spLocks noChangeArrowheads="1"/>
          </p:cNvSpPr>
          <p:nvPr/>
        </p:nvSpPr>
        <p:spPr bwMode="auto">
          <a:xfrm>
            <a:off x="3708400" y="2709863"/>
            <a:ext cx="142875" cy="142875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  <p:sp>
        <p:nvSpPr>
          <p:cNvPr id="8213" name="Ellipse 60"/>
          <p:cNvSpPr>
            <a:spLocks noChangeArrowheads="1"/>
          </p:cNvSpPr>
          <p:nvPr/>
        </p:nvSpPr>
        <p:spPr bwMode="auto">
          <a:xfrm>
            <a:off x="3419475" y="2709863"/>
            <a:ext cx="144463" cy="142875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  <p:sp>
        <p:nvSpPr>
          <p:cNvPr id="8214" name="Textfeld 61"/>
          <p:cNvSpPr txBox="1">
            <a:spLocks noChangeArrowheads="1"/>
          </p:cNvSpPr>
          <p:nvPr/>
        </p:nvSpPr>
        <p:spPr bwMode="auto">
          <a:xfrm>
            <a:off x="3505200" y="2278063"/>
            <a:ext cx="4191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U</a:t>
            </a:r>
            <a:r>
              <a:rPr lang="de-DE" altLang="de-DE" baseline="-25000"/>
              <a:t>0</a:t>
            </a:r>
          </a:p>
        </p:txBody>
      </p:sp>
      <p:sp>
        <p:nvSpPr>
          <p:cNvPr id="8215" name="Textfeld 62"/>
          <p:cNvSpPr txBox="1">
            <a:spLocks noChangeArrowheads="1"/>
          </p:cNvSpPr>
          <p:nvPr/>
        </p:nvSpPr>
        <p:spPr bwMode="auto">
          <a:xfrm>
            <a:off x="2627313" y="3429000"/>
            <a:ext cx="3286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R</a:t>
            </a:r>
          </a:p>
        </p:txBody>
      </p:sp>
      <p:sp>
        <p:nvSpPr>
          <p:cNvPr id="8216" name="Textfeld 63"/>
          <p:cNvSpPr txBox="1">
            <a:spLocks noChangeArrowheads="1"/>
          </p:cNvSpPr>
          <p:nvPr/>
        </p:nvSpPr>
        <p:spPr bwMode="auto">
          <a:xfrm>
            <a:off x="4140200" y="3213100"/>
            <a:ext cx="6588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Zelle</a:t>
            </a:r>
          </a:p>
        </p:txBody>
      </p:sp>
      <p:sp>
        <p:nvSpPr>
          <p:cNvPr id="8217" name="Textfeld 64"/>
          <p:cNvSpPr txBox="1">
            <a:spLocks noChangeArrowheads="1"/>
          </p:cNvSpPr>
          <p:nvPr/>
        </p:nvSpPr>
        <p:spPr bwMode="auto">
          <a:xfrm>
            <a:off x="5795963" y="3429000"/>
            <a:ext cx="2714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I</a:t>
            </a:r>
          </a:p>
        </p:txBody>
      </p:sp>
      <p:cxnSp>
        <p:nvCxnSpPr>
          <p:cNvPr id="8218" name="Gerade Verbindung mit Pfeil 66"/>
          <p:cNvCxnSpPr>
            <a:cxnSpLocks noChangeShapeType="1"/>
          </p:cNvCxnSpPr>
          <p:nvPr/>
        </p:nvCxnSpPr>
        <p:spPr bwMode="auto">
          <a:xfrm>
            <a:off x="3635375" y="4581525"/>
            <a:ext cx="1584325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sp>
        <p:nvSpPr>
          <p:cNvPr id="8219" name="Textfeld 67"/>
          <p:cNvSpPr txBox="1">
            <a:spLocks noChangeArrowheads="1"/>
          </p:cNvSpPr>
          <p:nvPr/>
        </p:nvSpPr>
        <p:spPr bwMode="auto">
          <a:xfrm>
            <a:off x="4284663" y="4652963"/>
            <a:ext cx="3143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E</a:t>
            </a:r>
          </a:p>
        </p:txBody>
      </p:sp>
      <p:cxnSp>
        <p:nvCxnSpPr>
          <p:cNvPr id="8220" name="Gerade Verbindung mit Pfeil 68"/>
          <p:cNvCxnSpPr>
            <a:cxnSpLocks noChangeShapeType="1"/>
          </p:cNvCxnSpPr>
          <p:nvPr/>
        </p:nvCxnSpPr>
        <p:spPr bwMode="auto">
          <a:xfrm>
            <a:off x="2052638" y="4581525"/>
            <a:ext cx="1582737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sp>
        <p:nvSpPr>
          <p:cNvPr id="8221" name="Textfeld 69"/>
          <p:cNvSpPr txBox="1">
            <a:spLocks noChangeArrowheads="1"/>
          </p:cNvSpPr>
          <p:nvPr/>
        </p:nvSpPr>
        <p:spPr bwMode="auto">
          <a:xfrm>
            <a:off x="2555875" y="4652963"/>
            <a:ext cx="692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U - E</a:t>
            </a:r>
          </a:p>
        </p:txBody>
      </p:sp>
      <p:sp>
        <p:nvSpPr>
          <p:cNvPr id="8222" name="Textfeld 70"/>
          <p:cNvSpPr txBox="1">
            <a:spLocks noChangeArrowheads="1"/>
          </p:cNvSpPr>
          <p:nvPr/>
        </p:nvSpPr>
        <p:spPr bwMode="auto">
          <a:xfrm>
            <a:off x="5364163" y="4437063"/>
            <a:ext cx="27098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Aufteilung der Spannung</a:t>
            </a:r>
          </a:p>
        </p:txBody>
      </p:sp>
      <p:sp>
        <p:nvSpPr>
          <p:cNvPr id="2079" name="Textfeld 71"/>
          <p:cNvSpPr txBox="1">
            <a:spLocks noChangeArrowheads="1"/>
          </p:cNvSpPr>
          <p:nvPr/>
        </p:nvSpPr>
        <p:spPr bwMode="auto">
          <a:xfrm>
            <a:off x="468313" y="5300663"/>
            <a:ext cx="27019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Gleichheit der Teilströme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Fußzeilenplatzhalter 3"/>
          <p:cNvSpPr>
            <a:spLocks noGrp="1"/>
          </p:cNvSpPr>
          <p:nvPr>
            <p:ph type="ftr" sz="quarter" idx="10"/>
          </p:nvPr>
        </p:nvSpPr>
        <p:spPr>
          <a:xfrm>
            <a:off x="323850" y="6092825"/>
            <a:ext cx="7272338" cy="457200"/>
          </a:xfrm>
        </p:spPr>
        <p:txBody>
          <a:bodyPr/>
          <a:lstStyle/>
          <a:p>
            <a:pPr>
              <a:defRPr/>
            </a:pPr>
            <a:r>
              <a:rPr lang="de-DE" smtClean="0"/>
              <a:t>FU Berlin            Constanze Donner / Ludwig Pohlmann         2017</a:t>
            </a:r>
          </a:p>
        </p:txBody>
      </p:sp>
      <p:sp>
        <p:nvSpPr>
          <p:cNvPr id="3076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19BF3C7-D7DD-476E-B999-29880D99BFCE}" type="slidenum">
              <a:rPr lang="de-DE" smtClean="0"/>
              <a:pPr>
                <a:defRPr/>
              </a:pPr>
              <a:t>8</a:t>
            </a:fld>
            <a:endParaRPr lang="de-DE" smtClean="0"/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4000" smtClean="0"/>
              <a:t>EC-Selbstorganisation</a:t>
            </a:r>
          </a:p>
        </p:txBody>
      </p:sp>
      <p:sp>
        <p:nvSpPr>
          <p:cNvPr id="9221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7637463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 b="1"/>
              <a:t>1. Nichtlineare elektrochemische Systeme: einfacher Schaltkreis</a:t>
            </a:r>
          </a:p>
        </p:txBody>
      </p:sp>
      <p:sp>
        <p:nvSpPr>
          <p:cNvPr id="9222" name="Rectangle 4"/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  <p:sp>
        <p:nvSpPr>
          <p:cNvPr id="9223" name="Linie22"/>
          <p:cNvSpPr>
            <a:spLocks noChangeShapeType="1"/>
          </p:cNvSpPr>
          <p:nvPr/>
        </p:nvSpPr>
        <p:spPr bwMode="auto">
          <a:xfrm>
            <a:off x="2211388" y="2349500"/>
            <a:ext cx="1587" cy="2722563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 type="stealth" w="med" len="med"/>
            <a:tailEnd/>
          </a:ln>
        </p:spPr>
        <p:txBody>
          <a:bodyPr lIns="35560" tIns="35560" rIns="35560" bIns="35560"/>
          <a:lstStyle/>
          <a:p>
            <a:endParaRPr lang="de-DE"/>
          </a:p>
        </p:txBody>
      </p:sp>
      <p:sp>
        <p:nvSpPr>
          <p:cNvPr id="9224" name="Linie23"/>
          <p:cNvSpPr>
            <a:spLocks noChangeShapeType="1"/>
          </p:cNvSpPr>
          <p:nvPr/>
        </p:nvSpPr>
        <p:spPr bwMode="auto">
          <a:xfrm>
            <a:off x="1547813" y="4733925"/>
            <a:ext cx="5254625" cy="1588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 type="stealth" w="med" len="med"/>
          </a:ln>
        </p:spPr>
        <p:txBody>
          <a:bodyPr lIns="35560" tIns="35560" rIns="35560" bIns="35560"/>
          <a:lstStyle/>
          <a:p>
            <a:endParaRPr lang="de-DE"/>
          </a:p>
        </p:txBody>
      </p:sp>
      <p:sp>
        <p:nvSpPr>
          <p:cNvPr id="9225" name="Text Box 14"/>
          <p:cNvSpPr txBox="1">
            <a:spLocks noChangeArrowheads="1"/>
          </p:cNvSpPr>
          <p:nvPr/>
        </p:nvSpPr>
        <p:spPr bwMode="auto">
          <a:xfrm>
            <a:off x="6640513" y="4797425"/>
            <a:ext cx="314325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E</a:t>
            </a:r>
          </a:p>
        </p:txBody>
      </p:sp>
      <p:sp>
        <p:nvSpPr>
          <p:cNvPr id="9226" name="Line 19"/>
          <p:cNvSpPr>
            <a:spLocks noChangeShapeType="1"/>
          </p:cNvSpPr>
          <p:nvPr/>
        </p:nvSpPr>
        <p:spPr bwMode="auto">
          <a:xfrm>
            <a:off x="1835150" y="2636838"/>
            <a:ext cx="4537075" cy="2305050"/>
          </a:xfrm>
          <a:prstGeom prst="line">
            <a:avLst/>
          </a:prstGeom>
          <a:noFill/>
          <a:ln w="25400">
            <a:solidFill>
              <a:schemeClr val="folHlink"/>
            </a:solidFill>
            <a:prstDash val="dash"/>
            <a:round/>
            <a:headEnd/>
            <a:tailEnd/>
          </a:ln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9227" name="AutoShape 23"/>
          <p:cNvSpPr>
            <a:spLocks noChangeArrowheads="1"/>
          </p:cNvSpPr>
          <p:nvPr/>
        </p:nvSpPr>
        <p:spPr bwMode="auto">
          <a:xfrm>
            <a:off x="4643438" y="4005263"/>
            <a:ext cx="215900" cy="215900"/>
          </a:xfrm>
          <a:prstGeom prst="octagon">
            <a:avLst>
              <a:gd name="adj" fmla="val 29287"/>
            </a:avLst>
          </a:prstGeom>
          <a:solidFill>
            <a:schemeClr val="bg1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  <p:sp>
        <p:nvSpPr>
          <p:cNvPr id="9228" name="Text Box 25"/>
          <p:cNvSpPr txBox="1">
            <a:spLocks noChangeArrowheads="1"/>
          </p:cNvSpPr>
          <p:nvPr/>
        </p:nvSpPr>
        <p:spPr bwMode="auto">
          <a:xfrm>
            <a:off x="2268538" y="2492375"/>
            <a:ext cx="4579937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Lastgerade (load line) des Vorwiderstandes</a:t>
            </a:r>
          </a:p>
        </p:txBody>
      </p:sp>
      <p:sp>
        <p:nvSpPr>
          <p:cNvPr id="9229" name="Text Box 26"/>
          <p:cNvSpPr txBox="1">
            <a:spLocks noChangeArrowheads="1"/>
          </p:cNvSpPr>
          <p:nvPr/>
        </p:nvSpPr>
        <p:spPr bwMode="auto">
          <a:xfrm>
            <a:off x="1816100" y="2076450"/>
            <a:ext cx="236538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i</a:t>
            </a:r>
          </a:p>
        </p:txBody>
      </p:sp>
      <p:sp>
        <p:nvSpPr>
          <p:cNvPr id="9230" name="Line 31"/>
          <p:cNvSpPr>
            <a:spLocks noChangeShapeType="1"/>
          </p:cNvSpPr>
          <p:nvPr/>
        </p:nvSpPr>
        <p:spPr bwMode="auto">
          <a:xfrm flipV="1">
            <a:off x="1763713" y="2997200"/>
            <a:ext cx="936625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9231" name="Textfeld 33"/>
          <p:cNvSpPr txBox="1">
            <a:spLocks noChangeArrowheads="1"/>
          </p:cNvSpPr>
          <p:nvPr/>
        </p:nvSpPr>
        <p:spPr bwMode="auto">
          <a:xfrm>
            <a:off x="611188" y="1557338"/>
            <a:ext cx="52324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Hier funktioniert ebenfalls die graphische Lösung:</a:t>
            </a:r>
          </a:p>
        </p:txBody>
      </p:sp>
      <p:graphicFrame>
        <p:nvGraphicFramePr>
          <p:cNvPr id="9232" name="Object 2"/>
          <p:cNvGraphicFramePr>
            <a:graphicFrameLocks noChangeAspect="1"/>
          </p:cNvGraphicFramePr>
          <p:nvPr/>
        </p:nvGraphicFramePr>
        <p:xfrm>
          <a:off x="755650" y="3357563"/>
          <a:ext cx="971550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6" name="Formel" r:id="rId3" imgW="482391" imgH="393529" progId="Equation.3">
                  <p:embed/>
                </p:oleObj>
              </mc:Choice>
              <mc:Fallback>
                <p:oleObj name="Formel" r:id="rId3" imgW="482391" imgH="393529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3357563"/>
                        <a:ext cx="971550" cy="792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33" name="Textfeld 38"/>
          <p:cNvSpPr txBox="1">
            <a:spLocks noChangeArrowheads="1"/>
          </p:cNvSpPr>
          <p:nvPr/>
        </p:nvSpPr>
        <p:spPr bwMode="auto">
          <a:xfrm>
            <a:off x="5364163" y="3068638"/>
            <a:ext cx="18002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>
                <a:solidFill>
                  <a:srgbClr val="FF0000"/>
                </a:solidFill>
              </a:rPr>
              <a:t>Kurve des Faradayschen Zellstromes</a:t>
            </a:r>
          </a:p>
        </p:txBody>
      </p:sp>
      <p:cxnSp>
        <p:nvCxnSpPr>
          <p:cNvPr id="9234" name="Gerade Verbindung 24"/>
          <p:cNvCxnSpPr>
            <a:cxnSpLocks noChangeShapeType="1"/>
          </p:cNvCxnSpPr>
          <p:nvPr/>
        </p:nvCxnSpPr>
        <p:spPr bwMode="auto">
          <a:xfrm>
            <a:off x="4787900" y="4221163"/>
            <a:ext cx="0" cy="6477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9235" name="Text Box 14"/>
          <p:cNvSpPr txBox="1">
            <a:spLocks noChangeArrowheads="1"/>
          </p:cNvSpPr>
          <p:nvPr/>
        </p:nvSpPr>
        <p:spPr bwMode="auto">
          <a:xfrm>
            <a:off x="4572000" y="4868863"/>
            <a:ext cx="395288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E</a:t>
            </a:r>
            <a:r>
              <a:rPr lang="de-DE" altLang="de-DE" baseline="-25000"/>
              <a:t>a</a:t>
            </a:r>
          </a:p>
        </p:txBody>
      </p:sp>
      <p:sp>
        <p:nvSpPr>
          <p:cNvPr id="9236" name="Textfeld 27"/>
          <p:cNvSpPr txBox="1">
            <a:spLocks noChangeArrowheads="1"/>
          </p:cNvSpPr>
          <p:nvPr/>
        </p:nvSpPr>
        <p:spPr bwMode="auto">
          <a:xfrm>
            <a:off x="684213" y="5445125"/>
            <a:ext cx="79914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Schnittpunkt = Gleichheit der Teilströme </a:t>
            </a:r>
            <a:r>
              <a:rPr lang="de-DE" altLang="de-DE">
                <a:sym typeface="Wingdings" pitchFamily="2" charset="2"/>
              </a:rPr>
              <a:t> gesuchte Spannungsaufteilung</a:t>
            </a:r>
            <a:endParaRPr lang="de-DE" altLang="de-DE"/>
          </a:p>
        </p:txBody>
      </p:sp>
      <p:sp>
        <p:nvSpPr>
          <p:cNvPr id="9237" name="Freihandform 28"/>
          <p:cNvSpPr>
            <a:spLocks/>
          </p:cNvSpPr>
          <p:nvPr/>
        </p:nvSpPr>
        <p:spPr bwMode="auto">
          <a:xfrm>
            <a:off x="2184400" y="2108200"/>
            <a:ext cx="3327400" cy="2628900"/>
          </a:xfrm>
          <a:custGeom>
            <a:avLst/>
            <a:gdLst>
              <a:gd name="T0" fmla="*/ 0 w 3327400"/>
              <a:gd name="T1" fmla="*/ 2628900 h 2628900"/>
              <a:gd name="T2" fmla="*/ 889000 w 3327400"/>
              <a:gd name="T3" fmla="*/ 2565400 h 2628900"/>
              <a:gd name="T4" fmla="*/ 1752600 w 3327400"/>
              <a:gd name="T5" fmla="*/ 2400300 h 2628900"/>
              <a:gd name="T6" fmla="*/ 2222500 w 3327400"/>
              <a:gd name="T7" fmla="*/ 2171700 h 2628900"/>
              <a:gd name="T8" fmla="*/ 2590800 w 3327400"/>
              <a:gd name="T9" fmla="*/ 1917700 h 2628900"/>
              <a:gd name="T10" fmla="*/ 3009900 w 3327400"/>
              <a:gd name="T11" fmla="*/ 1371600 h 2628900"/>
              <a:gd name="T12" fmla="*/ 3238500 w 3327400"/>
              <a:gd name="T13" fmla="*/ 838200 h 2628900"/>
              <a:gd name="T14" fmla="*/ 3327400 w 3327400"/>
              <a:gd name="T15" fmla="*/ 0 h 26289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327400"/>
              <a:gd name="T25" fmla="*/ 0 h 2628900"/>
              <a:gd name="T26" fmla="*/ 3327400 w 3327400"/>
              <a:gd name="T27" fmla="*/ 2628900 h 26289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327400" h="2628900">
                <a:moveTo>
                  <a:pt x="0" y="2628900"/>
                </a:moveTo>
                <a:cubicBezTo>
                  <a:pt x="298450" y="2616200"/>
                  <a:pt x="596900" y="2603500"/>
                  <a:pt x="889000" y="2565400"/>
                </a:cubicBezTo>
                <a:cubicBezTo>
                  <a:pt x="1181100" y="2527300"/>
                  <a:pt x="1530350" y="2465917"/>
                  <a:pt x="1752600" y="2400300"/>
                </a:cubicBezTo>
                <a:cubicBezTo>
                  <a:pt x="1974850" y="2334683"/>
                  <a:pt x="2082800" y="2252133"/>
                  <a:pt x="2222500" y="2171700"/>
                </a:cubicBezTo>
                <a:cubicBezTo>
                  <a:pt x="2362200" y="2091267"/>
                  <a:pt x="2459567" y="2051050"/>
                  <a:pt x="2590800" y="1917700"/>
                </a:cubicBezTo>
                <a:cubicBezTo>
                  <a:pt x="2722033" y="1784350"/>
                  <a:pt x="2901950" y="1551517"/>
                  <a:pt x="3009900" y="1371600"/>
                </a:cubicBezTo>
                <a:cubicBezTo>
                  <a:pt x="3117850" y="1191683"/>
                  <a:pt x="3185583" y="1066800"/>
                  <a:pt x="3238500" y="838200"/>
                </a:cubicBezTo>
                <a:cubicBezTo>
                  <a:pt x="3291417" y="609600"/>
                  <a:pt x="3309408" y="304800"/>
                  <a:pt x="3327400" y="0"/>
                </a:cubicBez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9238" name="Textfeld 32"/>
          <p:cNvSpPr txBox="1">
            <a:spLocks noChangeArrowheads="1"/>
          </p:cNvSpPr>
          <p:nvPr/>
        </p:nvSpPr>
        <p:spPr bwMode="auto">
          <a:xfrm>
            <a:off x="5867400" y="4365625"/>
            <a:ext cx="4191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U</a:t>
            </a:r>
            <a:r>
              <a:rPr lang="de-DE" altLang="de-DE" baseline="-25000"/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FU Berlin            Constanze Donner / Ludwig Pohlmann         2017</a:t>
            </a:r>
          </a:p>
        </p:txBody>
      </p:sp>
      <p:sp>
        <p:nvSpPr>
          <p:cNvPr id="4100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3CCE913-EC6A-4493-A3C2-62965C13E954}" type="slidenum">
              <a:rPr lang="de-DE" smtClean="0"/>
              <a:pPr>
                <a:defRPr/>
              </a:pPr>
              <a:t>9</a:t>
            </a:fld>
            <a:endParaRPr lang="de-DE" smtClean="0"/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4000" smtClean="0"/>
              <a:t>EC-Selbstorganisation</a:t>
            </a:r>
          </a:p>
        </p:txBody>
      </p:sp>
      <p:sp>
        <p:nvSpPr>
          <p:cNvPr id="10245" name="Rectangle 4"/>
          <p:cNvSpPr>
            <a:spLocks noChangeArrowheads="1"/>
          </p:cNvSpPr>
          <p:nvPr/>
        </p:nvSpPr>
        <p:spPr bwMode="auto">
          <a:xfrm>
            <a:off x="0" y="157163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  <p:sp>
        <p:nvSpPr>
          <p:cNvPr id="10246" name="Linie22"/>
          <p:cNvSpPr>
            <a:spLocks noChangeShapeType="1"/>
          </p:cNvSpPr>
          <p:nvPr/>
        </p:nvSpPr>
        <p:spPr bwMode="auto">
          <a:xfrm>
            <a:off x="2211388" y="2349500"/>
            <a:ext cx="1587" cy="2722563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 type="stealth" w="med" len="med"/>
            <a:tailEnd/>
          </a:ln>
        </p:spPr>
        <p:txBody>
          <a:bodyPr lIns="35560" tIns="35560" rIns="35560" bIns="35560"/>
          <a:lstStyle/>
          <a:p>
            <a:endParaRPr lang="de-DE"/>
          </a:p>
        </p:txBody>
      </p:sp>
      <p:sp>
        <p:nvSpPr>
          <p:cNvPr id="10247" name="Linie23"/>
          <p:cNvSpPr>
            <a:spLocks noChangeShapeType="1"/>
          </p:cNvSpPr>
          <p:nvPr/>
        </p:nvSpPr>
        <p:spPr bwMode="auto">
          <a:xfrm>
            <a:off x="1547813" y="4733925"/>
            <a:ext cx="6480175" cy="0"/>
          </a:xfrm>
          <a:prstGeom prst="line">
            <a:avLst/>
          </a:prstGeom>
          <a:noFill/>
          <a:ln w="19050">
            <a:solidFill>
              <a:schemeClr val="folHlink"/>
            </a:solidFill>
            <a:round/>
            <a:headEnd/>
            <a:tailEnd type="stealth" w="med" len="med"/>
          </a:ln>
        </p:spPr>
        <p:txBody>
          <a:bodyPr lIns="35560" tIns="35560" rIns="35560" bIns="35560"/>
          <a:lstStyle/>
          <a:p>
            <a:endParaRPr lang="de-DE"/>
          </a:p>
        </p:txBody>
      </p:sp>
      <p:sp>
        <p:nvSpPr>
          <p:cNvPr id="10248" name="Kurve4"/>
          <p:cNvSpPr>
            <a:spLocks noChangeArrowheads="1"/>
          </p:cNvSpPr>
          <p:nvPr/>
        </p:nvSpPr>
        <p:spPr bwMode="auto">
          <a:xfrm>
            <a:off x="1579563" y="2997200"/>
            <a:ext cx="2705100" cy="1954213"/>
          </a:xfrm>
          <a:custGeom>
            <a:avLst/>
            <a:gdLst>
              <a:gd name="T0" fmla="*/ 0 w 20000"/>
              <a:gd name="T1" fmla="*/ 190947422 h 20000"/>
              <a:gd name="T2" fmla="*/ 200629422 w 20000"/>
              <a:gd name="T3" fmla="*/ 74097113 h 20000"/>
              <a:gd name="T4" fmla="*/ 365878301 w 20000"/>
              <a:gd name="T5" fmla="*/ 0 h 20000"/>
              <a:gd name="T6" fmla="*/ 0 60000 65536"/>
              <a:gd name="T7" fmla="*/ 0 60000 65536"/>
              <a:gd name="T8" fmla="*/ 0 60000 65536"/>
              <a:gd name="T9" fmla="*/ 0 w 20000"/>
              <a:gd name="T10" fmla="*/ 0 h 20000"/>
              <a:gd name="T11" fmla="*/ 20000 w 20000"/>
              <a:gd name="T12" fmla="*/ 20000 h 200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000" h="20000">
                <a:moveTo>
                  <a:pt x="0" y="20000"/>
                </a:moveTo>
                <a:cubicBezTo>
                  <a:pt x="2193" y="17552"/>
                  <a:pt x="6967" y="11761"/>
                  <a:pt x="10967" y="7761"/>
                </a:cubicBezTo>
                <a:cubicBezTo>
                  <a:pt x="14336" y="4391"/>
                  <a:pt x="18193" y="1552"/>
                  <a:pt x="20000" y="0"/>
                </a:cubicBezTo>
              </a:path>
            </a:pathLst>
          </a:custGeom>
          <a:noFill/>
          <a:ln w="25400" cmpd="sng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35560" tIns="35560" rIns="35560" bIns="35560"/>
          <a:lstStyle/>
          <a:p>
            <a:endParaRPr lang="de-DE"/>
          </a:p>
        </p:txBody>
      </p:sp>
      <p:sp>
        <p:nvSpPr>
          <p:cNvPr id="10249" name="Kurve5"/>
          <p:cNvSpPr>
            <a:spLocks noChangeArrowheads="1"/>
          </p:cNvSpPr>
          <p:nvPr/>
        </p:nvSpPr>
        <p:spPr bwMode="auto">
          <a:xfrm>
            <a:off x="4787900" y="3052763"/>
            <a:ext cx="2520950" cy="1689100"/>
          </a:xfrm>
          <a:custGeom>
            <a:avLst/>
            <a:gdLst>
              <a:gd name="T0" fmla="*/ 0 w 20000"/>
              <a:gd name="T1" fmla="*/ 139086659 h 20000"/>
              <a:gd name="T2" fmla="*/ 108324213 w 20000"/>
              <a:gd name="T3" fmla="*/ 139086659 h 20000"/>
              <a:gd name="T4" fmla="*/ 223861494 w 20000"/>
              <a:gd name="T5" fmla="*/ 120363408 h 20000"/>
              <a:gd name="T6" fmla="*/ 285252677 w 20000"/>
              <a:gd name="T7" fmla="*/ 56169585 h 20000"/>
              <a:gd name="T8" fmla="*/ 317759445 w 20000"/>
              <a:gd name="T9" fmla="*/ 0 h 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0000"/>
              <a:gd name="T16" fmla="*/ 0 h 20000"/>
              <a:gd name="T17" fmla="*/ 20000 w 20000"/>
              <a:gd name="T18" fmla="*/ 20000 h 200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0000" h="20000">
                <a:moveTo>
                  <a:pt x="0" y="19500"/>
                </a:moveTo>
                <a:cubicBezTo>
                  <a:pt x="1361" y="19500"/>
                  <a:pt x="4141" y="20000"/>
                  <a:pt x="6818" y="19500"/>
                </a:cubicBezTo>
                <a:cubicBezTo>
                  <a:pt x="9636" y="18975"/>
                  <a:pt x="11974" y="19083"/>
                  <a:pt x="14090" y="16875"/>
                </a:cubicBezTo>
                <a:cubicBezTo>
                  <a:pt x="16318" y="14550"/>
                  <a:pt x="16772" y="11250"/>
                  <a:pt x="17954" y="7875"/>
                </a:cubicBezTo>
                <a:cubicBezTo>
                  <a:pt x="19030" y="4800"/>
                  <a:pt x="19590" y="1573"/>
                  <a:pt x="20000" y="0"/>
                </a:cubicBezTo>
              </a:path>
            </a:pathLst>
          </a:custGeom>
          <a:noFill/>
          <a:ln w="25400" cmpd="sng">
            <a:solidFill>
              <a:schemeClr val="hlink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35560" tIns="35560" rIns="35560" bIns="35560"/>
          <a:lstStyle/>
          <a:p>
            <a:endParaRPr lang="de-DE"/>
          </a:p>
        </p:txBody>
      </p:sp>
      <p:sp>
        <p:nvSpPr>
          <p:cNvPr id="10250" name="Text Box 14"/>
          <p:cNvSpPr txBox="1">
            <a:spLocks noChangeArrowheads="1"/>
          </p:cNvSpPr>
          <p:nvPr/>
        </p:nvSpPr>
        <p:spPr bwMode="auto">
          <a:xfrm>
            <a:off x="7092950" y="4868863"/>
            <a:ext cx="1558925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E (V) vs. NHE</a:t>
            </a:r>
          </a:p>
        </p:txBody>
      </p:sp>
      <p:sp>
        <p:nvSpPr>
          <p:cNvPr id="10251" name="Text Box 15"/>
          <p:cNvSpPr txBox="1">
            <a:spLocks noChangeArrowheads="1"/>
          </p:cNvSpPr>
          <p:nvPr/>
        </p:nvSpPr>
        <p:spPr bwMode="auto">
          <a:xfrm>
            <a:off x="1600200" y="5172075"/>
            <a:ext cx="8493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-0.25V</a:t>
            </a:r>
          </a:p>
        </p:txBody>
      </p:sp>
      <p:sp>
        <p:nvSpPr>
          <p:cNvPr id="10252" name="Text Box 16"/>
          <p:cNvSpPr txBox="1">
            <a:spLocks noChangeArrowheads="1"/>
          </p:cNvSpPr>
          <p:nvPr/>
        </p:nvSpPr>
        <p:spPr bwMode="auto">
          <a:xfrm>
            <a:off x="4284663" y="5229225"/>
            <a:ext cx="766762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0.58V</a:t>
            </a:r>
          </a:p>
        </p:txBody>
      </p:sp>
      <p:sp>
        <p:nvSpPr>
          <p:cNvPr id="10253" name="Text Box 17"/>
          <p:cNvSpPr txBox="1">
            <a:spLocks noChangeArrowheads="1"/>
          </p:cNvSpPr>
          <p:nvPr/>
        </p:nvSpPr>
        <p:spPr bwMode="auto">
          <a:xfrm>
            <a:off x="6300788" y="5229225"/>
            <a:ext cx="6413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2.0V</a:t>
            </a:r>
          </a:p>
        </p:txBody>
      </p:sp>
      <p:sp>
        <p:nvSpPr>
          <p:cNvPr id="4111" name="Text Box 18"/>
          <p:cNvSpPr txBox="1">
            <a:spLocks noChangeArrowheads="1"/>
          </p:cNvSpPr>
          <p:nvPr/>
        </p:nvSpPr>
        <p:spPr bwMode="auto">
          <a:xfrm>
            <a:off x="323850" y="5661025"/>
            <a:ext cx="8604250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Drei Schnittpunkte – drei mögliche Zustände! (aktiv, passiv und einer dazwischen)</a:t>
            </a:r>
          </a:p>
        </p:txBody>
      </p:sp>
      <p:sp>
        <p:nvSpPr>
          <p:cNvPr id="10255" name="Line 19"/>
          <p:cNvSpPr>
            <a:spLocks noChangeShapeType="1"/>
          </p:cNvSpPr>
          <p:nvPr/>
        </p:nvSpPr>
        <p:spPr bwMode="auto">
          <a:xfrm>
            <a:off x="1835150" y="2636838"/>
            <a:ext cx="5400675" cy="2160587"/>
          </a:xfrm>
          <a:prstGeom prst="line">
            <a:avLst/>
          </a:prstGeom>
          <a:noFill/>
          <a:ln w="25400">
            <a:solidFill>
              <a:schemeClr val="folHlink"/>
            </a:solidFill>
            <a:prstDash val="dash"/>
            <a:round/>
            <a:headEnd/>
            <a:tailEnd/>
          </a:ln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0256" name="AutoShape 22"/>
          <p:cNvSpPr>
            <a:spLocks noChangeArrowheads="1"/>
          </p:cNvSpPr>
          <p:nvPr/>
        </p:nvSpPr>
        <p:spPr bwMode="auto">
          <a:xfrm>
            <a:off x="6372225" y="4365625"/>
            <a:ext cx="215900" cy="215900"/>
          </a:xfrm>
          <a:prstGeom prst="octagon">
            <a:avLst>
              <a:gd name="adj" fmla="val 29287"/>
            </a:avLst>
          </a:prstGeom>
          <a:solidFill>
            <a:schemeClr val="bg1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  <p:sp>
        <p:nvSpPr>
          <p:cNvPr id="10257" name="AutoShape 23"/>
          <p:cNvSpPr>
            <a:spLocks noChangeArrowheads="1"/>
          </p:cNvSpPr>
          <p:nvPr/>
        </p:nvSpPr>
        <p:spPr bwMode="auto">
          <a:xfrm>
            <a:off x="4500563" y="3644900"/>
            <a:ext cx="215900" cy="215900"/>
          </a:xfrm>
          <a:prstGeom prst="octagon">
            <a:avLst>
              <a:gd name="adj" fmla="val 29287"/>
            </a:avLst>
          </a:prstGeom>
          <a:solidFill>
            <a:schemeClr val="bg1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  <p:sp>
        <p:nvSpPr>
          <p:cNvPr id="10258" name="AutoShape 24"/>
          <p:cNvSpPr>
            <a:spLocks noChangeArrowheads="1"/>
          </p:cNvSpPr>
          <p:nvPr/>
        </p:nvSpPr>
        <p:spPr bwMode="auto">
          <a:xfrm>
            <a:off x="3563938" y="3213100"/>
            <a:ext cx="215900" cy="215900"/>
          </a:xfrm>
          <a:prstGeom prst="octagon">
            <a:avLst>
              <a:gd name="adj" fmla="val 29287"/>
            </a:avLst>
          </a:prstGeom>
          <a:solidFill>
            <a:schemeClr val="bg1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de-DE" altLang="de-DE"/>
          </a:p>
        </p:txBody>
      </p:sp>
      <p:sp>
        <p:nvSpPr>
          <p:cNvPr id="10259" name="Text Box 25"/>
          <p:cNvSpPr txBox="1">
            <a:spLocks noChangeArrowheads="1"/>
          </p:cNvSpPr>
          <p:nvPr/>
        </p:nvSpPr>
        <p:spPr bwMode="auto">
          <a:xfrm>
            <a:off x="2411413" y="2420938"/>
            <a:ext cx="1041400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load line</a:t>
            </a:r>
          </a:p>
        </p:txBody>
      </p:sp>
      <p:sp>
        <p:nvSpPr>
          <p:cNvPr id="10260" name="Text Box 26"/>
          <p:cNvSpPr txBox="1">
            <a:spLocks noChangeArrowheads="1"/>
          </p:cNvSpPr>
          <p:nvPr/>
        </p:nvSpPr>
        <p:spPr bwMode="auto">
          <a:xfrm>
            <a:off x="1816100" y="2076450"/>
            <a:ext cx="236538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i</a:t>
            </a:r>
          </a:p>
        </p:txBody>
      </p:sp>
      <p:sp>
        <p:nvSpPr>
          <p:cNvPr id="10261" name="Freihandform 32"/>
          <p:cNvSpPr>
            <a:spLocks/>
          </p:cNvSpPr>
          <p:nvPr/>
        </p:nvSpPr>
        <p:spPr bwMode="auto">
          <a:xfrm>
            <a:off x="4292600" y="2924175"/>
            <a:ext cx="515938" cy="1793875"/>
          </a:xfrm>
          <a:custGeom>
            <a:avLst/>
            <a:gdLst>
              <a:gd name="T0" fmla="*/ 0 w 516467"/>
              <a:gd name="T1" fmla="*/ 57218 h 1792817"/>
              <a:gd name="T2" fmla="*/ 114066 w 516467"/>
              <a:gd name="T3" fmla="*/ 57218 h 1792817"/>
              <a:gd name="T4" fmla="*/ 253480 w 516467"/>
              <a:gd name="T5" fmla="*/ 197082 h 1792817"/>
              <a:gd name="T6" fmla="*/ 342198 w 516467"/>
              <a:gd name="T7" fmla="*/ 1239712 h 1792817"/>
              <a:gd name="T8" fmla="*/ 380220 w 516467"/>
              <a:gd name="T9" fmla="*/ 1646592 h 1792817"/>
              <a:gd name="T10" fmla="*/ 494286 w 516467"/>
              <a:gd name="T11" fmla="*/ 1773742 h 1792817"/>
              <a:gd name="T12" fmla="*/ 506960 w 516467"/>
              <a:gd name="T13" fmla="*/ 1773742 h 179281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516467"/>
              <a:gd name="T22" fmla="*/ 0 h 1792817"/>
              <a:gd name="T23" fmla="*/ 516467 w 516467"/>
              <a:gd name="T24" fmla="*/ 1792817 h 179281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516467" h="1792817">
                <a:moveTo>
                  <a:pt x="0" y="57150"/>
                </a:moveTo>
                <a:cubicBezTo>
                  <a:pt x="35983" y="45508"/>
                  <a:pt x="71967" y="33867"/>
                  <a:pt x="114300" y="57150"/>
                </a:cubicBezTo>
                <a:cubicBezTo>
                  <a:pt x="156633" y="80433"/>
                  <a:pt x="215900" y="0"/>
                  <a:pt x="254000" y="196850"/>
                </a:cubicBezTo>
                <a:cubicBezTo>
                  <a:pt x="292100" y="393700"/>
                  <a:pt x="321733" y="996950"/>
                  <a:pt x="342900" y="1238250"/>
                </a:cubicBezTo>
                <a:cubicBezTo>
                  <a:pt x="364067" y="1479550"/>
                  <a:pt x="355600" y="1555750"/>
                  <a:pt x="381000" y="1644650"/>
                </a:cubicBezTo>
                <a:cubicBezTo>
                  <a:pt x="406400" y="1733550"/>
                  <a:pt x="474133" y="1750483"/>
                  <a:pt x="495300" y="1771650"/>
                </a:cubicBezTo>
                <a:cubicBezTo>
                  <a:pt x="516467" y="1792817"/>
                  <a:pt x="512233" y="1782233"/>
                  <a:pt x="508000" y="1771650"/>
                </a:cubicBez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10262" name="Text Box 3"/>
          <p:cNvSpPr txBox="1">
            <a:spLocks noChangeArrowheads="1"/>
          </p:cNvSpPr>
          <p:nvPr/>
        </p:nvSpPr>
        <p:spPr bwMode="auto">
          <a:xfrm>
            <a:off x="323850" y="981075"/>
            <a:ext cx="8351838" cy="646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 b="1"/>
              <a:t>1. Nichtlineare elektrochemische Systeme: einfacher Schaltkreis mit passivierender Eisenelektrode in der Zelle</a:t>
            </a:r>
          </a:p>
        </p:txBody>
      </p:sp>
      <p:graphicFrame>
        <p:nvGraphicFramePr>
          <p:cNvPr id="10263" name="Object 2"/>
          <p:cNvGraphicFramePr>
            <a:graphicFrameLocks noChangeAspect="1"/>
          </p:cNvGraphicFramePr>
          <p:nvPr/>
        </p:nvGraphicFramePr>
        <p:xfrm>
          <a:off x="971550" y="2781300"/>
          <a:ext cx="971550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7" name="Formel" r:id="rId3" imgW="482391" imgH="393529" progId="Equation.3">
                  <p:embed/>
                </p:oleObj>
              </mc:Choice>
              <mc:Fallback>
                <p:oleObj name="Formel" r:id="rId3" imgW="482391" imgH="393529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2781300"/>
                        <a:ext cx="971550" cy="792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Textfeld 35"/>
          <p:cNvSpPr txBox="1">
            <a:spLocks noChangeArrowheads="1"/>
          </p:cNvSpPr>
          <p:nvPr/>
        </p:nvSpPr>
        <p:spPr bwMode="auto">
          <a:xfrm>
            <a:off x="5724525" y="1844675"/>
            <a:ext cx="26003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Stabilität der Zustände?</a:t>
            </a:r>
          </a:p>
        </p:txBody>
      </p:sp>
      <p:sp>
        <p:nvSpPr>
          <p:cNvPr id="37" name="Textfeld 36"/>
          <p:cNvSpPr txBox="1">
            <a:spLocks noChangeArrowheads="1"/>
          </p:cNvSpPr>
          <p:nvPr/>
        </p:nvSpPr>
        <p:spPr bwMode="auto">
          <a:xfrm>
            <a:off x="5580063" y="2276475"/>
            <a:ext cx="33131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de-DE" altLang="de-DE"/>
              <a:t>Keine Aussage möglich, da starre Kopplung von I und E!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1" grpId="0"/>
      <p:bldP spid="36" grpId="0" build="p"/>
      <p:bldP spid="37" grpId="0" build="p"/>
    </p:bldLst>
  </p:timing>
</p:sld>
</file>

<file path=ppt/theme/theme1.xml><?xml version="1.0" encoding="utf-8"?>
<a:theme xmlns:a="http://schemas.openxmlformats.org/drawingml/2006/main" name="V6_Gerischer_Modell">
  <a:themeElements>
    <a:clrScheme name="V6_Gerischer_Modell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V6_Gerischer_Modell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FF0000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  <a:spAutoFit/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>
            <a:schemeClr val="folHlink"/>
          </a:buClr>
          <a:buSzPct val="60000"/>
          <a:buFont typeface="Wingdings" pitchFamily="2" charset="2"/>
          <a:buNone/>
          <a:tabLst/>
          <a:defRPr kumimoji="0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V6_Gerischer_Modell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6_Gerischer_Modell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6_Gerischer_Modell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6_Gerischer_Modell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6_Gerischer_Modell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6_Gerischer_Modell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V6_Gerischer_Modell</Template>
  <TotalTime>0</TotalTime>
  <Words>1264</Words>
  <Application>Microsoft Office PowerPoint</Application>
  <PresentationFormat>Bildschirmpräsentation (4:3)</PresentationFormat>
  <Paragraphs>255</Paragraphs>
  <Slides>25</Slides>
  <Notes>0</Notes>
  <HiddenSlides>0</HiddenSlides>
  <MMClips>0</MMClips>
  <ScaleCrop>false</ScaleCrop>
  <HeadingPairs>
    <vt:vector size="6" baseType="variant"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25</vt:i4>
      </vt:variant>
    </vt:vector>
  </HeadingPairs>
  <TitlesOfParts>
    <vt:vector size="27" baseType="lpstr">
      <vt:lpstr>V6_Gerischer_Modell</vt:lpstr>
      <vt:lpstr>Formel</vt:lpstr>
      <vt:lpstr>EC-Selbstorganisation</vt:lpstr>
      <vt:lpstr>EC-Selbstorganisation</vt:lpstr>
      <vt:lpstr>EC-Selbstorganisation</vt:lpstr>
      <vt:lpstr>EC-Selbstorganisation</vt:lpstr>
      <vt:lpstr>EC-Selbstorganisation</vt:lpstr>
      <vt:lpstr>EC-Selbstorganisation</vt:lpstr>
      <vt:lpstr>EC-Selbstorganisation</vt:lpstr>
      <vt:lpstr>EC-Selbstorganisation</vt:lpstr>
      <vt:lpstr>EC-Selbstorganisation</vt:lpstr>
      <vt:lpstr>EC-Selbstorganisation</vt:lpstr>
      <vt:lpstr>EC-Selbstorganisation</vt:lpstr>
      <vt:lpstr>EC-Selbstorganisation</vt:lpstr>
      <vt:lpstr>EC-Selbstorganisation</vt:lpstr>
      <vt:lpstr>EC-Selbstorganisation</vt:lpstr>
      <vt:lpstr>EC-Selbstorganisation</vt:lpstr>
      <vt:lpstr>EC-Selbstorganisation</vt:lpstr>
      <vt:lpstr>EC-Selbstorganisation</vt:lpstr>
      <vt:lpstr>EC-Selbstorganisation</vt:lpstr>
      <vt:lpstr>EC-Selbstorganisation</vt:lpstr>
      <vt:lpstr>EC-Selbstorganisation</vt:lpstr>
      <vt:lpstr>EC-Selbstorganisation</vt:lpstr>
      <vt:lpstr>EC-Selbstorganisation</vt:lpstr>
      <vt:lpstr>EC-Selbstorganisation</vt:lpstr>
      <vt:lpstr>EC-Selbstorganisation</vt:lpstr>
      <vt:lpstr>EC-Selbstorganisation</vt:lpstr>
    </vt:vector>
  </TitlesOfParts>
  <Company>LAP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Korrosion (elektrochemisch)</dc:title>
  <dc:creator>Ludwig Pohlmann</dc:creator>
  <cp:lastModifiedBy>Ludwig Pohlmann</cp:lastModifiedBy>
  <cp:revision>143</cp:revision>
  <dcterms:created xsi:type="dcterms:W3CDTF">2012-01-09T21:40:39Z</dcterms:created>
  <dcterms:modified xsi:type="dcterms:W3CDTF">2017-07-11T12:29:37Z</dcterms:modified>
</cp:coreProperties>
</file>